
<file path=[Content_Types].xml><?xml version="1.0" encoding="utf-8"?>
<Types xmlns="http://schemas.openxmlformats.org/package/2006/content-types">
  <Default Extension="bin" ContentType="application/vnd.openxmlformats-officedocument.oleObject"/>
  <Default Extension="xlsm" ContentType="application/vnd.ms-excel.sheet.macroEnabled.12"/>
  <Default Extension="emf" ContentType="image/x-emf"/>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48" r:id="rId1"/>
  </p:sldMasterIdLst>
  <p:notesMasterIdLst>
    <p:notesMasterId r:id="rId155"/>
  </p:notesMasterIdLst>
  <p:handoutMasterIdLst>
    <p:handoutMasterId r:id="rId156"/>
  </p:handoutMasterIdLst>
  <p:sldIdLst>
    <p:sldId id="777" r:id="rId2"/>
    <p:sldId id="499" r:id="rId3"/>
    <p:sldId id="863" r:id="rId4"/>
    <p:sldId id="726" r:id="rId5"/>
    <p:sldId id="728" r:id="rId6"/>
    <p:sldId id="845" r:id="rId7"/>
    <p:sldId id="864" r:id="rId8"/>
    <p:sldId id="854" r:id="rId9"/>
    <p:sldId id="846" r:id="rId10"/>
    <p:sldId id="847" r:id="rId11"/>
    <p:sldId id="848" r:id="rId12"/>
    <p:sldId id="855" r:id="rId13"/>
    <p:sldId id="865" r:id="rId14"/>
    <p:sldId id="851" r:id="rId15"/>
    <p:sldId id="736" r:id="rId16"/>
    <p:sldId id="737" r:id="rId17"/>
    <p:sldId id="866" r:id="rId18"/>
    <p:sldId id="509" r:id="rId19"/>
    <p:sldId id="511" r:id="rId20"/>
    <p:sldId id="510" r:id="rId21"/>
    <p:sldId id="812" r:id="rId22"/>
    <p:sldId id="512" r:id="rId23"/>
    <p:sldId id="513" r:id="rId24"/>
    <p:sldId id="518" r:id="rId25"/>
    <p:sldId id="867" r:id="rId26"/>
    <p:sldId id="516" r:id="rId27"/>
    <p:sldId id="517" r:id="rId28"/>
    <p:sldId id="783" r:id="rId29"/>
    <p:sldId id="784" r:id="rId30"/>
    <p:sldId id="782" r:id="rId31"/>
    <p:sldId id="786" r:id="rId32"/>
    <p:sldId id="868" r:id="rId33"/>
    <p:sldId id="739" r:id="rId34"/>
    <p:sldId id="869" r:id="rId35"/>
    <p:sldId id="741" r:id="rId36"/>
    <p:sldId id="525" r:id="rId37"/>
    <p:sldId id="526" r:id="rId38"/>
    <p:sldId id="738" r:id="rId39"/>
    <p:sldId id="870" r:id="rId40"/>
    <p:sldId id="871" r:id="rId41"/>
    <p:sldId id="744" r:id="rId42"/>
    <p:sldId id="745" r:id="rId43"/>
    <p:sldId id="746" r:id="rId44"/>
    <p:sldId id="872" r:id="rId45"/>
    <p:sldId id="748" r:id="rId46"/>
    <p:sldId id="749" r:id="rId47"/>
    <p:sldId id="342" r:id="rId48"/>
    <p:sldId id="350" r:id="rId49"/>
    <p:sldId id="351" r:id="rId50"/>
    <p:sldId id="344" r:id="rId51"/>
    <p:sldId id="346" r:id="rId52"/>
    <p:sldId id="400" r:id="rId53"/>
    <p:sldId id="347" r:id="rId54"/>
    <p:sldId id="348" r:id="rId55"/>
    <p:sldId id="349" r:id="rId56"/>
    <p:sldId id="352" r:id="rId57"/>
    <p:sldId id="353" r:id="rId58"/>
    <p:sldId id="354" r:id="rId59"/>
    <p:sldId id="355" r:id="rId60"/>
    <p:sldId id="356" r:id="rId61"/>
    <p:sldId id="357" r:id="rId62"/>
    <p:sldId id="630" r:id="rId63"/>
    <p:sldId id="632" r:id="rId64"/>
    <p:sldId id="633" r:id="rId65"/>
    <p:sldId id="634" r:id="rId66"/>
    <p:sldId id="636" r:id="rId67"/>
    <p:sldId id="637" r:id="rId68"/>
    <p:sldId id="638" r:id="rId69"/>
    <p:sldId id="721" r:id="rId70"/>
    <p:sldId id="643" r:id="rId71"/>
    <p:sldId id="640" r:id="rId72"/>
    <p:sldId id="644" r:id="rId73"/>
    <p:sldId id="647" r:id="rId74"/>
    <p:sldId id="648" r:id="rId75"/>
    <p:sldId id="649" r:id="rId76"/>
    <p:sldId id="650" r:id="rId77"/>
    <p:sldId id="645" r:id="rId78"/>
    <p:sldId id="646" r:id="rId79"/>
    <p:sldId id="651" r:id="rId80"/>
    <p:sldId id="652" r:id="rId81"/>
    <p:sldId id="654" r:id="rId82"/>
    <p:sldId id="787" r:id="rId83"/>
    <p:sldId id="655" r:id="rId84"/>
    <p:sldId id="751" r:id="rId85"/>
    <p:sldId id="752" r:id="rId86"/>
    <p:sldId id="753" r:id="rId87"/>
    <p:sldId id="754" r:id="rId88"/>
    <p:sldId id="755" r:id="rId89"/>
    <p:sldId id="756" r:id="rId90"/>
    <p:sldId id="757" r:id="rId91"/>
    <p:sldId id="758" r:id="rId92"/>
    <p:sldId id="760" r:id="rId93"/>
    <p:sldId id="761" r:id="rId94"/>
    <p:sldId id="762" r:id="rId95"/>
    <p:sldId id="759" r:id="rId96"/>
    <p:sldId id="657" r:id="rId97"/>
    <p:sldId id="658" r:id="rId98"/>
    <p:sldId id="659" r:id="rId99"/>
    <p:sldId id="660" r:id="rId100"/>
    <p:sldId id="661" r:id="rId101"/>
    <p:sldId id="662" r:id="rId102"/>
    <p:sldId id="817" r:id="rId103"/>
    <p:sldId id="818" r:id="rId104"/>
    <p:sldId id="819" r:id="rId105"/>
    <p:sldId id="820" r:id="rId106"/>
    <p:sldId id="821" r:id="rId107"/>
    <p:sldId id="857" r:id="rId108"/>
    <p:sldId id="856" r:id="rId109"/>
    <p:sldId id="822" r:id="rId110"/>
    <p:sldId id="823" r:id="rId111"/>
    <p:sldId id="824" r:id="rId112"/>
    <p:sldId id="826" r:id="rId113"/>
    <p:sldId id="763" r:id="rId114"/>
    <p:sldId id="461" r:id="rId115"/>
    <p:sldId id="464" r:id="rId116"/>
    <p:sldId id="770" r:id="rId117"/>
    <p:sldId id="771" r:id="rId118"/>
    <p:sldId id="772" r:id="rId119"/>
    <p:sldId id="781" r:id="rId120"/>
    <p:sldId id="723" r:id="rId121"/>
    <p:sldId id="573" r:id="rId122"/>
    <p:sldId id="575" r:id="rId123"/>
    <p:sldId id="576" r:id="rId124"/>
    <p:sldId id="577" r:id="rId125"/>
    <p:sldId id="578" r:id="rId126"/>
    <p:sldId id="579" r:id="rId127"/>
    <p:sldId id="724" r:id="rId128"/>
    <p:sldId id="790" r:id="rId129"/>
    <p:sldId id="583" r:id="rId130"/>
    <p:sldId id="584" r:id="rId131"/>
    <p:sldId id="585" r:id="rId132"/>
    <p:sldId id="587" r:id="rId133"/>
    <p:sldId id="588" r:id="rId134"/>
    <p:sldId id="774" r:id="rId135"/>
    <p:sldId id="775" r:id="rId136"/>
    <p:sldId id="776" r:id="rId137"/>
    <p:sldId id="590" r:id="rId138"/>
    <p:sldId id="672" r:id="rId139"/>
    <p:sldId id="673" r:id="rId140"/>
    <p:sldId id="674" r:id="rId141"/>
    <p:sldId id="675" r:id="rId142"/>
    <p:sldId id="676" r:id="rId143"/>
    <p:sldId id="677" r:id="rId144"/>
    <p:sldId id="678" r:id="rId145"/>
    <p:sldId id="679" r:id="rId146"/>
    <p:sldId id="680" r:id="rId147"/>
    <p:sldId id="839" r:id="rId148"/>
    <p:sldId id="828" r:id="rId149"/>
    <p:sldId id="858" r:id="rId150"/>
    <p:sldId id="859" r:id="rId151"/>
    <p:sldId id="860" r:id="rId152"/>
    <p:sldId id="861" r:id="rId153"/>
    <p:sldId id="862" r:id="rId154"/>
  </p:sldIdLst>
  <p:sldSz cx="9144000" cy="6858000" type="screen4x3"/>
  <p:notesSz cx="6934200" cy="9220200"/>
  <p:defaultTextStyle>
    <a:defPPr>
      <a:defRPr lang="en-US"/>
    </a:defPPr>
    <a:lvl1pPr algn="l" rtl="0" eaLnBrk="0" fontAlgn="base" hangingPunct="0">
      <a:spcBef>
        <a:spcPct val="0"/>
      </a:spcBef>
      <a:spcAft>
        <a:spcPct val="0"/>
      </a:spcAft>
      <a:defRPr sz="1600" i="1"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sz="1600" i="1"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sz="1600" i="1"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sz="1600" i="1"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sz="1600" i="1" kern="1200">
        <a:solidFill>
          <a:schemeClr val="tx1"/>
        </a:solidFill>
        <a:latin typeface="Times New Roman" pitchFamily="18" charset="0"/>
        <a:ea typeface="+mn-ea"/>
        <a:cs typeface="+mn-cs"/>
      </a:defRPr>
    </a:lvl5pPr>
    <a:lvl6pPr marL="2286000" algn="l" defTabSz="914400" rtl="0" eaLnBrk="1" latinLnBrk="0" hangingPunct="1">
      <a:defRPr sz="1600" i="1" kern="1200">
        <a:solidFill>
          <a:schemeClr val="tx1"/>
        </a:solidFill>
        <a:latin typeface="Times New Roman" pitchFamily="18" charset="0"/>
        <a:ea typeface="+mn-ea"/>
        <a:cs typeface="+mn-cs"/>
      </a:defRPr>
    </a:lvl6pPr>
    <a:lvl7pPr marL="2743200" algn="l" defTabSz="914400" rtl="0" eaLnBrk="1" latinLnBrk="0" hangingPunct="1">
      <a:defRPr sz="1600" i="1" kern="1200">
        <a:solidFill>
          <a:schemeClr val="tx1"/>
        </a:solidFill>
        <a:latin typeface="Times New Roman" pitchFamily="18" charset="0"/>
        <a:ea typeface="+mn-ea"/>
        <a:cs typeface="+mn-cs"/>
      </a:defRPr>
    </a:lvl7pPr>
    <a:lvl8pPr marL="3200400" algn="l" defTabSz="914400" rtl="0" eaLnBrk="1" latinLnBrk="0" hangingPunct="1">
      <a:defRPr sz="1600" i="1" kern="1200">
        <a:solidFill>
          <a:schemeClr val="tx1"/>
        </a:solidFill>
        <a:latin typeface="Times New Roman" pitchFamily="18" charset="0"/>
        <a:ea typeface="+mn-ea"/>
        <a:cs typeface="+mn-cs"/>
      </a:defRPr>
    </a:lvl8pPr>
    <a:lvl9pPr marL="3657600" algn="l" defTabSz="914400" rtl="0" eaLnBrk="1" latinLnBrk="0" hangingPunct="1">
      <a:defRPr sz="1600" i="1"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04" userDrawn="1">
          <p15:clr>
            <a:srgbClr val="A4A3A4"/>
          </p15:clr>
        </p15:guide>
        <p15:guide id="2" pos="2185"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FF"/>
    <a:srgbClr val="FF99CC"/>
    <a:srgbClr val="DDDDDD"/>
    <a:srgbClr val="B2B2B2"/>
    <a:srgbClr val="CCCCFF"/>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7088" autoAdjust="0"/>
    <p:restoredTop sz="94582" autoAdjust="0"/>
  </p:normalViewPr>
  <p:slideViewPr>
    <p:cSldViewPr>
      <p:cViewPr varScale="1">
        <p:scale>
          <a:sx n="98" d="100"/>
          <a:sy n="98" d="100"/>
        </p:scale>
        <p:origin x="60" y="62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32994"/>
    </p:cViewPr>
  </p:sorterViewPr>
  <p:notesViewPr>
    <p:cSldViewPr>
      <p:cViewPr varScale="1">
        <p:scale>
          <a:sx n="58" d="100"/>
          <a:sy n="58" d="100"/>
        </p:scale>
        <p:origin x="-1764" y="-72"/>
      </p:cViewPr>
      <p:guideLst>
        <p:guide orient="horz" pos="2904"/>
        <p:guide pos="2185"/>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theme" Target="theme/theme1.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tableStyles" Target="tableStyles.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notesMaster" Target="notesMasters/notesMaster1.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handoutMaster" Target="handoutMasters/handoutMaster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image" Target="../media/image7.wmf"/><Relationship Id="rId1" Type="http://schemas.openxmlformats.org/officeDocument/2006/relationships/image" Target="../media/image6.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11.vml.rels><?xml version="1.0" encoding="UTF-8" standalone="yes"?>
<Relationships xmlns="http://schemas.openxmlformats.org/package/2006/relationships"><Relationship Id="rId2" Type="http://schemas.openxmlformats.org/officeDocument/2006/relationships/image" Target="../media/image11.wmf"/><Relationship Id="rId1" Type="http://schemas.openxmlformats.org/officeDocument/2006/relationships/image" Target="../media/image7.wmf"/></Relationships>
</file>

<file path=ppt/drawings/_rels/vmlDrawing12.vml.rels><?xml version="1.0" encoding="UTF-8" standalone="yes"?>
<Relationships xmlns="http://schemas.openxmlformats.org/package/2006/relationships"><Relationship Id="rId2" Type="http://schemas.openxmlformats.org/officeDocument/2006/relationships/image" Target="../media/image12.wmf"/><Relationship Id="rId1" Type="http://schemas.openxmlformats.org/officeDocument/2006/relationships/image" Target="../media/image11.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14.vml.rels><?xml version="1.0" encoding="UTF-8" standalone="yes"?>
<Relationships xmlns="http://schemas.openxmlformats.org/package/2006/relationships"><Relationship Id="rId2" Type="http://schemas.openxmlformats.org/officeDocument/2006/relationships/image" Target="../media/image13.wmf"/><Relationship Id="rId1" Type="http://schemas.openxmlformats.org/officeDocument/2006/relationships/image" Target="../media/image5.w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17.v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image" Target="../media/image5.w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19.vml.rels><?xml version="1.0" encoding="UTF-8" standalone="yes"?>
<Relationships xmlns="http://schemas.openxmlformats.org/package/2006/relationships"><Relationship Id="rId3" Type="http://schemas.openxmlformats.org/officeDocument/2006/relationships/image" Target="../media/image16.wmf"/><Relationship Id="rId2" Type="http://schemas.openxmlformats.org/officeDocument/2006/relationships/image" Target="../media/image15.wmf"/><Relationship Id="rId1" Type="http://schemas.openxmlformats.org/officeDocument/2006/relationships/image" Target="../media/image5.wmf"/></Relationships>
</file>

<file path=ppt/drawings/_rels/vmlDrawing20.vml.rels><?xml version="1.0" encoding="UTF-8" standalone="yes"?>
<Relationships xmlns="http://schemas.openxmlformats.org/package/2006/relationships"><Relationship Id="rId3" Type="http://schemas.openxmlformats.org/officeDocument/2006/relationships/image" Target="../media/image19.wmf"/><Relationship Id="rId2" Type="http://schemas.openxmlformats.org/officeDocument/2006/relationships/image" Target="../media/image18.wmf"/><Relationship Id="rId1" Type="http://schemas.openxmlformats.org/officeDocument/2006/relationships/image" Target="../media/image17.wmf"/><Relationship Id="rId4" Type="http://schemas.openxmlformats.org/officeDocument/2006/relationships/image" Target="../media/image20.w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21.e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22.wmf"/></Relationships>
</file>

<file path=ppt/drawings/_rels/vmlDrawing23.v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image" Target="../media/image5.wmf"/></Relationships>
</file>

<file path=ppt/drawings/_rels/vmlDrawing24.v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image" Target="../media/image5.wmf"/></Relationships>
</file>

<file path=ppt/drawings/_rels/vmlDrawing25.v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image" Target="../media/image5.wmf"/></Relationships>
</file>

<file path=ppt/drawings/_rels/vmlDrawing26.v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image" Target="../media/image5.wmf"/></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27.w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28.wmf"/></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29.emf"/></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30.emf"/></Relationships>
</file>

<file path=ppt/drawings/_rels/vmlDrawing31.vml.rels><?xml version="1.0" encoding="UTF-8" standalone="yes"?>
<Relationships xmlns="http://schemas.openxmlformats.org/package/2006/relationships"><Relationship Id="rId2" Type="http://schemas.openxmlformats.org/officeDocument/2006/relationships/image" Target="../media/image32.wmf"/><Relationship Id="rId1" Type="http://schemas.openxmlformats.org/officeDocument/2006/relationships/image" Target="../media/image31.wmf"/></Relationships>
</file>

<file path=ppt/drawings/_rels/vmlDrawing32.vml.rels><?xml version="1.0" encoding="UTF-8" standalone="yes"?>
<Relationships xmlns="http://schemas.openxmlformats.org/package/2006/relationships"><Relationship Id="rId2" Type="http://schemas.openxmlformats.org/officeDocument/2006/relationships/image" Target="../media/image34.wmf"/><Relationship Id="rId1" Type="http://schemas.openxmlformats.org/officeDocument/2006/relationships/image" Target="../media/image33.wmf"/></Relationships>
</file>

<file path=ppt/drawings/_rels/vmlDrawing33.vml.rels><?xml version="1.0" encoding="UTF-8" standalone="yes"?>
<Relationships xmlns="http://schemas.openxmlformats.org/package/2006/relationships"><Relationship Id="rId2" Type="http://schemas.openxmlformats.org/officeDocument/2006/relationships/image" Target="../media/image36.wmf"/><Relationship Id="rId1" Type="http://schemas.openxmlformats.org/officeDocument/2006/relationships/image" Target="../media/image35.wmf"/></Relationships>
</file>

<file path=ppt/drawings/_rels/vmlDrawing34.vml.rels><?xml version="1.0" encoding="UTF-8" standalone="yes"?>
<Relationships xmlns="http://schemas.openxmlformats.org/package/2006/relationships"><Relationship Id="rId1" Type="http://schemas.openxmlformats.org/officeDocument/2006/relationships/image" Target="../media/image37.wmf"/></Relationships>
</file>

<file path=ppt/drawings/_rels/vmlDrawing35.vml.rels><?xml version="1.0" encoding="UTF-8" standalone="yes"?>
<Relationships xmlns="http://schemas.openxmlformats.org/package/2006/relationships"><Relationship Id="rId1" Type="http://schemas.openxmlformats.org/officeDocument/2006/relationships/image" Target="../media/image33.wmf"/></Relationships>
</file>

<file path=ppt/drawings/_rels/vmlDrawing36.vml.rels><?xml version="1.0" encoding="UTF-8" standalone="yes"?>
<Relationships xmlns="http://schemas.openxmlformats.org/package/2006/relationships"><Relationship Id="rId1" Type="http://schemas.openxmlformats.org/officeDocument/2006/relationships/image" Target="../media/image38.wmf"/></Relationships>
</file>

<file path=ppt/drawings/_rels/vmlDrawing37.vml.rels><?xml version="1.0" encoding="UTF-8" standalone="yes"?>
<Relationships xmlns="http://schemas.openxmlformats.org/package/2006/relationships"><Relationship Id="rId1" Type="http://schemas.openxmlformats.org/officeDocument/2006/relationships/image" Target="../media/image39.wmf"/></Relationships>
</file>

<file path=ppt/drawings/_rels/vmlDrawing38.vml.rels><?xml version="1.0" encoding="UTF-8" standalone="yes"?>
<Relationships xmlns="http://schemas.openxmlformats.org/package/2006/relationships"><Relationship Id="rId2" Type="http://schemas.openxmlformats.org/officeDocument/2006/relationships/image" Target="../media/image41.wmf"/><Relationship Id="rId1" Type="http://schemas.openxmlformats.org/officeDocument/2006/relationships/image" Target="../media/image40.wmf"/></Relationships>
</file>

<file path=ppt/drawings/_rels/vmlDrawing39.vml.rels><?xml version="1.0" encoding="UTF-8" standalone="yes"?>
<Relationships xmlns="http://schemas.openxmlformats.org/package/2006/relationships"><Relationship Id="rId1" Type="http://schemas.openxmlformats.org/officeDocument/2006/relationships/image" Target="../media/image42.emf"/></Relationships>
</file>

<file path=ppt/drawings/_rels/vmlDrawing40.vml.rels><?xml version="1.0" encoding="UTF-8" standalone="yes"?>
<Relationships xmlns="http://schemas.openxmlformats.org/package/2006/relationships"><Relationship Id="rId1" Type="http://schemas.openxmlformats.org/officeDocument/2006/relationships/image" Target="../media/image43.emf"/></Relationships>
</file>

<file path=ppt/drawings/_rels/vmlDrawing41.vml.rels><?xml version="1.0" encoding="UTF-8" standalone="yes"?>
<Relationships xmlns="http://schemas.openxmlformats.org/package/2006/relationships"><Relationship Id="rId1" Type="http://schemas.openxmlformats.org/officeDocument/2006/relationships/image" Target="../media/image44.emf"/></Relationships>
</file>

<file path=ppt/drawings/_rels/vmlDrawing42.vml.rels><?xml version="1.0" encoding="UTF-8" standalone="yes"?>
<Relationships xmlns="http://schemas.openxmlformats.org/package/2006/relationships"><Relationship Id="rId1" Type="http://schemas.openxmlformats.org/officeDocument/2006/relationships/image" Target="../media/image45.emf"/></Relationships>
</file>

<file path=ppt/drawings/_rels/vmlDrawing43.vml.rels><?xml version="1.0" encoding="UTF-8" standalone="yes"?>
<Relationships xmlns="http://schemas.openxmlformats.org/package/2006/relationships"><Relationship Id="rId1" Type="http://schemas.openxmlformats.org/officeDocument/2006/relationships/image" Target="../media/image46.emf"/></Relationships>
</file>

<file path=ppt/drawings/_rels/vmlDrawing44.vml.rels><?xml version="1.0" encoding="UTF-8" standalone="yes"?>
<Relationships xmlns="http://schemas.openxmlformats.org/package/2006/relationships"><Relationship Id="rId1" Type="http://schemas.openxmlformats.org/officeDocument/2006/relationships/image" Target="../media/image47.emf"/></Relationships>
</file>

<file path=ppt/drawings/_rels/vmlDrawing45.vml.rels><?xml version="1.0" encoding="UTF-8" standalone="yes"?>
<Relationships xmlns="http://schemas.openxmlformats.org/package/2006/relationships"><Relationship Id="rId1" Type="http://schemas.openxmlformats.org/officeDocument/2006/relationships/image" Target="../media/image48.emf"/></Relationships>
</file>

<file path=ppt/drawings/_rels/vmlDrawing46.vml.rels><?xml version="1.0" encoding="UTF-8" standalone="yes"?>
<Relationships xmlns="http://schemas.openxmlformats.org/package/2006/relationships"><Relationship Id="rId1" Type="http://schemas.openxmlformats.org/officeDocument/2006/relationships/image" Target="../media/image49.emf"/></Relationships>
</file>

<file path=ppt/drawings/_rels/vmlDrawing47.vml.rels><?xml version="1.0" encoding="UTF-8" standalone="yes"?>
<Relationships xmlns="http://schemas.openxmlformats.org/package/2006/relationships"><Relationship Id="rId1" Type="http://schemas.openxmlformats.org/officeDocument/2006/relationships/image" Target="../media/image50.emf"/></Relationships>
</file>

<file path=ppt/drawings/_rels/vmlDrawing48.vml.rels><?xml version="1.0" encoding="UTF-8" standalone="yes"?>
<Relationships xmlns="http://schemas.openxmlformats.org/package/2006/relationships"><Relationship Id="rId1" Type="http://schemas.openxmlformats.org/officeDocument/2006/relationships/image" Target="../media/image51.wmf"/></Relationships>
</file>

<file path=ppt/drawings/_rels/vmlDrawing49.vml.rels><?xml version="1.0" encoding="UTF-8" standalone="yes"?>
<Relationships xmlns="http://schemas.openxmlformats.org/package/2006/relationships"><Relationship Id="rId1" Type="http://schemas.openxmlformats.org/officeDocument/2006/relationships/image" Target="../media/image52.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0834" name="Rectangle 2"/>
          <p:cNvSpPr>
            <a:spLocks noGrp="1" noChangeArrowheads="1"/>
          </p:cNvSpPr>
          <p:nvPr>
            <p:ph type="hdr" sz="quarter"/>
          </p:nvPr>
        </p:nvSpPr>
        <p:spPr bwMode="auto">
          <a:xfrm>
            <a:off x="3" y="5"/>
            <a:ext cx="3024685" cy="454302"/>
          </a:xfrm>
          <a:prstGeom prst="rect">
            <a:avLst/>
          </a:prstGeom>
          <a:noFill/>
          <a:ln w="9525">
            <a:noFill/>
            <a:miter lim="800000"/>
            <a:headEnd/>
            <a:tailEnd/>
          </a:ln>
          <a:effectLst/>
        </p:spPr>
        <p:txBody>
          <a:bodyPr vert="horz" wrap="square" lIns="92775" tIns="46387" rIns="92775" bIns="46387" numCol="1" anchor="t" anchorCtr="0" compatLnSpc="1">
            <a:prstTxWarp prst="textNoShape">
              <a:avLst/>
            </a:prstTxWarp>
          </a:bodyPr>
          <a:lstStyle>
            <a:lvl1pPr defTabSz="925564">
              <a:defRPr sz="1300" i="0"/>
            </a:lvl1pPr>
          </a:lstStyle>
          <a:p>
            <a:endParaRPr lang="en-US"/>
          </a:p>
        </p:txBody>
      </p:sp>
      <p:sp>
        <p:nvSpPr>
          <p:cNvPr id="120835" name="Rectangle 3"/>
          <p:cNvSpPr>
            <a:spLocks noGrp="1" noChangeArrowheads="1"/>
          </p:cNvSpPr>
          <p:nvPr>
            <p:ph type="dt" sz="quarter" idx="1"/>
          </p:nvPr>
        </p:nvSpPr>
        <p:spPr bwMode="auto">
          <a:xfrm>
            <a:off x="3932091" y="5"/>
            <a:ext cx="3026189" cy="454302"/>
          </a:xfrm>
          <a:prstGeom prst="rect">
            <a:avLst/>
          </a:prstGeom>
          <a:noFill/>
          <a:ln w="9525">
            <a:noFill/>
            <a:miter lim="800000"/>
            <a:headEnd/>
            <a:tailEnd/>
          </a:ln>
          <a:effectLst/>
        </p:spPr>
        <p:txBody>
          <a:bodyPr vert="horz" wrap="square" lIns="92775" tIns="46387" rIns="92775" bIns="46387" numCol="1" anchor="t" anchorCtr="0" compatLnSpc="1">
            <a:prstTxWarp prst="textNoShape">
              <a:avLst/>
            </a:prstTxWarp>
          </a:bodyPr>
          <a:lstStyle>
            <a:lvl1pPr algn="r" defTabSz="925564">
              <a:defRPr sz="1300" i="0"/>
            </a:lvl1pPr>
          </a:lstStyle>
          <a:p>
            <a:endParaRPr lang="en-US"/>
          </a:p>
        </p:txBody>
      </p:sp>
      <p:sp>
        <p:nvSpPr>
          <p:cNvPr id="120836" name="Rectangle 4"/>
          <p:cNvSpPr>
            <a:spLocks noGrp="1" noChangeArrowheads="1"/>
          </p:cNvSpPr>
          <p:nvPr>
            <p:ph type="ftr" sz="quarter" idx="2"/>
          </p:nvPr>
        </p:nvSpPr>
        <p:spPr bwMode="auto">
          <a:xfrm>
            <a:off x="3" y="8776575"/>
            <a:ext cx="3024685" cy="457351"/>
          </a:xfrm>
          <a:prstGeom prst="rect">
            <a:avLst/>
          </a:prstGeom>
          <a:noFill/>
          <a:ln w="9525">
            <a:noFill/>
            <a:miter lim="800000"/>
            <a:headEnd/>
            <a:tailEnd/>
          </a:ln>
          <a:effectLst/>
        </p:spPr>
        <p:txBody>
          <a:bodyPr vert="horz" wrap="square" lIns="92775" tIns="46387" rIns="92775" bIns="46387" numCol="1" anchor="b" anchorCtr="0" compatLnSpc="1">
            <a:prstTxWarp prst="textNoShape">
              <a:avLst/>
            </a:prstTxWarp>
          </a:bodyPr>
          <a:lstStyle>
            <a:lvl1pPr defTabSz="925564">
              <a:defRPr sz="1300" i="0"/>
            </a:lvl1pPr>
          </a:lstStyle>
          <a:p>
            <a:endParaRPr lang="en-US"/>
          </a:p>
        </p:txBody>
      </p:sp>
      <p:sp>
        <p:nvSpPr>
          <p:cNvPr id="120837" name="Rectangle 5"/>
          <p:cNvSpPr>
            <a:spLocks noGrp="1" noChangeArrowheads="1"/>
          </p:cNvSpPr>
          <p:nvPr>
            <p:ph type="sldNum" sz="quarter" idx="3"/>
          </p:nvPr>
        </p:nvSpPr>
        <p:spPr bwMode="auto">
          <a:xfrm>
            <a:off x="3932091" y="8776575"/>
            <a:ext cx="3026189" cy="457351"/>
          </a:xfrm>
          <a:prstGeom prst="rect">
            <a:avLst/>
          </a:prstGeom>
          <a:noFill/>
          <a:ln w="9525">
            <a:noFill/>
            <a:miter lim="800000"/>
            <a:headEnd/>
            <a:tailEnd/>
          </a:ln>
          <a:effectLst/>
        </p:spPr>
        <p:txBody>
          <a:bodyPr vert="horz" wrap="square" lIns="92775" tIns="46387" rIns="92775" bIns="46387" numCol="1" anchor="b" anchorCtr="0" compatLnSpc="1">
            <a:prstTxWarp prst="textNoShape">
              <a:avLst/>
            </a:prstTxWarp>
          </a:bodyPr>
          <a:lstStyle>
            <a:lvl1pPr algn="r" defTabSz="925564">
              <a:defRPr sz="1300" i="0"/>
            </a:lvl1pPr>
          </a:lstStyle>
          <a:p>
            <a:fld id="{37E0FFE0-79AA-4545-B815-EA53F1E36C08}" type="slidenum">
              <a:rPr lang="en-US"/>
              <a:pPr/>
              <a:t>‹#›</a:t>
            </a:fld>
            <a:endParaRPr lang="en-US"/>
          </a:p>
        </p:txBody>
      </p:sp>
    </p:spTree>
    <p:extLst>
      <p:ext uri="{BB962C8B-B14F-4D97-AF65-F5344CB8AC3E}">
        <p14:creationId xmlns:p14="http://schemas.microsoft.com/office/powerpoint/2010/main" val="15792662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7"/>
            <a:ext cx="3006626" cy="461925"/>
          </a:xfrm>
          <a:prstGeom prst="rect">
            <a:avLst/>
          </a:prstGeom>
          <a:noFill/>
          <a:ln w="9525">
            <a:noFill/>
            <a:miter lim="800000"/>
            <a:headEnd/>
            <a:tailEnd/>
          </a:ln>
          <a:effectLst/>
        </p:spPr>
        <p:txBody>
          <a:bodyPr vert="horz" wrap="square" lIns="94305" tIns="47151" rIns="94305" bIns="47151" numCol="1" anchor="t" anchorCtr="0" compatLnSpc="1">
            <a:prstTxWarp prst="textNoShape">
              <a:avLst/>
            </a:prstTxWarp>
          </a:bodyPr>
          <a:lstStyle>
            <a:lvl1pPr defTabSz="942364">
              <a:defRPr sz="1300" i="0"/>
            </a:lvl1pPr>
          </a:lstStyle>
          <a:p>
            <a:endParaRPr lang="en-US"/>
          </a:p>
        </p:txBody>
      </p:sp>
      <p:sp>
        <p:nvSpPr>
          <p:cNvPr id="3075" name="Rectangle 3"/>
          <p:cNvSpPr>
            <a:spLocks noGrp="1" noChangeArrowheads="1"/>
          </p:cNvSpPr>
          <p:nvPr>
            <p:ph type="dt" idx="1"/>
          </p:nvPr>
        </p:nvSpPr>
        <p:spPr bwMode="auto">
          <a:xfrm>
            <a:off x="3927578" y="7"/>
            <a:ext cx="3006626" cy="461925"/>
          </a:xfrm>
          <a:prstGeom prst="rect">
            <a:avLst/>
          </a:prstGeom>
          <a:noFill/>
          <a:ln w="9525">
            <a:noFill/>
            <a:miter lim="800000"/>
            <a:headEnd/>
            <a:tailEnd/>
          </a:ln>
          <a:effectLst/>
        </p:spPr>
        <p:txBody>
          <a:bodyPr vert="horz" wrap="square" lIns="94305" tIns="47151" rIns="94305" bIns="47151" numCol="1" anchor="t" anchorCtr="0" compatLnSpc="1">
            <a:prstTxWarp prst="textNoShape">
              <a:avLst/>
            </a:prstTxWarp>
          </a:bodyPr>
          <a:lstStyle>
            <a:lvl1pPr algn="r" defTabSz="942364">
              <a:defRPr sz="1300" i="0"/>
            </a:lvl1pPr>
          </a:lstStyle>
          <a:p>
            <a:endParaRPr lang="en-US"/>
          </a:p>
        </p:txBody>
      </p:sp>
      <p:sp>
        <p:nvSpPr>
          <p:cNvPr id="3076" name="Rectangle 4"/>
          <p:cNvSpPr>
            <a:spLocks noGrp="1" noRot="1" noChangeAspect="1" noChangeArrowheads="1" noTextEdit="1"/>
          </p:cNvSpPr>
          <p:nvPr>
            <p:ph type="sldImg" idx="2"/>
          </p:nvPr>
        </p:nvSpPr>
        <p:spPr bwMode="auto">
          <a:xfrm>
            <a:off x="1162050" y="690563"/>
            <a:ext cx="4610100" cy="3457575"/>
          </a:xfrm>
          <a:prstGeom prst="rect">
            <a:avLst/>
          </a:prstGeom>
          <a:noFill/>
          <a:ln w="9525">
            <a:solidFill>
              <a:srgbClr val="000000"/>
            </a:solidFill>
            <a:miter lim="800000"/>
            <a:headEnd/>
            <a:tailEnd/>
          </a:ln>
          <a:effectLst/>
        </p:spPr>
      </p:sp>
      <p:sp>
        <p:nvSpPr>
          <p:cNvPr id="3077" name="Rectangle 5"/>
          <p:cNvSpPr>
            <a:spLocks noGrp="1" noChangeArrowheads="1"/>
          </p:cNvSpPr>
          <p:nvPr>
            <p:ph type="body" sz="quarter" idx="3"/>
          </p:nvPr>
        </p:nvSpPr>
        <p:spPr bwMode="auto">
          <a:xfrm>
            <a:off x="925464" y="4379907"/>
            <a:ext cx="5083273" cy="4149700"/>
          </a:xfrm>
          <a:prstGeom prst="rect">
            <a:avLst/>
          </a:prstGeom>
          <a:noFill/>
          <a:ln w="9525">
            <a:noFill/>
            <a:miter lim="800000"/>
            <a:headEnd/>
            <a:tailEnd/>
          </a:ln>
          <a:effectLst/>
        </p:spPr>
        <p:txBody>
          <a:bodyPr vert="horz" wrap="square" lIns="94305" tIns="47151" rIns="94305" bIns="47151"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078" name="Rectangle 6"/>
          <p:cNvSpPr>
            <a:spLocks noGrp="1" noChangeArrowheads="1"/>
          </p:cNvSpPr>
          <p:nvPr>
            <p:ph type="ftr" sz="quarter" idx="4"/>
          </p:nvPr>
        </p:nvSpPr>
        <p:spPr bwMode="auto">
          <a:xfrm>
            <a:off x="0" y="8758276"/>
            <a:ext cx="3006626" cy="461924"/>
          </a:xfrm>
          <a:prstGeom prst="rect">
            <a:avLst/>
          </a:prstGeom>
          <a:noFill/>
          <a:ln w="9525">
            <a:noFill/>
            <a:miter lim="800000"/>
            <a:headEnd/>
            <a:tailEnd/>
          </a:ln>
          <a:effectLst/>
        </p:spPr>
        <p:txBody>
          <a:bodyPr vert="horz" wrap="square" lIns="94305" tIns="47151" rIns="94305" bIns="47151" numCol="1" anchor="b" anchorCtr="0" compatLnSpc="1">
            <a:prstTxWarp prst="textNoShape">
              <a:avLst/>
            </a:prstTxWarp>
          </a:bodyPr>
          <a:lstStyle>
            <a:lvl1pPr defTabSz="942364">
              <a:defRPr sz="1300" i="0"/>
            </a:lvl1pPr>
          </a:lstStyle>
          <a:p>
            <a:endParaRPr lang="en-US"/>
          </a:p>
        </p:txBody>
      </p:sp>
      <p:sp>
        <p:nvSpPr>
          <p:cNvPr id="3079" name="Rectangle 7"/>
          <p:cNvSpPr>
            <a:spLocks noGrp="1" noChangeArrowheads="1"/>
          </p:cNvSpPr>
          <p:nvPr>
            <p:ph type="sldNum" sz="quarter" idx="5"/>
          </p:nvPr>
        </p:nvSpPr>
        <p:spPr bwMode="auto">
          <a:xfrm>
            <a:off x="3927578" y="8758276"/>
            <a:ext cx="3006626" cy="461924"/>
          </a:xfrm>
          <a:prstGeom prst="rect">
            <a:avLst/>
          </a:prstGeom>
          <a:noFill/>
          <a:ln w="9525">
            <a:noFill/>
            <a:miter lim="800000"/>
            <a:headEnd/>
            <a:tailEnd/>
          </a:ln>
          <a:effectLst/>
        </p:spPr>
        <p:txBody>
          <a:bodyPr vert="horz" wrap="square" lIns="94305" tIns="47151" rIns="94305" bIns="47151" numCol="1" anchor="b" anchorCtr="0" compatLnSpc="1">
            <a:prstTxWarp prst="textNoShape">
              <a:avLst/>
            </a:prstTxWarp>
          </a:bodyPr>
          <a:lstStyle>
            <a:lvl1pPr algn="r" defTabSz="942364">
              <a:defRPr sz="1300" i="0"/>
            </a:lvl1pPr>
          </a:lstStyle>
          <a:p>
            <a:fld id="{42CDDCDE-49C5-4AFC-9C79-F55CAB4E2EBC}" type="slidenum">
              <a:rPr lang="en-US"/>
              <a:pPr/>
              <a:t>‹#›</a:t>
            </a:fld>
            <a:endParaRPr lang="en-US"/>
          </a:p>
        </p:txBody>
      </p:sp>
    </p:spTree>
    <p:extLst>
      <p:ext uri="{BB962C8B-B14F-4D97-AF65-F5344CB8AC3E}">
        <p14:creationId xmlns:p14="http://schemas.microsoft.com/office/powerpoint/2010/main" val="532025526"/>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Arial" charset="0"/>
      </a:defRPr>
    </a:lvl1pPr>
    <a:lvl2pPr marL="457200" algn="l" rtl="0" fontAlgn="base">
      <a:spcBef>
        <a:spcPct val="30000"/>
      </a:spcBef>
      <a:spcAft>
        <a:spcPct val="0"/>
      </a:spcAft>
      <a:defRPr sz="1200" kern="1200">
        <a:solidFill>
          <a:schemeClr val="tx1"/>
        </a:solidFill>
        <a:latin typeface="Times New Roman" pitchFamily="18" charset="0"/>
        <a:ea typeface="+mn-ea"/>
        <a:cs typeface="Arial" charset="0"/>
      </a:defRPr>
    </a:lvl2pPr>
    <a:lvl3pPr marL="914400" algn="l" rtl="0" fontAlgn="base">
      <a:spcBef>
        <a:spcPct val="30000"/>
      </a:spcBef>
      <a:spcAft>
        <a:spcPct val="0"/>
      </a:spcAft>
      <a:defRPr sz="1200" kern="1200">
        <a:solidFill>
          <a:schemeClr val="tx1"/>
        </a:solidFill>
        <a:latin typeface="Times New Roman" pitchFamily="18" charset="0"/>
        <a:ea typeface="+mn-ea"/>
        <a:cs typeface="Arial" charset="0"/>
      </a:defRPr>
    </a:lvl3pPr>
    <a:lvl4pPr marL="1371600" algn="l" rtl="0" fontAlgn="base">
      <a:spcBef>
        <a:spcPct val="30000"/>
      </a:spcBef>
      <a:spcAft>
        <a:spcPct val="0"/>
      </a:spcAft>
      <a:defRPr sz="1200" kern="1200">
        <a:solidFill>
          <a:schemeClr val="tx1"/>
        </a:solidFill>
        <a:latin typeface="Times New Roman" pitchFamily="18" charset="0"/>
        <a:ea typeface="+mn-ea"/>
        <a:cs typeface="Arial" charset="0"/>
      </a:defRPr>
    </a:lvl4pPr>
    <a:lvl5pPr marL="1828800" algn="l" rtl="0" fontAlgn="base">
      <a:spcBef>
        <a:spcPct val="30000"/>
      </a:spcBef>
      <a:spcAft>
        <a:spcPct val="0"/>
      </a:spcAft>
      <a:defRPr sz="1200" kern="1200">
        <a:solidFill>
          <a:schemeClr val="tx1"/>
        </a:solidFill>
        <a:latin typeface="Times New Roman" pitchFamily="18"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2CDDCDE-49C5-4AFC-9C79-F55CAB4E2EBC}" type="slidenum">
              <a:rPr lang="en-US" smtClean="0"/>
              <a:pPr/>
              <a:t>1</a:t>
            </a:fld>
            <a:endParaRPr lang="en-US"/>
          </a:p>
        </p:txBody>
      </p:sp>
    </p:spTree>
    <p:extLst>
      <p:ext uri="{BB962C8B-B14F-4D97-AF65-F5344CB8AC3E}">
        <p14:creationId xmlns:p14="http://schemas.microsoft.com/office/powerpoint/2010/main" val="3393006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2CDDCDE-49C5-4AFC-9C79-F55CAB4E2EBC}" type="slidenum">
              <a:rPr lang="en-US" smtClean="0"/>
              <a:pPr/>
              <a:t>11</a:t>
            </a:fld>
            <a:endParaRPr lang="en-US"/>
          </a:p>
        </p:txBody>
      </p:sp>
    </p:spTree>
    <p:extLst>
      <p:ext uri="{BB962C8B-B14F-4D97-AF65-F5344CB8AC3E}">
        <p14:creationId xmlns:p14="http://schemas.microsoft.com/office/powerpoint/2010/main" val="18710519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31F3A54-DF67-4A40-8FAE-BBA5CBDBC1F6}" type="slidenum">
              <a:rPr lang="en-US"/>
              <a:pPr/>
              <a:t>18</a:t>
            </a:fld>
            <a:endParaRPr lang="en-US"/>
          </a:p>
        </p:txBody>
      </p:sp>
      <p:sp>
        <p:nvSpPr>
          <p:cNvPr id="484354" name="Rectangle 2"/>
          <p:cNvSpPr>
            <a:spLocks noGrp="1" noRot="1" noChangeAspect="1" noChangeArrowheads="1" noTextEdit="1"/>
          </p:cNvSpPr>
          <p:nvPr>
            <p:ph type="sldImg"/>
          </p:nvPr>
        </p:nvSpPr>
        <p:spPr bwMode="auto">
          <a:xfrm>
            <a:off x="1162050" y="690563"/>
            <a:ext cx="4610100" cy="3457575"/>
          </a:xfrm>
          <a:prstGeom prst="rect">
            <a:avLst/>
          </a:prstGeom>
          <a:solidFill>
            <a:srgbClr val="FFFFFF"/>
          </a:solidFill>
          <a:ln>
            <a:solidFill>
              <a:srgbClr val="000000"/>
            </a:solidFill>
            <a:miter lim="800000"/>
            <a:headEnd/>
            <a:tailEnd/>
          </a:ln>
        </p:spPr>
      </p:sp>
      <p:sp>
        <p:nvSpPr>
          <p:cNvPr id="484355" name="Rectangle 3"/>
          <p:cNvSpPr>
            <a:spLocks noGrp="1" noChangeArrowheads="1"/>
          </p:cNvSpPr>
          <p:nvPr>
            <p:ph type="body" idx="1"/>
          </p:nvPr>
        </p:nvSpPr>
        <p:spPr bwMode="auto">
          <a:xfrm>
            <a:off x="925464" y="4379907"/>
            <a:ext cx="5083273" cy="4149700"/>
          </a:xfrm>
          <a:prstGeom prst="rect">
            <a:avLst/>
          </a:prstGeom>
          <a:solidFill>
            <a:srgbClr val="FFFFFF"/>
          </a:solidFill>
          <a:ln>
            <a:solidFill>
              <a:srgbClr val="000000"/>
            </a:solidFill>
            <a:miter lim="800000"/>
            <a:headEnd/>
            <a:tailEnd/>
          </a:ln>
        </p:spPr>
        <p:txBody>
          <a:bodyPr lIns="91346" tIns="45675" rIns="91346" bIns="45675"/>
          <a:lstStyle/>
          <a:p>
            <a:pPr lvl="1"/>
            <a:endParaRPr lang="en-US"/>
          </a:p>
        </p:txBody>
      </p:sp>
    </p:spTree>
    <p:extLst>
      <p:ext uri="{BB962C8B-B14F-4D97-AF65-F5344CB8AC3E}">
        <p14:creationId xmlns:p14="http://schemas.microsoft.com/office/powerpoint/2010/main" val="21574737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9CBD1EE-4E90-4F77-9DA3-2A26855BB798}" type="slidenum">
              <a:rPr lang="en-US"/>
              <a:pPr/>
              <a:t>24</a:t>
            </a:fld>
            <a:endParaRPr lang="en-US"/>
          </a:p>
        </p:txBody>
      </p:sp>
      <p:sp>
        <p:nvSpPr>
          <p:cNvPr id="496642" name="Rectangle 2"/>
          <p:cNvSpPr>
            <a:spLocks noGrp="1" noRot="1" noChangeAspect="1" noChangeArrowheads="1" noTextEdit="1"/>
          </p:cNvSpPr>
          <p:nvPr>
            <p:ph type="sldImg"/>
          </p:nvPr>
        </p:nvSpPr>
        <p:spPr bwMode="auto">
          <a:xfrm>
            <a:off x="1162050" y="690563"/>
            <a:ext cx="4610100" cy="3457575"/>
          </a:xfrm>
          <a:prstGeom prst="rect">
            <a:avLst/>
          </a:prstGeom>
          <a:solidFill>
            <a:srgbClr val="FFFFFF"/>
          </a:solidFill>
          <a:ln>
            <a:solidFill>
              <a:srgbClr val="000000"/>
            </a:solidFill>
            <a:miter lim="800000"/>
            <a:headEnd/>
            <a:tailEnd/>
          </a:ln>
        </p:spPr>
      </p:sp>
      <p:sp>
        <p:nvSpPr>
          <p:cNvPr id="496643" name="Rectangle 3"/>
          <p:cNvSpPr>
            <a:spLocks noGrp="1" noChangeArrowheads="1"/>
          </p:cNvSpPr>
          <p:nvPr>
            <p:ph type="body" idx="1"/>
          </p:nvPr>
        </p:nvSpPr>
        <p:spPr bwMode="auto">
          <a:xfrm>
            <a:off x="925464" y="4379907"/>
            <a:ext cx="5083273" cy="4149700"/>
          </a:xfrm>
          <a:prstGeom prst="rect">
            <a:avLst/>
          </a:prstGeom>
          <a:solidFill>
            <a:srgbClr val="FFFFFF"/>
          </a:solidFill>
          <a:ln>
            <a:solidFill>
              <a:srgbClr val="000000"/>
            </a:solidFill>
            <a:miter lim="800000"/>
            <a:headEnd/>
            <a:tailEnd/>
          </a:ln>
        </p:spPr>
        <p:txBody>
          <a:bodyPr lIns="91346" tIns="45675" rIns="91346" bIns="45675"/>
          <a:lstStyle/>
          <a:p>
            <a:pPr lvl="1"/>
            <a:endParaRPr lang="en-US"/>
          </a:p>
        </p:txBody>
      </p:sp>
    </p:spTree>
    <p:extLst>
      <p:ext uri="{BB962C8B-B14F-4D97-AF65-F5344CB8AC3E}">
        <p14:creationId xmlns:p14="http://schemas.microsoft.com/office/powerpoint/2010/main" val="1640486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DC862A1-6359-4365-80B0-141BF6B0116B}" type="slidenum">
              <a:rPr lang="en-US"/>
              <a:pPr/>
              <a:t>26</a:t>
            </a:fld>
            <a:endParaRPr lang="en-US"/>
          </a:p>
        </p:txBody>
      </p:sp>
      <p:sp>
        <p:nvSpPr>
          <p:cNvPr id="492546" name="Rectangle 2"/>
          <p:cNvSpPr>
            <a:spLocks noGrp="1" noRot="1" noChangeAspect="1" noChangeArrowheads="1" noTextEdit="1"/>
          </p:cNvSpPr>
          <p:nvPr>
            <p:ph type="sldImg"/>
          </p:nvPr>
        </p:nvSpPr>
        <p:spPr bwMode="auto">
          <a:xfrm>
            <a:off x="1162050" y="690563"/>
            <a:ext cx="4610100" cy="3457575"/>
          </a:xfrm>
          <a:prstGeom prst="rect">
            <a:avLst/>
          </a:prstGeom>
          <a:solidFill>
            <a:srgbClr val="FFFFFF"/>
          </a:solidFill>
          <a:ln>
            <a:solidFill>
              <a:srgbClr val="000000"/>
            </a:solidFill>
            <a:miter lim="800000"/>
            <a:headEnd/>
            <a:tailEnd/>
          </a:ln>
        </p:spPr>
      </p:sp>
      <p:sp>
        <p:nvSpPr>
          <p:cNvPr id="492547" name="Rectangle 3"/>
          <p:cNvSpPr>
            <a:spLocks noGrp="1" noChangeArrowheads="1"/>
          </p:cNvSpPr>
          <p:nvPr>
            <p:ph type="body" idx="1"/>
          </p:nvPr>
        </p:nvSpPr>
        <p:spPr bwMode="auto">
          <a:xfrm>
            <a:off x="925464" y="4379907"/>
            <a:ext cx="5083273" cy="4149700"/>
          </a:xfrm>
          <a:prstGeom prst="rect">
            <a:avLst/>
          </a:prstGeom>
          <a:solidFill>
            <a:srgbClr val="FFFFFF"/>
          </a:solidFill>
          <a:ln>
            <a:solidFill>
              <a:srgbClr val="000000"/>
            </a:solidFill>
            <a:miter lim="800000"/>
            <a:headEnd/>
            <a:tailEnd/>
          </a:ln>
        </p:spPr>
        <p:txBody>
          <a:bodyPr lIns="91346" tIns="45675" rIns="91346" bIns="45675"/>
          <a:lstStyle/>
          <a:p>
            <a:pPr lvl="1"/>
            <a:endParaRPr lang="en-US"/>
          </a:p>
        </p:txBody>
      </p:sp>
    </p:spTree>
    <p:extLst>
      <p:ext uri="{BB962C8B-B14F-4D97-AF65-F5344CB8AC3E}">
        <p14:creationId xmlns:p14="http://schemas.microsoft.com/office/powerpoint/2010/main" val="12275450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A2F953F-6F55-492D-A373-C6033009FA3B}" type="slidenum">
              <a:rPr lang="en-US"/>
              <a:pPr/>
              <a:t>27</a:t>
            </a:fld>
            <a:endParaRPr lang="en-US"/>
          </a:p>
        </p:txBody>
      </p:sp>
      <p:sp>
        <p:nvSpPr>
          <p:cNvPr id="494594" name="Rectangle 2"/>
          <p:cNvSpPr>
            <a:spLocks noGrp="1" noRot="1" noChangeAspect="1" noChangeArrowheads="1" noTextEdit="1"/>
          </p:cNvSpPr>
          <p:nvPr>
            <p:ph type="sldImg"/>
          </p:nvPr>
        </p:nvSpPr>
        <p:spPr bwMode="auto">
          <a:xfrm>
            <a:off x="1162050" y="690563"/>
            <a:ext cx="4610100" cy="3457575"/>
          </a:xfrm>
          <a:prstGeom prst="rect">
            <a:avLst/>
          </a:prstGeom>
          <a:solidFill>
            <a:srgbClr val="FFFFFF"/>
          </a:solidFill>
          <a:ln>
            <a:solidFill>
              <a:srgbClr val="000000"/>
            </a:solidFill>
            <a:miter lim="800000"/>
            <a:headEnd/>
            <a:tailEnd/>
          </a:ln>
        </p:spPr>
      </p:sp>
      <p:sp>
        <p:nvSpPr>
          <p:cNvPr id="494595" name="Rectangle 3"/>
          <p:cNvSpPr>
            <a:spLocks noGrp="1" noChangeArrowheads="1"/>
          </p:cNvSpPr>
          <p:nvPr>
            <p:ph type="body" idx="1"/>
          </p:nvPr>
        </p:nvSpPr>
        <p:spPr bwMode="auto">
          <a:xfrm>
            <a:off x="925464" y="4379907"/>
            <a:ext cx="5083273" cy="4149700"/>
          </a:xfrm>
          <a:prstGeom prst="rect">
            <a:avLst/>
          </a:prstGeom>
          <a:solidFill>
            <a:srgbClr val="FFFFFF"/>
          </a:solidFill>
          <a:ln>
            <a:solidFill>
              <a:srgbClr val="000000"/>
            </a:solidFill>
            <a:miter lim="800000"/>
            <a:headEnd/>
            <a:tailEnd/>
          </a:ln>
        </p:spPr>
        <p:txBody>
          <a:bodyPr lIns="91346" tIns="45675" rIns="91346" bIns="45675"/>
          <a:lstStyle/>
          <a:p>
            <a:pPr lvl="1"/>
            <a:endParaRPr lang="en-US"/>
          </a:p>
        </p:txBody>
      </p:sp>
    </p:spTree>
    <p:extLst>
      <p:ext uri="{BB962C8B-B14F-4D97-AF65-F5344CB8AC3E}">
        <p14:creationId xmlns:p14="http://schemas.microsoft.com/office/powerpoint/2010/main" val="30402888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30AC836-EE2B-41EE-A834-6523992AC9A4}" type="slidenum">
              <a:rPr lang="en-US"/>
              <a:pPr/>
              <a:t>32</a:t>
            </a:fld>
            <a:endParaRPr lang="en-US"/>
          </a:p>
        </p:txBody>
      </p:sp>
      <p:sp>
        <p:nvSpPr>
          <p:cNvPr id="501762" name="Rectangle 2"/>
          <p:cNvSpPr>
            <a:spLocks noGrp="1" noRot="1" noChangeAspect="1" noChangeArrowheads="1" noTextEdit="1"/>
          </p:cNvSpPr>
          <p:nvPr>
            <p:ph type="sldImg"/>
          </p:nvPr>
        </p:nvSpPr>
        <p:spPr bwMode="auto">
          <a:xfrm>
            <a:off x="1162050" y="690563"/>
            <a:ext cx="4610100" cy="3457575"/>
          </a:xfrm>
          <a:prstGeom prst="rect">
            <a:avLst/>
          </a:prstGeom>
          <a:solidFill>
            <a:srgbClr val="FFFFFF"/>
          </a:solidFill>
          <a:ln>
            <a:solidFill>
              <a:srgbClr val="000000"/>
            </a:solidFill>
            <a:miter lim="800000"/>
            <a:headEnd/>
            <a:tailEnd/>
          </a:ln>
        </p:spPr>
      </p:sp>
      <p:sp>
        <p:nvSpPr>
          <p:cNvPr id="501763" name="Rectangle 3"/>
          <p:cNvSpPr>
            <a:spLocks noGrp="1" noChangeArrowheads="1"/>
          </p:cNvSpPr>
          <p:nvPr>
            <p:ph type="body" idx="1"/>
          </p:nvPr>
        </p:nvSpPr>
        <p:spPr bwMode="auto">
          <a:xfrm>
            <a:off x="925464" y="4379907"/>
            <a:ext cx="5083273" cy="4149700"/>
          </a:xfrm>
          <a:prstGeom prst="rect">
            <a:avLst/>
          </a:prstGeom>
          <a:solidFill>
            <a:srgbClr val="FFFFFF"/>
          </a:solidFill>
          <a:ln>
            <a:solidFill>
              <a:srgbClr val="000000"/>
            </a:solidFill>
            <a:miter lim="800000"/>
            <a:headEnd/>
            <a:tailEnd/>
          </a:ln>
        </p:spPr>
        <p:txBody>
          <a:bodyPr lIns="91346" tIns="45675" rIns="91346" bIns="45675"/>
          <a:lstStyle/>
          <a:p>
            <a:pPr lvl="1"/>
            <a:endParaRPr lang="en-US"/>
          </a:p>
        </p:txBody>
      </p:sp>
    </p:spTree>
    <p:extLst>
      <p:ext uri="{BB962C8B-B14F-4D97-AF65-F5344CB8AC3E}">
        <p14:creationId xmlns:p14="http://schemas.microsoft.com/office/powerpoint/2010/main" val="9012773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8A307B5-10C6-414C-AD0C-43D9320ACEC1}" type="slidenum">
              <a:rPr lang="en-US"/>
              <a:pPr/>
              <a:t>36</a:t>
            </a:fld>
            <a:endParaRPr lang="en-US"/>
          </a:p>
        </p:txBody>
      </p:sp>
      <p:sp>
        <p:nvSpPr>
          <p:cNvPr id="506882" name="Rectangle 2"/>
          <p:cNvSpPr>
            <a:spLocks noGrp="1" noRot="1" noChangeAspect="1" noChangeArrowheads="1" noTextEdit="1"/>
          </p:cNvSpPr>
          <p:nvPr>
            <p:ph type="sldImg"/>
          </p:nvPr>
        </p:nvSpPr>
        <p:spPr bwMode="auto">
          <a:xfrm>
            <a:off x="1162050" y="690563"/>
            <a:ext cx="4610100" cy="3457575"/>
          </a:xfrm>
          <a:prstGeom prst="rect">
            <a:avLst/>
          </a:prstGeom>
          <a:solidFill>
            <a:srgbClr val="FFFFFF"/>
          </a:solidFill>
          <a:ln>
            <a:solidFill>
              <a:srgbClr val="000000"/>
            </a:solidFill>
            <a:miter lim="800000"/>
            <a:headEnd/>
            <a:tailEnd/>
          </a:ln>
        </p:spPr>
      </p:sp>
      <p:sp>
        <p:nvSpPr>
          <p:cNvPr id="506883" name="Rectangle 3"/>
          <p:cNvSpPr>
            <a:spLocks noGrp="1" noChangeArrowheads="1"/>
          </p:cNvSpPr>
          <p:nvPr>
            <p:ph type="body" idx="1"/>
          </p:nvPr>
        </p:nvSpPr>
        <p:spPr bwMode="auto">
          <a:xfrm>
            <a:off x="925464" y="4379907"/>
            <a:ext cx="5083273" cy="4149700"/>
          </a:xfrm>
          <a:prstGeom prst="rect">
            <a:avLst/>
          </a:prstGeom>
          <a:solidFill>
            <a:srgbClr val="FFFFFF"/>
          </a:solidFill>
          <a:ln>
            <a:solidFill>
              <a:srgbClr val="000000"/>
            </a:solidFill>
            <a:miter lim="800000"/>
            <a:headEnd/>
            <a:tailEnd/>
          </a:ln>
        </p:spPr>
        <p:txBody>
          <a:bodyPr lIns="91346" tIns="45675" rIns="91346" bIns="45675"/>
          <a:lstStyle/>
          <a:p>
            <a:pPr lvl="1"/>
            <a:endParaRPr lang="en-US"/>
          </a:p>
        </p:txBody>
      </p:sp>
    </p:spTree>
    <p:extLst>
      <p:ext uri="{BB962C8B-B14F-4D97-AF65-F5344CB8AC3E}">
        <p14:creationId xmlns:p14="http://schemas.microsoft.com/office/powerpoint/2010/main" val="30015754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3EDAAEC-4FE7-4211-966D-9A5253C582DB}" type="slidenum">
              <a:rPr lang="en-US"/>
              <a:pPr/>
              <a:t>37</a:t>
            </a:fld>
            <a:endParaRPr lang="en-US"/>
          </a:p>
        </p:txBody>
      </p:sp>
      <p:sp>
        <p:nvSpPr>
          <p:cNvPr id="508930" name="Rectangle 2"/>
          <p:cNvSpPr>
            <a:spLocks noGrp="1" noRot="1" noChangeAspect="1" noChangeArrowheads="1" noTextEdit="1"/>
          </p:cNvSpPr>
          <p:nvPr>
            <p:ph type="sldImg"/>
          </p:nvPr>
        </p:nvSpPr>
        <p:spPr bwMode="auto">
          <a:xfrm>
            <a:off x="1162050" y="690563"/>
            <a:ext cx="4610100" cy="3457575"/>
          </a:xfrm>
          <a:prstGeom prst="rect">
            <a:avLst/>
          </a:prstGeom>
          <a:solidFill>
            <a:srgbClr val="FFFFFF"/>
          </a:solidFill>
          <a:ln>
            <a:solidFill>
              <a:srgbClr val="000000"/>
            </a:solidFill>
            <a:miter lim="800000"/>
            <a:headEnd/>
            <a:tailEnd/>
          </a:ln>
        </p:spPr>
      </p:sp>
      <p:sp>
        <p:nvSpPr>
          <p:cNvPr id="508931" name="Rectangle 3"/>
          <p:cNvSpPr>
            <a:spLocks noGrp="1" noChangeArrowheads="1"/>
          </p:cNvSpPr>
          <p:nvPr>
            <p:ph type="body" idx="1"/>
          </p:nvPr>
        </p:nvSpPr>
        <p:spPr bwMode="auto">
          <a:xfrm>
            <a:off x="925464" y="4379907"/>
            <a:ext cx="5083273" cy="4149700"/>
          </a:xfrm>
          <a:prstGeom prst="rect">
            <a:avLst/>
          </a:prstGeom>
          <a:solidFill>
            <a:srgbClr val="FFFFFF"/>
          </a:solidFill>
          <a:ln>
            <a:solidFill>
              <a:srgbClr val="000000"/>
            </a:solidFill>
            <a:miter lim="800000"/>
            <a:headEnd/>
            <a:tailEnd/>
          </a:ln>
        </p:spPr>
        <p:txBody>
          <a:bodyPr lIns="91346" tIns="45675" rIns="91346" bIns="45675"/>
          <a:lstStyle/>
          <a:p>
            <a:pPr lvl="1"/>
            <a:endParaRPr lang="en-US"/>
          </a:p>
        </p:txBody>
      </p:sp>
    </p:spTree>
    <p:extLst>
      <p:ext uri="{BB962C8B-B14F-4D97-AF65-F5344CB8AC3E}">
        <p14:creationId xmlns:p14="http://schemas.microsoft.com/office/powerpoint/2010/main" val="2152186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9F24A35-5572-465D-B701-14902AE7EB42}" type="slidenum">
              <a:rPr lang="en-US"/>
              <a:pPr/>
              <a:t>38</a:t>
            </a:fld>
            <a:endParaRPr lang="en-US"/>
          </a:p>
        </p:txBody>
      </p:sp>
      <p:sp>
        <p:nvSpPr>
          <p:cNvPr id="797698" name="Rectangle 2"/>
          <p:cNvSpPr>
            <a:spLocks noGrp="1" noRot="1" noChangeAspect="1" noChangeArrowheads="1" noTextEdit="1"/>
          </p:cNvSpPr>
          <p:nvPr>
            <p:ph type="sldImg"/>
          </p:nvPr>
        </p:nvSpPr>
        <p:spPr>
          <a:ln/>
        </p:spPr>
      </p:sp>
      <p:sp>
        <p:nvSpPr>
          <p:cNvPr id="797699" name="Rectangle 3"/>
          <p:cNvSpPr>
            <a:spLocks noGrp="1" noChangeArrowheads="1"/>
          </p:cNvSpPr>
          <p:nvPr>
            <p:ph type="body" idx="1"/>
          </p:nvPr>
        </p:nvSpPr>
        <p:spPr/>
        <p:txBody>
          <a:bodyPr lIns="91338" tIns="45669" rIns="91338" bIns="45669"/>
          <a:lstStyle/>
          <a:p>
            <a:pPr lvl="1"/>
            <a:endParaRPr lang="en-US"/>
          </a:p>
        </p:txBody>
      </p:sp>
    </p:spTree>
    <p:extLst>
      <p:ext uri="{BB962C8B-B14F-4D97-AF65-F5344CB8AC3E}">
        <p14:creationId xmlns:p14="http://schemas.microsoft.com/office/powerpoint/2010/main" val="20531735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797E73E-88BC-49CE-BD86-3412895AB9A5}" type="slidenum">
              <a:rPr lang="en-US"/>
              <a:pPr/>
              <a:t>40</a:t>
            </a:fld>
            <a:endParaRPr lang="en-US"/>
          </a:p>
        </p:txBody>
      </p:sp>
      <p:sp>
        <p:nvSpPr>
          <p:cNvPr id="803842" name="Rectangle 2"/>
          <p:cNvSpPr>
            <a:spLocks noGrp="1" noRot="1" noChangeAspect="1" noChangeArrowheads="1" noTextEdit="1"/>
          </p:cNvSpPr>
          <p:nvPr>
            <p:ph type="sldImg"/>
          </p:nvPr>
        </p:nvSpPr>
        <p:spPr>
          <a:ln/>
        </p:spPr>
      </p:sp>
      <p:sp>
        <p:nvSpPr>
          <p:cNvPr id="803843" name="Rectangle 3"/>
          <p:cNvSpPr>
            <a:spLocks noGrp="1" noChangeArrowheads="1"/>
          </p:cNvSpPr>
          <p:nvPr>
            <p:ph type="body" idx="1"/>
          </p:nvPr>
        </p:nvSpPr>
        <p:spPr/>
        <p:txBody>
          <a:bodyPr lIns="91338" tIns="45669" rIns="91338" bIns="45669"/>
          <a:lstStyle/>
          <a:p>
            <a:pPr lvl="1"/>
            <a:endParaRPr lang="en-US"/>
          </a:p>
        </p:txBody>
      </p:sp>
    </p:spTree>
    <p:extLst>
      <p:ext uri="{BB962C8B-B14F-4D97-AF65-F5344CB8AC3E}">
        <p14:creationId xmlns:p14="http://schemas.microsoft.com/office/powerpoint/2010/main" val="25788950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0AC70E5-F94B-42C9-9C45-322F1B2A9BB6}" type="slidenum">
              <a:rPr lang="en-US"/>
              <a:pPr/>
              <a:t>41</a:t>
            </a:fld>
            <a:endParaRPr lang="en-US"/>
          </a:p>
        </p:txBody>
      </p:sp>
      <p:sp>
        <p:nvSpPr>
          <p:cNvPr id="805890" name="Rectangle 2"/>
          <p:cNvSpPr>
            <a:spLocks noGrp="1" noRot="1" noChangeAspect="1" noChangeArrowheads="1" noTextEdit="1"/>
          </p:cNvSpPr>
          <p:nvPr>
            <p:ph type="sldImg"/>
          </p:nvPr>
        </p:nvSpPr>
        <p:spPr>
          <a:ln/>
        </p:spPr>
      </p:sp>
      <p:sp>
        <p:nvSpPr>
          <p:cNvPr id="805891" name="Rectangle 3"/>
          <p:cNvSpPr>
            <a:spLocks noGrp="1" noChangeArrowheads="1"/>
          </p:cNvSpPr>
          <p:nvPr>
            <p:ph type="body" idx="1"/>
          </p:nvPr>
        </p:nvSpPr>
        <p:spPr/>
        <p:txBody>
          <a:bodyPr lIns="91338" tIns="45669" rIns="91338" bIns="45669"/>
          <a:lstStyle/>
          <a:p>
            <a:pPr lvl="1"/>
            <a:endParaRPr lang="en-US"/>
          </a:p>
        </p:txBody>
      </p:sp>
    </p:spTree>
    <p:extLst>
      <p:ext uri="{BB962C8B-B14F-4D97-AF65-F5344CB8AC3E}">
        <p14:creationId xmlns:p14="http://schemas.microsoft.com/office/powerpoint/2010/main" val="31106985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BC98DB4-B934-4B3A-AC83-C0C245B61A3E}" type="slidenum">
              <a:rPr lang="en-US"/>
              <a:pPr/>
              <a:t>42</a:t>
            </a:fld>
            <a:endParaRPr lang="en-US"/>
          </a:p>
        </p:txBody>
      </p:sp>
      <p:sp>
        <p:nvSpPr>
          <p:cNvPr id="807938" name="Rectangle 2"/>
          <p:cNvSpPr>
            <a:spLocks noGrp="1" noRot="1" noChangeAspect="1" noChangeArrowheads="1" noTextEdit="1"/>
          </p:cNvSpPr>
          <p:nvPr>
            <p:ph type="sldImg"/>
          </p:nvPr>
        </p:nvSpPr>
        <p:spPr>
          <a:ln/>
        </p:spPr>
      </p:sp>
      <p:sp>
        <p:nvSpPr>
          <p:cNvPr id="807939" name="Rectangle 3"/>
          <p:cNvSpPr>
            <a:spLocks noGrp="1" noChangeArrowheads="1"/>
          </p:cNvSpPr>
          <p:nvPr>
            <p:ph type="body" idx="1"/>
          </p:nvPr>
        </p:nvSpPr>
        <p:spPr/>
        <p:txBody>
          <a:bodyPr lIns="91338" tIns="45669" rIns="91338" bIns="45669"/>
          <a:lstStyle/>
          <a:p>
            <a:pPr lvl="1"/>
            <a:endParaRPr lang="en-US"/>
          </a:p>
        </p:txBody>
      </p:sp>
    </p:spTree>
    <p:extLst>
      <p:ext uri="{BB962C8B-B14F-4D97-AF65-F5344CB8AC3E}">
        <p14:creationId xmlns:p14="http://schemas.microsoft.com/office/powerpoint/2010/main" val="11846255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895E5A0-704B-4C17-B718-440F45A5B9F8}" type="slidenum">
              <a:rPr lang="en-US"/>
              <a:pPr/>
              <a:t>43</a:t>
            </a:fld>
            <a:endParaRPr lang="en-US"/>
          </a:p>
        </p:txBody>
      </p:sp>
      <p:sp>
        <p:nvSpPr>
          <p:cNvPr id="809986" name="Rectangle 2"/>
          <p:cNvSpPr>
            <a:spLocks noGrp="1" noRot="1" noChangeAspect="1" noChangeArrowheads="1" noTextEdit="1"/>
          </p:cNvSpPr>
          <p:nvPr>
            <p:ph type="sldImg"/>
          </p:nvPr>
        </p:nvSpPr>
        <p:spPr>
          <a:ln/>
        </p:spPr>
      </p:sp>
      <p:sp>
        <p:nvSpPr>
          <p:cNvPr id="809987" name="Rectangle 3"/>
          <p:cNvSpPr>
            <a:spLocks noGrp="1" noChangeArrowheads="1"/>
          </p:cNvSpPr>
          <p:nvPr>
            <p:ph type="body" idx="1"/>
          </p:nvPr>
        </p:nvSpPr>
        <p:spPr/>
        <p:txBody>
          <a:bodyPr lIns="91338" tIns="45669" rIns="91338" bIns="45669"/>
          <a:lstStyle/>
          <a:p>
            <a:pPr lvl="1"/>
            <a:endParaRPr lang="en-US"/>
          </a:p>
        </p:txBody>
      </p:sp>
    </p:spTree>
    <p:extLst>
      <p:ext uri="{BB962C8B-B14F-4D97-AF65-F5344CB8AC3E}">
        <p14:creationId xmlns:p14="http://schemas.microsoft.com/office/powerpoint/2010/main" val="10830926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CED7C58-2463-46E2-9E3C-EBAEE42898BC}" type="slidenum">
              <a:rPr lang="en-US"/>
              <a:pPr/>
              <a:t>46</a:t>
            </a:fld>
            <a:endParaRPr lang="en-US"/>
          </a:p>
        </p:txBody>
      </p:sp>
      <p:sp>
        <p:nvSpPr>
          <p:cNvPr id="814082" name="Rectangle 2"/>
          <p:cNvSpPr>
            <a:spLocks noGrp="1" noRot="1" noChangeAspect="1" noChangeArrowheads="1" noTextEdit="1"/>
          </p:cNvSpPr>
          <p:nvPr>
            <p:ph type="sldImg"/>
          </p:nvPr>
        </p:nvSpPr>
        <p:spPr>
          <a:ln/>
        </p:spPr>
      </p:sp>
      <p:sp>
        <p:nvSpPr>
          <p:cNvPr id="814083" name="Rectangle 3"/>
          <p:cNvSpPr>
            <a:spLocks noGrp="1" noChangeArrowheads="1"/>
          </p:cNvSpPr>
          <p:nvPr>
            <p:ph type="body" idx="1"/>
          </p:nvPr>
        </p:nvSpPr>
        <p:spPr/>
        <p:txBody>
          <a:bodyPr lIns="91338" tIns="45669" rIns="91338" bIns="45669"/>
          <a:lstStyle/>
          <a:p>
            <a:pPr lvl="1"/>
            <a:endParaRPr lang="en-US"/>
          </a:p>
        </p:txBody>
      </p:sp>
    </p:spTree>
    <p:extLst>
      <p:ext uri="{BB962C8B-B14F-4D97-AF65-F5344CB8AC3E}">
        <p14:creationId xmlns:p14="http://schemas.microsoft.com/office/powerpoint/2010/main" val="6382594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A42E54C-8588-41C3-99AB-75A7CE3EEA45}" type="slidenum">
              <a:rPr lang="en-US"/>
              <a:pPr/>
              <a:t>47</a:t>
            </a:fld>
            <a:endParaRPr lang="en-US"/>
          </a:p>
        </p:txBody>
      </p:sp>
      <p:sp>
        <p:nvSpPr>
          <p:cNvPr id="195586" name="Rectangle 2"/>
          <p:cNvSpPr>
            <a:spLocks noGrp="1" noRot="1" noChangeAspect="1" noChangeArrowheads="1" noTextEdit="1"/>
          </p:cNvSpPr>
          <p:nvPr>
            <p:ph type="sldImg"/>
          </p:nvPr>
        </p:nvSpPr>
        <p:spPr>
          <a:ln/>
        </p:spPr>
      </p:sp>
      <p:sp>
        <p:nvSpPr>
          <p:cNvPr id="195587" name="Rectangle 3"/>
          <p:cNvSpPr>
            <a:spLocks noGrp="1" noChangeArrowheads="1"/>
          </p:cNvSpPr>
          <p:nvPr>
            <p:ph type="body" idx="1"/>
          </p:nvPr>
        </p:nvSpPr>
        <p:spPr/>
        <p:txBody>
          <a:bodyPr/>
          <a:lstStyle/>
          <a:p>
            <a:pPr lvl="1"/>
            <a:endParaRPr lang="en-US"/>
          </a:p>
        </p:txBody>
      </p:sp>
    </p:spTree>
    <p:extLst>
      <p:ext uri="{BB962C8B-B14F-4D97-AF65-F5344CB8AC3E}">
        <p14:creationId xmlns:p14="http://schemas.microsoft.com/office/powerpoint/2010/main" val="405726114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2CDDCDE-49C5-4AFC-9C79-F55CAB4E2EBC}" type="slidenum">
              <a:rPr lang="en-US" smtClean="0"/>
              <a:pPr/>
              <a:t>93</a:t>
            </a:fld>
            <a:endParaRPr lang="en-US"/>
          </a:p>
        </p:txBody>
      </p:sp>
    </p:spTree>
    <p:extLst>
      <p:ext uri="{BB962C8B-B14F-4D97-AF65-F5344CB8AC3E}">
        <p14:creationId xmlns:p14="http://schemas.microsoft.com/office/powerpoint/2010/main" val="41632567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3BD0253-CC07-4832-963C-1C6D38CA6B0C}" type="slidenum">
              <a:rPr lang="en-US"/>
              <a:pPr/>
              <a:t>127</a:t>
            </a:fld>
            <a:endParaRPr lang="en-US"/>
          </a:p>
        </p:txBody>
      </p:sp>
      <p:sp>
        <p:nvSpPr>
          <p:cNvPr id="782338" name="Rectangle 2"/>
          <p:cNvSpPr>
            <a:spLocks noGrp="1" noRot="1" noChangeAspect="1" noChangeArrowheads="1" noTextEdit="1"/>
          </p:cNvSpPr>
          <p:nvPr>
            <p:ph type="sldImg"/>
          </p:nvPr>
        </p:nvSpPr>
        <p:spPr>
          <a:xfrm>
            <a:off x="1163638" y="690563"/>
            <a:ext cx="4610100" cy="3457575"/>
          </a:xfrm>
          <a:ln/>
        </p:spPr>
      </p:sp>
      <p:sp>
        <p:nvSpPr>
          <p:cNvPr id="782339" name="Rectangle 3"/>
          <p:cNvSpPr>
            <a:spLocks noGrp="1" noChangeArrowheads="1"/>
          </p:cNvSpPr>
          <p:nvPr>
            <p:ph type="body" idx="1"/>
          </p:nvPr>
        </p:nvSpPr>
        <p:spPr/>
        <p:txBody>
          <a:bodyPr lIns="92752" tIns="46377" rIns="92752" bIns="46377"/>
          <a:lstStyle/>
          <a:p>
            <a:r>
              <a:rPr lang="en-US"/>
              <a:t>This will not be understood without additional stuff on regressions.</a:t>
            </a:r>
          </a:p>
        </p:txBody>
      </p:sp>
    </p:spTree>
    <p:extLst>
      <p:ext uri="{BB962C8B-B14F-4D97-AF65-F5344CB8AC3E}">
        <p14:creationId xmlns:p14="http://schemas.microsoft.com/office/powerpoint/2010/main" val="41376037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A725960-312C-4E4F-A1EC-B7ECAF78B345}" type="slidenum">
              <a:rPr lang="en-US"/>
              <a:pPr/>
              <a:t>128</a:t>
            </a:fld>
            <a:endParaRPr lang="en-US"/>
          </a:p>
        </p:txBody>
      </p:sp>
      <p:sp>
        <p:nvSpPr>
          <p:cNvPr id="620546" name="Rectangle 2"/>
          <p:cNvSpPr>
            <a:spLocks noGrp="1" noRot="1" noChangeAspect="1" noChangeArrowheads="1" noTextEdit="1"/>
          </p:cNvSpPr>
          <p:nvPr>
            <p:ph type="sldImg"/>
          </p:nvPr>
        </p:nvSpPr>
        <p:spPr bwMode="auto">
          <a:xfrm>
            <a:off x="1162050" y="690563"/>
            <a:ext cx="4610100" cy="3457575"/>
          </a:xfrm>
          <a:prstGeom prst="rect">
            <a:avLst/>
          </a:prstGeom>
          <a:solidFill>
            <a:srgbClr val="FFFFFF"/>
          </a:solidFill>
          <a:ln>
            <a:solidFill>
              <a:srgbClr val="000000"/>
            </a:solidFill>
            <a:miter lim="800000"/>
            <a:headEnd/>
            <a:tailEnd/>
          </a:ln>
        </p:spPr>
      </p:sp>
      <p:sp>
        <p:nvSpPr>
          <p:cNvPr id="620547" name="Rectangle 3"/>
          <p:cNvSpPr>
            <a:spLocks noGrp="1" noChangeArrowheads="1"/>
          </p:cNvSpPr>
          <p:nvPr>
            <p:ph type="body" idx="1"/>
          </p:nvPr>
        </p:nvSpPr>
        <p:spPr bwMode="auto">
          <a:xfrm>
            <a:off x="925465" y="4379906"/>
            <a:ext cx="5083273" cy="4149700"/>
          </a:xfrm>
          <a:prstGeom prst="rect">
            <a:avLst/>
          </a:prstGeom>
          <a:solidFill>
            <a:srgbClr val="FFFFFF"/>
          </a:solidFill>
          <a:ln>
            <a:solidFill>
              <a:srgbClr val="000000"/>
            </a:solidFill>
            <a:miter lim="800000"/>
            <a:headEnd/>
            <a:tailEnd/>
          </a:ln>
        </p:spPr>
        <p:txBody>
          <a:bodyPr lIns="92746" tIns="46373" rIns="92746" bIns="46373"/>
          <a:lstStyle/>
          <a:p>
            <a:r>
              <a:rPr lang="en-US"/>
              <a:t>This will not be understood without additional stuff on regressions.</a:t>
            </a:r>
          </a:p>
        </p:txBody>
      </p:sp>
    </p:spTree>
    <p:extLst>
      <p:ext uri="{BB962C8B-B14F-4D97-AF65-F5344CB8AC3E}">
        <p14:creationId xmlns:p14="http://schemas.microsoft.com/office/powerpoint/2010/main" val="295571190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A2C6D13-24DB-4DA4-B0CC-1D7B3623202A}" type="slidenum">
              <a:rPr lang="en-US"/>
              <a:pPr/>
              <a:t>129</a:t>
            </a:fld>
            <a:endParaRPr lang="en-US"/>
          </a:p>
        </p:txBody>
      </p:sp>
      <p:sp>
        <p:nvSpPr>
          <p:cNvPr id="622594" name="Rectangle 2"/>
          <p:cNvSpPr>
            <a:spLocks noGrp="1" noRot="1" noChangeAspect="1" noChangeArrowheads="1" noTextEdit="1"/>
          </p:cNvSpPr>
          <p:nvPr>
            <p:ph type="sldImg"/>
          </p:nvPr>
        </p:nvSpPr>
        <p:spPr bwMode="auto">
          <a:xfrm>
            <a:off x="1162050" y="690563"/>
            <a:ext cx="4610100" cy="3457575"/>
          </a:xfrm>
          <a:prstGeom prst="rect">
            <a:avLst/>
          </a:prstGeom>
          <a:solidFill>
            <a:srgbClr val="FFFFFF"/>
          </a:solidFill>
          <a:ln>
            <a:solidFill>
              <a:srgbClr val="000000"/>
            </a:solidFill>
            <a:miter lim="800000"/>
            <a:headEnd/>
            <a:tailEnd/>
          </a:ln>
        </p:spPr>
      </p:sp>
      <p:sp>
        <p:nvSpPr>
          <p:cNvPr id="622595" name="Rectangle 3"/>
          <p:cNvSpPr>
            <a:spLocks noGrp="1" noChangeArrowheads="1"/>
          </p:cNvSpPr>
          <p:nvPr>
            <p:ph type="body" idx="1"/>
          </p:nvPr>
        </p:nvSpPr>
        <p:spPr bwMode="auto">
          <a:xfrm>
            <a:off x="925464" y="4379907"/>
            <a:ext cx="5083273" cy="4149700"/>
          </a:xfrm>
          <a:prstGeom prst="rect">
            <a:avLst/>
          </a:prstGeom>
          <a:solidFill>
            <a:srgbClr val="FFFFFF"/>
          </a:solidFill>
          <a:ln>
            <a:solidFill>
              <a:srgbClr val="000000"/>
            </a:solidFill>
            <a:miter lim="800000"/>
            <a:headEnd/>
            <a:tailEnd/>
          </a:ln>
        </p:spPr>
        <p:txBody>
          <a:bodyPr lIns="92760" tIns="46380" rIns="92760" bIns="46380"/>
          <a:lstStyle/>
          <a:p>
            <a:r>
              <a:rPr lang="en-US"/>
              <a:t>Why is tracking error relevant to them?  (Customer strategies; Merrill hedge of guarantee for customer portfolio,...)</a:t>
            </a:r>
          </a:p>
        </p:txBody>
      </p:sp>
    </p:spTree>
    <p:extLst>
      <p:ext uri="{BB962C8B-B14F-4D97-AF65-F5344CB8AC3E}">
        <p14:creationId xmlns:p14="http://schemas.microsoft.com/office/powerpoint/2010/main" val="212843685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56B27EA-D5A3-4B42-B923-607064F2BC7E}" type="slidenum">
              <a:rPr lang="en-US"/>
              <a:pPr/>
              <a:t>134</a:t>
            </a:fld>
            <a:endParaRPr lang="en-US"/>
          </a:p>
        </p:txBody>
      </p:sp>
      <p:sp>
        <p:nvSpPr>
          <p:cNvPr id="840706" name="Rectangle 2"/>
          <p:cNvSpPr>
            <a:spLocks noGrp="1" noRot="1" noChangeAspect="1" noChangeArrowheads="1" noTextEdit="1"/>
          </p:cNvSpPr>
          <p:nvPr>
            <p:ph type="sldImg"/>
          </p:nvPr>
        </p:nvSpPr>
        <p:spPr>
          <a:ln/>
        </p:spPr>
      </p:sp>
      <p:sp>
        <p:nvSpPr>
          <p:cNvPr id="840707" name="Rectangle 3"/>
          <p:cNvSpPr>
            <a:spLocks noGrp="1" noChangeArrowheads="1"/>
          </p:cNvSpPr>
          <p:nvPr>
            <p:ph type="body" idx="1"/>
          </p:nvPr>
        </p:nvSpPr>
        <p:spPr/>
        <p:txBody>
          <a:bodyPr lIns="92751" tIns="46376" rIns="92751" bIns="46376"/>
          <a:lstStyle/>
          <a:p>
            <a:r>
              <a:rPr lang="en-US"/>
              <a:t>Alpha transfer will not be understood without more description.  Bring in use of equity swaps.</a:t>
            </a:r>
          </a:p>
        </p:txBody>
      </p:sp>
    </p:spTree>
    <p:extLst>
      <p:ext uri="{BB962C8B-B14F-4D97-AF65-F5344CB8AC3E}">
        <p14:creationId xmlns:p14="http://schemas.microsoft.com/office/powerpoint/2010/main" val="209042213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5289DB9-5E64-4084-9426-879BB83D42C7}" type="slidenum">
              <a:rPr lang="en-US"/>
              <a:pPr/>
              <a:t>135</a:t>
            </a:fld>
            <a:endParaRPr lang="en-US"/>
          </a:p>
        </p:txBody>
      </p:sp>
      <p:sp>
        <p:nvSpPr>
          <p:cNvPr id="842754" name="Rectangle 2"/>
          <p:cNvSpPr>
            <a:spLocks noGrp="1" noRot="1" noChangeAspect="1" noChangeArrowheads="1" noTextEdit="1"/>
          </p:cNvSpPr>
          <p:nvPr>
            <p:ph type="sldImg"/>
          </p:nvPr>
        </p:nvSpPr>
        <p:spPr>
          <a:ln/>
        </p:spPr>
      </p:sp>
      <p:sp>
        <p:nvSpPr>
          <p:cNvPr id="842755" name="Rectangle 3"/>
          <p:cNvSpPr>
            <a:spLocks noGrp="1" noChangeArrowheads="1"/>
          </p:cNvSpPr>
          <p:nvPr>
            <p:ph type="body" idx="1"/>
          </p:nvPr>
        </p:nvSpPr>
        <p:spPr/>
        <p:txBody>
          <a:bodyPr lIns="92760" tIns="46380" rIns="92760" bIns="46380"/>
          <a:lstStyle/>
          <a:p>
            <a:r>
              <a:rPr lang="en-US"/>
              <a:t>Alpha transfer will not be understood without more description.  Bring in use of equity swaps.</a:t>
            </a:r>
          </a:p>
        </p:txBody>
      </p:sp>
    </p:spTree>
    <p:extLst>
      <p:ext uri="{BB962C8B-B14F-4D97-AF65-F5344CB8AC3E}">
        <p14:creationId xmlns:p14="http://schemas.microsoft.com/office/powerpoint/2010/main" val="178701697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A27CF6C-06CB-473F-AF1D-DCD6AEC0565D}" type="slidenum">
              <a:rPr lang="en-US"/>
              <a:pPr/>
              <a:t>136</a:t>
            </a:fld>
            <a:endParaRPr lang="en-US"/>
          </a:p>
        </p:txBody>
      </p:sp>
      <p:sp>
        <p:nvSpPr>
          <p:cNvPr id="844802" name="Rectangle 2"/>
          <p:cNvSpPr>
            <a:spLocks noGrp="1" noRot="1" noChangeAspect="1" noChangeArrowheads="1" noTextEdit="1"/>
          </p:cNvSpPr>
          <p:nvPr>
            <p:ph type="sldImg"/>
          </p:nvPr>
        </p:nvSpPr>
        <p:spPr>
          <a:ln/>
        </p:spPr>
      </p:sp>
      <p:sp>
        <p:nvSpPr>
          <p:cNvPr id="844803" name="Rectangle 3"/>
          <p:cNvSpPr>
            <a:spLocks noGrp="1" noChangeArrowheads="1"/>
          </p:cNvSpPr>
          <p:nvPr>
            <p:ph type="body" idx="1"/>
          </p:nvPr>
        </p:nvSpPr>
        <p:spPr/>
        <p:txBody>
          <a:bodyPr lIns="92751" tIns="46376" rIns="92751" bIns="46376"/>
          <a:lstStyle/>
          <a:p>
            <a:r>
              <a:rPr lang="en-US"/>
              <a:t>Alpha transfer will not be understood without more description.  Bring in use of equity swaps.</a:t>
            </a:r>
          </a:p>
        </p:txBody>
      </p:sp>
    </p:spTree>
    <p:extLst>
      <p:ext uri="{BB962C8B-B14F-4D97-AF65-F5344CB8AC3E}">
        <p14:creationId xmlns:p14="http://schemas.microsoft.com/office/powerpoint/2010/main" val="40861381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Footer Placeholder 3"/>
          <p:cNvSpPr>
            <a:spLocks noGrp="1"/>
          </p:cNvSpPr>
          <p:nvPr>
            <p:ph type="ftr" sz="quarter" idx="10"/>
          </p:nvPr>
        </p:nvSpPr>
        <p:spPr/>
        <p:txBody>
          <a:bodyPr/>
          <a:lstStyle>
            <a:lvl1pPr>
              <a:defRPr/>
            </a:lvl1pPr>
          </a:lstStyle>
          <a:p>
            <a:r>
              <a:rPr lang="en-US" smtClean="0"/>
              <a:t>FUNC-UB.0043  Futures and Options Spring 2017                           Part I: Forwards and Futures                                               ©2017 Figlewski</a:t>
            </a:r>
            <a:endParaRPr lang="en-US"/>
          </a:p>
        </p:txBody>
      </p:sp>
      <p:sp>
        <p:nvSpPr>
          <p:cNvPr id="5" name="Slide Number Placeholder 4"/>
          <p:cNvSpPr>
            <a:spLocks noGrp="1"/>
          </p:cNvSpPr>
          <p:nvPr>
            <p:ph type="sldNum" sz="quarter" idx="11"/>
          </p:nvPr>
        </p:nvSpPr>
        <p:spPr/>
        <p:txBody>
          <a:bodyPr/>
          <a:lstStyle>
            <a:lvl1pPr>
              <a:defRPr/>
            </a:lvl1pPr>
          </a:lstStyle>
          <a:p>
            <a:fld id="{B0C4F95A-DD0B-4B4A-A656-0597E0EC01C4}"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Footer Placeholder 3"/>
          <p:cNvSpPr>
            <a:spLocks noGrp="1"/>
          </p:cNvSpPr>
          <p:nvPr>
            <p:ph type="ftr" sz="quarter" idx="10"/>
          </p:nvPr>
        </p:nvSpPr>
        <p:spPr/>
        <p:txBody>
          <a:bodyPr/>
          <a:lstStyle>
            <a:lvl1pPr>
              <a:defRPr/>
            </a:lvl1pPr>
          </a:lstStyle>
          <a:p>
            <a:r>
              <a:rPr lang="en-US" smtClean="0"/>
              <a:t>FUNC-UB.0043  Futures and Options Spring 2017                           Part I: Forwards and Futures                                               ©2017 Figlewski</a:t>
            </a:r>
            <a:endParaRPr lang="en-US"/>
          </a:p>
        </p:txBody>
      </p:sp>
      <p:sp>
        <p:nvSpPr>
          <p:cNvPr id="5" name="Slide Number Placeholder 4"/>
          <p:cNvSpPr>
            <a:spLocks noGrp="1"/>
          </p:cNvSpPr>
          <p:nvPr>
            <p:ph type="sldNum" sz="quarter" idx="11"/>
          </p:nvPr>
        </p:nvSpPr>
        <p:spPr/>
        <p:txBody>
          <a:bodyPr/>
          <a:lstStyle>
            <a:lvl1pPr>
              <a:defRPr/>
            </a:lvl1pPr>
          </a:lstStyle>
          <a:p>
            <a:fld id="{6E6082F0-E2D7-4ED8-866C-2CFD476D1E3C}"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Footer Placeholder 3"/>
          <p:cNvSpPr>
            <a:spLocks noGrp="1"/>
          </p:cNvSpPr>
          <p:nvPr>
            <p:ph type="ftr" sz="quarter" idx="10"/>
          </p:nvPr>
        </p:nvSpPr>
        <p:spPr/>
        <p:txBody>
          <a:bodyPr/>
          <a:lstStyle>
            <a:lvl1pPr>
              <a:defRPr/>
            </a:lvl1pPr>
          </a:lstStyle>
          <a:p>
            <a:r>
              <a:rPr lang="en-US" smtClean="0"/>
              <a:t>FUNC-UB.0043  Futures and Options Spring 2017                           Part I: Forwards and Futures                                               ©2017 Figlewski</a:t>
            </a:r>
            <a:endParaRPr lang="en-US"/>
          </a:p>
        </p:txBody>
      </p:sp>
      <p:sp>
        <p:nvSpPr>
          <p:cNvPr id="5" name="Slide Number Placeholder 4"/>
          <p:cNvSpPr>
            <a:spLocks noGrp="1"/>
          </p:cNvSpPr>
          <p:nvPr>
            <p:ph type="sldNum" sz="quarter" idx="11"/>
          </p:nvPr>
        </p:nvSpPr>
        <p:spPr/>
        <p:txBody>
          <a:bodyPr/>
          <a:lstStyle>
            <a:lvl1pPr>
              <a:defRPr/>
            </a:lvl1pPr>
          </a:lstStyle>
          <a:p>
            <a:fld id="{334899D7-F183-4552-80CD-C83AE3A19865}"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762000"/>
            <a:ext cx="3810000" cy="5715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762000"/>
            <a:ext cx="3810000" cy="5715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p:txBody>
          <a:bodyPr/>
          <a:lstStyle>
            <a:lvl1pPr>
              <a:defRPr/>
            </a:lvl1pPr>
          </a:lstStyle>
          <a:p>
            <a:r>
              <a:rPr lang="en-US" smtClean="0"/>
              <a:t>FUNC-UB.0043  Futures and Options Spring 2017                           Part I: Forwards and Futures                                               ©2017 Figlewski</a:t>
            </a:r>
            <a:endParaRPr lang="en-US"/>
          </a:p>
        </p:txBody>
      </p:sp>
      <p:sp>
        <p:nvSpPr>
          <p:cNvPr id="6" name="Slide Number Placeholder 5"/>
          <p:cNvSpPr>
            <a:spLocks noGrp="1"/>
          </p:cNvSpPr>
          <p:nvPr>
            <p:ph type="sldNum" sz="quarter" idx="11"/>
          </p:nvPr>
        </p:nvSpPr>
        <p:spPr/>
        <p:txBody>
          <a:bodyPr/>
          <a:lstStyle>
            <a:lvl1pPr>
              <a:defRPr/>
            </a:lvl1pPr>
          </a:lstStyle>
          <a:p>
            <a:fld id="{D6C7D424-2BBB-4131-8690-63B23B7DD545}"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Footer Placeholder 6"/>
          <p:cNvSpPr>
            <a:spLocks noGrp="1"/>
          </p:cNvSpPr>
          <p:nvPr>
            <p:ph type="ftr" sz="quarter" idx="10"/>
          </p:nvPr>
        </p:nvSpPr>
        <p:spPr/>
        <p:txBody>
          <a:bodyPr/>
          <a:lstStyle>
            <a:lvl1pPr>
              <a:defRPr/>
            </a:lvl1pPr>
          </a:lstStyle>
          <a:p>
            <a:r>
              <a:rPr lang="en-US" smtClean="0"/>
              <a:t>FUNC-UB.0043  Futures and Options Spring 2017                           Part I: Forwards and Futures                                               ©2017 Figlewski</a:t>
            </a:r>
            <a:endParaRPr lang="en-US"/>
          </a:p>
        </p:txBody>
      </p:sp>
      <p:sp>
        <p:nvSpPr>
          <p:cNvPr id="8" name="Slide Number Placeholder 7"/>
          <p:cNvSpPr>
            <a:spLocks noGrp="1"/>
          </p:cNvSpPr>
          <p:nvPr>
            <p:ph type="sldNum" sz="quarter" idx="11"/>
          </p:nvPr>
        </p:nvSpPr>
        <p:spPr/>
        <p:txBody>
          <a:bodyPr/>
          <a:lstStyle>
            <a:lvl1pPr>
              <a:defRPr/>
            </a:lvl1pPr>
          </a:lstStyle>
          <a:p>
            <a:fld id="{68ADE7FB-E3A5-404D-B9B9-22832D801ACB}"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Footer Placeholder 2"/>
          <p:cNvSpPr>
            <a:spLocks noGrp="1"/>
          </p:cNvSpPr>
          <p:nvPr>
            <p:ph type="ftr" sz="quarter" idx="10"/>
          </p:nvPr>
        </p:nvSpPr>
        <p:spPr/>
        <p:txBody>
          <a:bodyPr/>
          <a:lstStyle>
            <a:lvl1pPr>
              <a:defRPr/>
            </a:lvl1pPr>
          </a:lstStyle>
          <a:p>
            <a:r>
              <a:rPr lang="en-US" smtClean="0"/>
              <a:t>FUNC-UB.0043  Futures and Options Spring 2017                           Part I: Forwards and Futures                                               ©2017 Figlewski</a:t>
            </a:r>
            <a:endParaRPr lang="en-US"/>
          </a:p>
        </p:txBody>
      </p:sp>
      <p:sp>
        <p:nvSpPr>
          <p:cNvPr id="4" name="Slide Number Placeholder 3"/>
          <p:cNvSpPr>
            <a:spLocks noGrp="1"/>
          </p:cNvSpPr>
          <p:nvPr>
            <p:ph type="sldNum" sz="quarter" idx="11"/>
          </p:nvPr>
        </p:nvSpPr>
        <p:spPr/>
        <p:txBody>
          <a:bodyPr/>
          <a:lstStyle>
            <a:lvl1pPr>
              <a:defRPr/>
            </a:lvl1pPr>
          </a:lstStyle>
          <a:p>
            <a:fld id="{A9E6C522-AE34-46C8-969E-E92F974254B6}"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lvl1pPr>
              <a:defRPr/>
            </a:lvl1pPr>
          </a:lstStyle>
          <a:p>
            <a:r>
              <a:rPr lang="en-US" smtClean="0"/>
              <a:t>FUNC-UB.0043  Futures and Options Spring 2017                           Part I: Forwards and Futures                                               ©2017 Figlewski</a:t>
            </a:r>
            <a:endParaRPr lang="en-US"/>
          </a:p>
        </p:txBody>
      </p:sp>
      <p:sp>
        <p:nvSpPr>
          <p:cNvPr id="3" name="Slide Number Placeholder 2"/>
          <p:cNvSpPr>
            <a:spLocks noGrp="1"/>
          </p:cNvSpPr>
          <p:nvPr>
            <p:ph type="sldNum" sz="quarter" idx="11"/>
          </p:nvPr>
        </p:nvSpPr>
        <p:spPr/>
        <p:txBody>
          <a:bodyPr/>
          <a:lstStyle>
            <a:lvl1pPr>
              <a:defRPr/>
            </a:lvl1pPr>
          </a:lstStyle>
          <a:p>
            <a:fld id="{23599636-284E-4F81-B215-1FDFFC4E34F2}"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Footer Placeholder 4"/>
          <p:cNvSpPr>
            <a:spLocks noGrp="1"/>
          </p:cNvSpPr>
          <p:nvPr>
            <p:ph type="ftr" sz="quarter" idx="10"/>
          </p:nvPr>
        </p:nvSpPr>
        <p:spPr/>
        <p:txBody>
          <a:bodyPr/>
          <a:lstStyle>
            <a:lvl1pPr>
              <a:defRPr/>
            </a:lvl1pPr>
          </a:lstStyle>
          <a:p>
            <a:r>
              <a:rPr lang="en-US" smtClean="0"/>
              <a:t>FUNC-UB.0043  Futures and Options Spring 2017                           Part I: Forwards and Futures                                               ©2017 Figlewski</a:t>
            </a:r>
            <a:endParaRPr lang="en-US"/>
          </a:p>
        </p:txBody>
      </p:sp>
      <p:sp>
        <p:nvSpPr>
          <p:cNvPr id="6" name="Slide Number Placeholder 5"/>
          <p:cNvSpPr>
            <a:spLocks noGrp="1"/>
          </p:cNvSpPr>
          <p:nvPr>
            <p:ph type="sldNum" sz="quarter" idx="11"/>
          </p:nvPr>
        </p:nvSpPr>
        <p:spPr/>
        <p:txBody>
          <a:bodyPr/>
          <a:lstStyle>
            <a:lvl1pPr>
              <a:defRPr/>
            </a:lvl1pPr>
          </a:lstStyle>
          <a:p>
            <a:fld id="{544E6F58-514C-4485-A20A-6D6BB195A869}"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Footer Placeholder 4"/>
          <p:cNvSpPr>
            <a:spLocks noGrp="1"/>
          </p:cNvSpPr>
          <p:nvPr>
            <p:ph type="ftr" sz="quarter" idx="10"/>
          </p:nvPr>
        </p:nvSpPr>
        <p:spPr/>
        <p:txBody>
          <a:bodyPr/>
          <a:lstStyle>
            <a:lvl1pPr>
              <a:defRPr/>
            </a:lvl1pPr>
          </a:lstStyle>
          <a:p>
            <a:r>
              <a:rPr lang="en-US" smtClean="0"/>
              <a:t>FUNC-UB.0043  Futures and Options Spring 2017                           Part I: Forwards and Futures                                               ©2017 Figlewski</a:t>
            </a:r>
            <a:endParaRPr lang="en-US"/>
          </a:p>
        </p:txBody>
      </p:sp>
      <p:sp>
        <p:nvSpPr>
          <p:cNvPr id="6" name="Slide Number Placeholder 5"/>
          <p:cNvSpPr>
            <a:spLocks noGrp="1"/>
          </p:cNvSpPr>
          <p:nvPr>
            <p:ph type="sldNum" sz="quarter" idx="11"/>
          </p:nvPr>
        </p:nvSpPr>
        <p:spPr/>
        <p:txBody>
          <a:bodyPr/>
          <a:lstStyle>
            <a:lvl1pPr>
              <a:defRPr/>
            </a:lvl1pPr>
          </a:lstStyle>
          <a:p>
            <a:fld id="{91029FC3-DD07-4168-9E13-61CC09CCD4B5}"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Footer Placeholder 3"/>
          <p:cNvSpPr>
            <a:spLocks noGrp="1"/>
          </p:cNvSpPr>
          <p:nvPr>
            <p:ph type="ftr" sz="quarter" idx="10"/>
          </p:nvPr>
        </p:nvSpPr>
        <p:spPr/>
        <p:txBody>
          <a:bodyPr/>
          <a:lstStyle>
            <a:lvl1pPr>
              <a:defRPr/>
            </a:lvl1pPr>
          </a:lstStyle>
          <a:p>
            <a:r>
              <a:rPr lang="en-US" smtClean="0"/>
              <a:t>FUNC-UB.0043  Futures and Options Spring 2017                           Part I: Forwards and Futures                                               ©2017 Figlewski</a:t>
            </a:r>
            <a:endParaRPr lang="en-US"/>
          </a:p>
        </p:txBody>
      </p:sp>
      <p:sp>
        <p:nvSpPr>
          <p:cNvPr id="5" name="Slide Number Placeholder 4"/>
          <p:cNvSpPr>
            <a:spLocks noGrp="1"/>
          </p:cNvSpPr>
          <p:nvPr>
            <p:ph type="sldNum" sz="quarter" idx="11"/>
          </p:nvPr>
        </p:nvSpPr>
        <p:spPr/>
        <p:txBody>
          <a:bodyPr/>
          <a:lstStyle>
            <a:lvl1pPr>
              <a:defRPr/>
            </a:lvl1pPr>
          </a:lstStyle>
          <a:p>
            <a:fld id="{CDB42807-74A7-45C3-B130-52481897CE64}"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381000"/>
            <a:ext cx="194310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381000"/>
            <a:ext cx="567690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Footer Placeholder 3"/>
          <p:cNvSpPr>
            <a:spLocks noGrp="1"/>
          </p:cNvSpPr>
          <p:nvPr>
            <p:ph type="ftr" sz="quarter" idx="10"/>
          </p:nvPr>
        </p:nvSpPr>
        <p:spPr/>
        <p:txBody>
          <a:bodyPr/>
          <a:lstStyle>
            <a:lvl1pPr>
              <a:defRPr/>
            </a:lvl1pPr>
          </a:lstStyle>
          <a:p>
            <a:r>
              <a:rPr lang="en-US" smtClean="0"/>
              <a:t>FUNC-UB.0043  Futures and Options Spring 2017                           Part I: Forwards and Futures                                               ©2017 Figlewski</a:t>
            </a:r>
            <a:endParaRPr lang="en-US"/>
          </a:p>
        </p:txBody>
      </p:sp>
      <p:sp>
        <p:nvSpPr>
          <p:cNvPr id="5" name="Slide Number Placeholder 4"/>
          <p:cNvSpPr>
            <a:spLocks noGrp="1"/>
          </p:cNvSpPr>
          <p:nvPr>
            <p:ph type="sldNum" sz="quarter" idx="11"/>
          </p:nvPr>
        </p:nvSpPr>
        <p:spPr/>
        <p:txBody>
          <a:bodyPr/>
          <a:lstStyle>
            <a:lvl1pPr>
              <a:defRPr/>
            </a:lvl1pPr>
          </a:lstStyle>
          <a:p>
            <a:fld id="{5B32916C-39CD-413A-A44C-AD013C113550}"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381000"/>
            <a:ext cx="7772400" cy="304800"/>
          </a:xfrm>
          <a:prstGeom prst="rect">
            <a:avLst/>
          </a:prstGeom>
          <a:solidFill>
            <a:srgbClr val="99CCFF"/>
          </a:solidFill>
          <a:ln w="9525">
            <a:noFill/>
            <a:miter lim="800000"/>
            <a:headEnd/>
            <a:tailEnd/>
          </a:ln>
          <a:effectLst/>
        </p:spPr>
        <p:txBody>
          <a:bodyPr vert="horz" wrap="square" lIns="91440" tIns="45720" rIns="91440" bIns="45720" numCol="1" anchor="ctr" anchorCtr="1"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762000"/>
            <a:ext cx="7772400" cy="5715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9" name="Rectangle 5"/>
          <p:cNvSpPr>
            <a:spLocks noGrp="1" noChangeArrowheads="1"/>
          </p:cNvSpPr>
          <p:nvPr>
            <p:ph type="ftr" sz="quarter" idx="3"/>
          </p:nvPr>
        </p:nvSpPr>
        <p:spPr bwMode="auto">
          <a:xfrm>
            <a:off x="685800" y="6477000"/>
            <a:ext cx="7239000"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900" i="0"/>
            </a:lvl1pPr>
          </a:lstStyle>
          <a:p>
            <a:r>
              <a:rPr lang="en-US" smtClean="0"/>
              <a:t>FUNC-UB.0043  Futures and Options Spring 2017                           Part I: Forwards and Futures                                               ©2017 Figlewski</a:t>
            </a:r>
            <a:endParaRPr lang="en-US"/>
          </a:p>
        </p:txBody>
      </p:sp>
      <p:sp>
        <p:nvSpPr>
          <p:cNvPr id="1030" name="Rectangle 6"/>
          <p:cNvSpPr>
            <a:spLocks noGrp="1" noChangeArrowheads="1"/>
          </p:cNvSpPr>
          <p:nvPr>
            <p:ph type="sldNum" sz="quarter" idx="4"/>
          </p:nvPr>
        </p:nvSpPr>
        <p:spPr bwMode="auto">
          <a:xfrm>
            <a:off x="8001000" y="6477000"/>
            <a:ext cx="457200"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900" i="0"/>
            </a:lvl1pPr>
          </a:lstStyle>
          <a:p>
            <a:fld id="{177E5108-21D9-4FA0-85DA-C59CA641CD27}" type="slidenum">
              <a:rPr lang="en-US"/>
              <a:pPr/>
              <a:t>‹#›</a:t>
            </a:fld>
            <a:endParaRPr lang="en-US"/>
          </a:p>
        </p:txBody>
      </p:sp>
      <p:sp>
        <p:nvSpPr>
          <p:cNvPr id="1033" name="Line 9"/>
          <p:cNvSpPr>
            <a:spLocks noChangeShapeType="1"/>
          </p:cNvSpPr>
          <p:nvPr/>
        </p:nvSpPr>
        <p:spPr bwMode="auto">
          <a:xfrm flipH="1">
            <a:off x="685800" y="762000"/>
            <a:ext cx="7772400" cy="0"/>
          </a:xfrm>
          <a:prstGeom prst="line">
            <a:avLst/>
          </a:prstGeom>
          <a:noFill/>
          <a:ln w="19050">
            <a:solidFill>
              <a:srgbClr val="666699"/>
            </a:solidFill>
            <a:round/>
            <a:headEnd/>
            <a:tailEnd/>
          </a:ln>
          <a:effectLst/>
        </p:spPr>
        <p:txBody>
          <a:bodyPr wrap="none" anchor="ctr"/>
          <a:lstStyle/>
          <a:p>
            <a:endParaRPr lang="en-US"/>
          </a:p>
        </p:txBody>
      </p:sp>
      <p:sp>
        <p:nvSpPr>
          <p:cNvPr id="1034" name="Line 10"/>
          <p:cNvSpPr>
            <a:spLocks noChangeShapeType="1"/>
          </p:cNvSpPr>
          <p:nvPr/>
        </p:nvSpPr>
        <p:spPr bwMode="auto">
          <a:xfrm flipH="1">
            <a:off x="685800" y="6400800"/>
            <a:ext cx="7772400" cy="0"/>
          </a:xfrm>
          <a:prstGeom prst="line">
            <a:avLst/>
          </a:prstGeom>
          <a:noFill/>
          <a:ln w="19050">
            <a:solidFill>
              <a:srgbClr val="666699"/>
            </a:solidFill>
            <a:round/>
            <a:headEnd/>
            <a:tailEnd/>
          </a:ln>
          <a:effectLst/>
        </p:spPr>
        <p:txBody>
          <a:bodyPr wrap="none" anchor="ctr"/>
          <a:lstStyle/>
          <a:p>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hf hdr="0" dt="0"/>
  <p:txStyles>
    <p:titleStyle>
      <a:lvl1pPr algn="ctr" rtl="0" eaLnBrk="0" fontAlgn="base" hangingPunct="0">
        <a:spcBef>
          <a:spcPct val="0"/>
        </a:spcBef>
        <a:spcAft>
          <a:spcPct val="0"/>
        </a:spcAft>
        <a:defRPr>
          <a:solidFill>
            <a:schemeClr val="tx2"/>
          </a:solidFill>
          <a:latin typeface="+mj-lt"/>
          <a:ea typeface="+mj-ea"/>
          <a:cs typeface="+mj-cs"/>
        </a:defRPr>
      </a:lvl1pPr>
      <a:lvl2pPr algn="ctr" rtl="0" eaLnBrk="0" fontAlgn="base" hangingPunct="0">
        <a:spcBef>
          <a:spcPct val="0"/>
        </a:spcBef>
        <a:spcAft>
          <a:spcPct val="0"/>
        </a:spcAft>
        <a:defRPr>
          <a:solidFill>
            <a:schemeClr val="tx2"/>
          </a:solidFill>
          <a:latin typeface="Times New Roman" pitchFamily="18" charset="0"/>
        </a:defRPr>
      </a:lvl2pPr>
      <a:lvl3pPr algn="ctr" rtl="0" eaLnBrk="0" fontAlgn="base" hangingPunct="0">
        <a:spcBef>
          <a:spcPct val="0"/>
        </a:spcBef>
        <a:spcAft>
          <a:spcPct val="0"/>
        </a:spcAft>
        <a:defRPr>
          <a:solidFill>
            <a:schemeClr val="tx2"/>
          </a:solidFill>
          <a:latin typeface="Times New Roman" pitchFamily="18" charset="0"/>
        </a:defRPr>
      </a:lvl3pPr>
      <a:lvl4pPr algn="ctr" rtl="0" eaLnBrk="0" fontAlgn="base" hangingPunct="0">
        <a:spcBef>
          <a:spcPct val="0"/>
        </a:spcBef>
        <a:spcAft>
          <a:spcPct val="0"/>
        </a:spcAft>
        <a:defRPr>
          <a:solidFill>
            <a:schemeClr val="tx2"/>
          </a:solidFill>
          <a:latin typeface="Times New Roman" pitchFamily="18" charset="0"/>
        </a:defRPr>
      </a:lvl4pPr>
      <a:lvl5pPr algn="ctr" rtl="0" eaLnBrk="0" fontAlgn="base" hangingPunct="0">
        <a:spcBef>
          <a:spcPct val="0"/>
        </a:spcBef>
        <a:spcAft>
          <a:spcPct val="0"/>
        </a:spcAft>
        <a:defRPr>
          <a:solidFill>
            <a:schemeClr val="tx2"/>
          </a:solidFill>
          <a:latin typeface="Times New Roman" pitchFamily="18" charset="0"/>
        </a:defRPr>
      </a:lvl5pPr>
      <a:lvl6pPr marL="457200" algn="ctr" rtl="0" eaLnBrk="0" fontAlgn="base" hangingPunct="0">
        <a:spcBef>
          <a:spcPct val="0"/>
        </a:spcBef>
        <a:spcAft>
          <a:spcPct val="0"/>
        </a:spcAft>
        <a:defRPr>
          <a:solidFill>
            <a:schemeClr val="tx2"/>
          </a:solidFill>
          <a:latin typeface="Times New Roman" pitchFamily="18" charset="0"/>
        </a:defRPr>
      </a:lvl6pPr>
      <a:lvl7pPr marL="914400" algn="ctr" rtl="0" eaLnBrk="0" fontAlgn="base" hangingPunct="0">
        <a:spcBef>
          <a:spcPct val="0"/>
        </a:spcBef>
        <a:spcAft>
          <a:spcPct val="0"/>
        </a:spcAft>
        <a:defRPr>
          <a:solidFill>
            <a:schemeClr val="tx2"/>
          </a:solidFill>
          <a:latin typeface="Times New Roman" pitchFamily="18" charset="0"/>
        </a:defRPr>
      </a:lvl7pPr>
      <a:lvl8pPr marL="1371600" algn="ctr" rtl="0" eaLnBrk="0" fontAlgn="base" hangingPunct="0">
        <a:spcBef>
          <a:spcPct val="0"/>
        </a:spcBef>
        <a:spcAft>
          <a:spcPct val="0"/>
        </a:spcAft>
        <a:defRPr>
          <a:solidFill>
            <a:schemeClr val="tx2"/>
          </a:solidFill>
          <a:latin typeface="Times New Roman" pitchFamily="18" charset="0"/>
        </a:defRPr>
      </a:lvl8pPr>
      <a:lvl9pPr marL="1828800" algn="ctr" rtl="0" eaLnBrk="0" fontAlgn="base" hangingPunct="0">
        <a:spcBef>
          <a:spcPct val="0"/>
        </a:spcBef>
        <a:spcAft>
          <a:spcPct val="0"/>
        </a:spcAft>
        <a:defRPr>
          <a:solidFill>
            <a:schemeClr val="tx2"/>
          </a:solidFill>
          <a:latin typeface="Times New Roman" pitchFamily="18" charset="0"/>
        </a:defRPr>
      </a:lvl9pPr>
    </p:titleStyle>
    <p:bodyStyle>
      <a:lvl1pPr algn="l" rtl="0" eaLnBrk="0" fontAlgn="base" hangingPunct="0">
        <a:spcBef>
          <a:spcPct val="20000"/>
        </a:spcBef>
        <a:spcAft>
          <a:spcPct val="0"/>
        </a:spcAft>
        <a:defRPr>
          <a:solidFill>
            <a:schemeClr val="tx1"/>
          </a:solidFill>
          <a:latin typeface="+mn-lt"/>
          <a:ea typeface="+mn-ea"/>
          <a:cs typeface="+mn-cs"/>
        </a:defRPr>
      </a:lvl1pPr>
      <a:lvl2pPr marL="742950" indent="-285750" algn="l" rtl="0" eaLnBrk="0" fontAlgn="base" hangingPunct="0">
        <a:spcBef>
          <a:spcPct val="20000"/>
        </a:spcBef>
        <a:spcAft>
          <a:spcPct val="0"/>
        </a:spcAft>
        <a:buSzPct val="125000"/>
        <a:buChar char="•"/>
        <a:defRPr sz="1600">
          <a:solidFill>
            <a:schemeClr val="tx1"/>
          </a:solidFill>
          <a:latin typeface="+mn-lt"/>
        </a:defRPr>
      </a:lvl2pPr>
      <a:lvl3pPr marL="1143000" indent="-228600" algn="l" rtl="0" eaLnBrk="0" fontAlgn="base" hangingPunct="0">
        <a:spcBef>
          <a:spcPct val="20000"/>
        </a:spcBef>
        <a:spcAft>
          <a:spcPct val="0"/>
        </a:spcAft>
        <a:buSzPct val="115000"/>
        <a:buChar char="°"/>
        <a:defRPr sz="1400">
          <a:solidFill>
            <a:schemeClr val="tx1"/>
          </a:solidFill>
          <a:latin typeface="+mn-lt"/>
        </a:defRPr>
      </a:lvl3pPr>
      <a:lvl4pPr marL="1600200" indent="-228600" algn="l" rtl="0" eaLnBrk="0" fontAlgn="base" hangingPunct="0">
        <a:spcBef>
          <a:spcPct val="20000"/>
        </a:spcBef>
        <a:spcAft>
          <a:spcPct val="0"/>
        </a:spcAft>
        <a:buSzPct val="115000"/>
        <a:buChar char="·"/>
        <a:defRPr sz="1200">
          <a:solidFill>
            <a:schemeClr val="tx1"/>
          </a:solidFill>
          <a:latin typeface="+mn-lt"/>
        </a:defRPr>
      </a:lvl4pPr>
      <a:lvl5pPr marL="2057400" indent="-228600" algn="l" rtl="0" eaLnBrk="0" fontAlgn="base" hangingPunct="0">
        <a:spcBef>
          <a:spcPct val="20000"/>
        </a:spcBef>
        <a:spcAft>
          <a:spcPct val="0"/>
        </a:spcAft>
        <a:buChar char="–"/>
        <a:defRPr sz="1100">
          <a:solidFill>
            <a:schemeClr val="tx1"/>
          </a:solidFill>
          <a:latin typeface="+mn-lt"/>
        </a:defRPr>
      </a:lvl5pPr>
      <a:lvl6pPr marL="2514600" indent="-228600" algn="l" rtl="0" eaLnBrk="0" fontAlgn="base" hangingPunct="0">
        <a:spcBef>
          <a:spcPct val="20000"/>
        </a:spcBef>
        <a:spcAft>
          <a:spcPct val="0"/>
        </a:spcAft>
        <a:buChar char="–"/>
        <a:defRPr sz="1100">
          <a:solidFill>
            <a:schemeClr val="tx1"/>
          </a:solidFill>
          <a:latin typeface="+mn-lt"/>
        </a:defRPr>
      </a:lvl6pPr>
      <a:lvl7pPr marL="2971800" indent="-228600" algn="l" rtl="0" eaLnBrk="0" fontAlgn="base" hangingPunct="0">
        <a:spcBef>
          <a:spcPct val="20000"/>
        </a:spcBef>
        <a:spcAft>
          <a:spcPct val="0"/>
        </a:spcAft>
        <a:buChar char="–"/>
        <a:defRPr sz="1100">
          <a:solidFill>
            <a:schemeClr val="tx1"/>
          </a:solidFill>
          <a:latin typeface="+mn-lt"/>
        </a:defRPr>
      </a:lvl7pPr>
      <a:lvl8pPr marL="3429000" indent="-228600" algn="l" rtl="0" eaLnBrk="0" fontAlgn="base" hangingPunct="0">
        <a:spcBef>
          <a:spcPct val="20000"/>
        </a:spcBef>
        <a:spcAft>
          <a:spcPct val="0"/>
        </a:spcAft>
        <a:buChar char="–"/>
        <a:defRPr sz="1100">
          <a:solidFill>
            <a:schemeClr val="tx1"/>
          </a:solidFill>
          <a:latin typeface="+mn-lt"/>
        </a:defRPr>
      </a:lvl8pPr>
      <a:lvl9pPr marL="3886200" indent="-228600" algn="l" rtl="0" eaLnBrk="0" fontAlgn="base" hangingPunct="0">
        <a:spcBef>
          <a:spcPct val="20000"/>
        </a:spcBef>
        <a:spcAft>
          <a:spcPct val="0"/>
        </a:spcAft>
        <a:buChar char="–"/>
        <a:defRPr sz="11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1.emf"/><Relationship Id="rId4" Type="http://schemas.openxmlformats.org/officeDocument/2006/relationships/oleObject" Target="../embeddings/oleObject1.bin"/></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2.emf"/><Relationship Id="rId4" Type="http://schemas.openxmlformats.org/officeDocument/2006/relationships/oleObject" Target="../embeddings/oleObject2.bin"/></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image" Target="../media/image3.wmf"/></Relationships>
</file>

<file path=ppt/slides/_rels/slide30.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image" Target="../media/image4.emf"/></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5.vml"/><Relationship Id="rId4" Type="http://schemas.openxmlformats.org/officeDocument/2006/relationships/image" Target="../media/image5.wmf"/></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vmlDrawing" Target="../drawings/vmlDrawing6.vml"/><Relationship Id="rId4" Type="http://schemas.openxmlformats.org/officeDocument/2006/relationships/image" Target="../media/image5.wmf"/></Relationships>
</file>

<file path=ppt/slides/_rels/slide45.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2.xml"/><Relationship Id="rId1" Type="http://schemas.openxmlformats.org/officeDocument/2006/relationships/vmlDrawing" Target="../drawings/vmlDrawing7.vml"/><Relationship Id="rId4" Type="http://schemas.openxmlformats.org/officeDocument/2006/relationships/image" Target="../media/image5.wmf"/></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8" Type="http://schemas.openxmlformats.org/officeDocument/2006/relationships/image" Target="../media/image8.wmf"/><Relationship Id="rId3" Type="http://schemas.openxmlformats.org/officeDocument/2006/relationships/oleObject" Target="../embeddings/oleObject8.bin"/><Relationship Id="rId7" Type="http://schemas.openxmlformats.org/officeDocument/2006/relationships/oleObject" Target="../embeddings/oleObject10.bin"/><Relationship Id="rId2" Type="http://schemas.openxmlformats.org/officeDocument/2006/relationships/slideLayout" Target="../slideLayouts/slideLayout2.xml"/><Relationship Id="rId1" Type="http://schemas.openxmlformats.org/officeDocument/2006/relationships/vmlDrawing" Target="../drawings/vmlDrawing8.vml"/><Relationship Id="rId6" Type="http://schemas.openxmlformats.org/officeDocument/2006/relationships/image" Target="../media/image7.wmf"/><Relationship Id="rId5" Type="http://schemas.openxmlformats.org/officeDocument/2006/relationships/oleObject" Target="../embeddings/oleObject9.bin"/><Relationship Id="rId4" Type="http://schemas.openxmlformats.org/officeDocument/2006/relationships/image" Target="../media/image6.wmf"/></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openxmlformats.org/officeDocument/2006/relationships/slideLayout" Target="../slideLayouts/slideLayout2.xml"/><Relationship Id="rId1" Type="http://schemas.openxmlformats.org/officeDocument/2006/relationships/vmlDrawing" Target="../drawings/vmlDrawing9.vml"/><Relationship Id="rId4" Type="http://schemas.openxmlformats.org/officeDocument/2006/relationships/image" Target="../media/image9.emf"/></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openxmlformats.org/officeDocument/2006/relationships/slideLayout" Target="../slideLayouts/slideLayout2.xml"/><Relationship Id="rId1" Type="http://schemas.openxmlformats.org/officeDocument/2006/relationships/vmlDrawing" Target="../drawings/vmlDrawing10.vml"/><Relationship Id="rId4" Type="http://schemas.openxmlformats.org/officeDocument/2006/relationships/image" Target="../media/image10.emf"/></Relationships>
</file>

<file path=ppt/slides/_rels/slide57.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2.xml"/><Relationship Id="rId1" Type="http://schemas.openxmlformats.org/officeDocument/2006/relationships/vmlDrawing" Target="../drawings/vmlDrawing11.vml"/><Relationship Id="rId6" Type="http://schemas.openxmlformats.org/officeDocument/2006/relationships/image" Target="../media/image11.wmf"/><Relationship Id="rId5" Type="http://schemas.openxmlformats.org/officeDocument/2006/relationships/oleObject" Target="../embeddings/oleObject12.bin"/><Relationship Id="rId4" Type="http://schemas.openxmlformats.org/officeDocument/2006/relationships/image" Target="../media/image7.wmf"/></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Layout" Target="../slideLayouts/slideLayout2.xml"/><Relationship Id="rId1" Type="http://schemas.openxmlformats.org/officeDocument/2006/relationships/vmlDrawing" Target="../drawings/vmlDrawing12.vml"/><Relationship Id="rId6" Type="http://schemas.openxmlformats.org/officeDocument/2006/relationships/image" Target="../media/image12.wmf"/><Relationship Id="rId5" Type="http://schemas.openxmlformats.org/officeDocument/2006/relationships/oleObject" Target="../embeddings/oleObject14.bin"/><Relationship Id="rId4" Type="http://schemas.openxmlformats.org/officeDocument/2006/relationships/image" Target="../media/image11.wmf"/></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Layout" Target="../slideLayouts/slideLayout2.xml"/><Relationship Id="rId1" Type="http://schemas.openxmlformats.org/officeDocument/2006/relationships/vmlDrawing" Target="../drawings/vmlDrawing13.vml"/><Relationship Id="rId4" Type="http://schemas.openxmlformats.org/officeDocument/2006/relationships/image" Target="../media/image5.wmf"/></Relationships>
</file>

<file path=ppt/slides/_rels/slide63.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Layout" Target="../slideLayouts/slideLayout2.xml"/><Relationship Id="rId1" Type="http://schemas.openxmlformats.org/officeDocument/2006/relationships/vmlDrawing" Target="../drawings/vmlDrawing14.vml"/><Relationship Id="rId6" Type="http://schemas.openxmlformats.org/officeDocument/2006/relationships/image" Target="../media/image13.wmf"/><Relationship Id="rId5" Type="http://schemas.openxmlformats.org/officeDocument/2006/relationships/oleObject" Target="../embeddings/oleObject17.bin"/><Relationship Id="rId4" Type="http://schemas.openxmlformats.org/officeDocument/2006/relationships/image" Target="../media/image5.wmf"/></Relationships>
</file>

<file path=ppt/slides/_rels/slide64.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slideLayout" Target="../slideLayouts/slideLayout2.xml"/><Relationship Id="rId1" Type="http://schemas.openxmlformats.org/officeDocument/2006/relationships/vmlDrawing" Target="../drawings/vmlDrawing15.vml"/><Relationship Id="rId4" Type="http://schemas.openxmlformats.org/officeDocument/2006/relationships/image" Target="../media/image5.wmf"/></Relationships>
</file>

<file path=ppt/slides/_rels/slide65.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slideLayout" Target="../slideLayouts/slideLayout2.xml"/><Relationship Id="rId1" Type="http://schemas.openxmlformats.org/officeDocument/2006/relationships/vmlDrawing" Target="../drawings/vmlDrawing16.vml"/><Relationship Id="rId4" Type="http://schemas.openxmlformats.org/officeDocument/2006/relationships/image" Target="../media/image5.wmf"/></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slideLayout" Target="../slideLayouts/slideLayout2.xml"/><Relationship Id="rId1" Type="http://schemas.openxmlformats.org/officeDocument/2006/relationships/vmlDrawing" Target="../drawings/vmlDrawing17.vml"/><Relationship Id="rId6" Type="http://schemas.openxmlformats.org/officeDocument/2006/relationships/image" Target="../media/image14.emf"/><Relationship Id="rId5" Type="http://schemas.openxmlformats.org/officeDocument/2006/relationships/oleObject" Target="../embeddings/oleObject21.bin"/><Relationship Id="rId4" Type="http://schemas.openxmlformats.org/officeDocument/2006/relationships/image" Target="../media/image5.wmf"/></Relationships>
</file>

<file path=ppt/slides/_rels/slide68.xml.rels><?xml version="1.0" encoding="UTF-8" standalone="yes"?>
<Relationships xmlns="http://schemas.openxmlformats.org/package/2006/relationships"><Relationship Id="rId3" Type="http://schemas.openxmlformats.org/officeDocument/2006/relationships/oleObject" Target="../embeddings/oleObject22.bin"/><Relationship Id="rId2" Type="http://schemas.openxmlformats.org/officeDocument/2006/relationships/slideLayout" Target="../slideLayouts/slideLayout2.xml"/><Relationship Id="rId1" Type="http://schemas.openxmlformats.org/officeDocument/2006/relationships/vmlDrawing" Target="../drawings/vmlDrawing18.vml"/><Relationship Id="rId4" Type="http://schemas.openxmlformats.org/officeDocument/2006/relationships/image" Target="../media/image5.wmf"/></Relationships>
</file>

<file path=ppt/slides/_rels/slide69.xml.rels><?xml version="1.0" encoding="UTF-8" standalone="yes"?>
<Relationships xmlns="http://schemas.openxmlformats.org/package/2006/relationships"><Relationship Id="rId8" Type="http://schemas.openxmlformats.org/officeDocument/2006/relationships/image" Target="../media/image16.wmf"/><Relationship Id="rId3" Type="http://schemas.openxmlformats.org/officeDocument/2006/relationships/oleObject" Target="../embeddings/oleObject23.bin"/><Relationship Id="rId7" Type="http://schemas.openxmlformats.org/officeDocument/2006/relationships/oleObject" Target="../embeddings/oleObject25.bin"/><Relationship Id="rId2" Type="http://schemas.openxmlformats.org/officeDocument/2006/relationships/slideLayout" Target="../slideLayouts/slideLayout2.xml"/><Relationship Id="rId1" Type="http://schemas.openxmlformats.org/officeDocument/2006/relationships/vmlDrawing" Target="../drawings/vmlDrawing19.vml"/><Relationship Id="rId6" Type="http://schemas.openxmlformats.org/officeDocument/2006/relationships/image" Target="../media/image15.wmf"/><Relationship Id="rId5" Type="http://schemas.openxmlformats.org/officeDocument/2006/relationships/oleObject" Target="../embeddings/oleObject24.bin"/><Relationship Id="rId4" Type="http://schemas.openxmlformats.org/officeDocument/2006/relationships/image" Target="../media/image5.wmf"/></Relationships>
</file>

<file path=ppt/slides/_rels/slide70.xml.rels><?xml version="1.0" encoding="UTF-8" standalone="yes"?>
<Relationships xmlns="http://schemas.openxmlformats.org/package/2006/relationships"><Relationship Id="rId8" Type="http://schemas.openxmlformats.org/officeDocument/2006/relationships/image" Target="../media/image19.wmf"/><Relationship Id="rId3" Type="http://schemas.openxmlformats.org/officeDocument/2006/relationships/oleObject" Target="../embeddings/oleObject26.bin"/><Relationship Id="rId7" Type="http://schemas.openxmlformats.org/officeDocument/2006/relationships/oleObject" Target="../embeddings/oleObject28.bin"/><Relationship Id="rId2" Type="http://schemas.openxmlformats.org/officeDocument/2006/relationships/slideLayout" Target="../slideLayouts/slideLayout2.xml"/><Relationship Id="rId1" Type="http://schemas.openxmlformats.org/officeDocument/2006/relationships/vmlDrawing" Target="../drawings/vmlDrawing20.vml"/><Relationship Id="rId6" Type="http://schemas.openxmlformats.org/officeDocument/2006/relationships/image" Target="../media/image18.wmf"/><Relationship Id="rId5" Type="http://schemas.openxmlformats.org/officeDocument/2006/relationships/oleObject" Target="../embeddings/oleObject27.bin"/><Relationship Id="rId10" Type="http://schemas.openxmlformats.org/officeDocument/2006/relationships/image" Target="../media/image20.wmf"/><Relationship Id="rId4" Type="http://schemas.openxmlformats.org/officeDocument/2006/relationships/image" Target="../media/image17.wmf"/><Relationship Id="rId9" Type="http://schemas.openxmlformats.org/officeDocument/2006/relationships/oleObject" Target="../embeddings/oleObject29.bin"/></Relationships>
</file>

<file path=ppt/slides/_rels/slide71.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openxmlformats.org/officeDocument/2006/relationships/slideLayout" Target="../slideLayouts/slideLayout2.xml"/><Relationship Id="rId1" Type="http://schemas.openxmlformats.org/officeDocument/2006/relationships/vmlDrawing" Target="../drawings/vmlDrawing21.vml"/><Relationship Id="rId4" Type="http://schemas.openxmlformats.org/officeDocument/2006/relationships/image" Target="../media/image21.emf"/></Relationships>
</file>

<file path=ppt/slides/_rels/slide72.xml.rels><?xml version="1.0" encoding="UTF-8" standalone="yes"?>
<Relationships xmlns="http://schemas.openxmlformats.org/package/2006/relationships"><Relationship Id="rId3" Type="http://schemas.openxmlformats.org/officeDocument/2006/relationships/oleObject" Target="../embeddings/oleObject30.bin"/><Relationship Id="rId2" Type="http://schemas.openxmlformats.org/officeDocument/2006/relationships/slideLayout" Target="../slideLayouts/slideLayout2.xml"/><Relationship Id="rId1" Type="http://schemas.openxmlformats.org/officeDocument/2006/relationships/vmlDrawing" Target="../drawings/vmlDrawing22.vml"/><Relationship Id="rId4" Type="http://schemas.openxmlformats.org/officeDocument/2006/relationships/image" Target="../media/image22.wmf"/></Relationships>
</file>

<file path=ppt/slides/_rels/slide73.xml.rels><?xml version="1.0" encoding="UTF-8" standalone="yes"?>
<Relationships xmlns="http://schemas.openxmlformats.org/package/2006/relationships"><Relationship Id="rId3" Type="http://schemas.openxmlformats.org/officeDocument/2006/relationships/oleObject" Target="../embeddings/oleObject31.bin"/><Relationship Id="rId2" Type="http://schemas.openxmlformats.org/officeDocument/2006/relationships/slideLayout" Target="../slideLayouts/slideLayout2.xml"/><Relationship Id="rId1" Type="http://schemas.openxmlformats.org/officeDocument/2006/relationships/vmlDrawing" Target="../drawings/vmlDrawing23.vml"/><Relationship Id="rId6" Type="http://schemas.openxmlformats.org/officeDocument/2006/relationships/image" Target="../media/image23.emf"/><Relationship Id="rId5" Type="http://schemas.openxmlformats.org/officeDocument/2006/relationships/package" Target="../embeddings/Microsoft_Excel_Macro-Enabled_Worksheet.xlsm"/><Relationship Id="rId4" Type="http://schemas.openxmlformats.org/officeDocument/2006/relationships/image" Target="../media/image5.wmf"/></Relationships>
</file>

<file path=ppt/slides/_rels/slide74.xml.rels><?xml version="1.0" encoding="UTF-8" standalone="yes"?>
<Relationships xmlns="http://schemas.openxmlformats.org/package/2006/relationships"><Relationship Id="rId3" Type="http://schemas.openxmlformats.org/officeDocument/2006/relationships/oleObject" Target="../embeddings/oleObject32.bin"/><Relationship Id="rId2" Type="http://schemas.openxmlformats.org/officeDocument/2006/relationships/slideLayout" Target="../slideLayouts/slideLayout2.xml"/><Relationship Id="rId1" Type="http://schemas.openxmlformats.org/officeDocument/2006/relationships/vmlDrawing" Target="../drawings/vmlDrawing24.vml"/><Relationship Id="rId6" Type="http://schemas.openxmlformats.org/officeDocument/2006/relationships/image" Target="../media/image24.emf"/><Relationship Id="rId5" Type="http://schemas.openxmlformats.org/officeDocument/2006/relationships/package" Target="../embeddings/Microsoft_Excel_Macro-Enabled_Worksheet3.xlsm"/><Relationship Id="rId4" Type="http://schemas.openxmlformats.org/officeDocument/2006/relationships/image" Target="../media/image5.wmf"/></Relationships>
</file>

<file path=ppt/slides/_rels/slide75.xml.rels><?xml version="1.0" encoding="UTF-8" standalone="yes"?>
<Relationships xmlns="http://schemas.openxmlformats.org/package/2006/relationships"><Relationship Id="rId3" Type="http://schemas.openxmlformats.org/officeDocument/2006/relationships/oleObject" Target="../embeddings/oleObject33.bin"/><Relationship Id="rId2" Type="http://schemas.openxmlformats.org/officeDocument/2006/relationships/slideLayout" Target="../slideLayouts/slideLayout2.xml"/><Relationship Id="rId1" Type="http://schemas.openxmlformats.org/officeDocument/2006/relationships/vmlDrawing" Target="../drawings/vmlDrawing25.vml"/><Relationship Id="rId6" Type="http://schemas.openxmlformats.org/officeDocument/2006/relationships/image" Target="../media/image25.emf"/><Relationship Id="rId5" Type="http://schemas.openxmlformats.org/officeDocument/2006/relationships/package" Target="../embeddings/Microsoft_Excel_Macro-Enabled_Worksheet4.xlsm"/><Relationship Id="rId4" Type="http://schemas.openxmlformats.org/officeDocument/2006/relationships/image" Target="../media/image5.wmf"/></Relationships>
</file>

<file path=ppt/slides/_rels/slide76.xml.rels><?xml version="1.0" encoding="UTF-8" standalone="yes"?>
<Relationships xmlns="http://schemas.openxmlformats.org/package/2006/relationships"><Relationship Id="rId3" Type="http://schemas.openxmlformats.org/officeDocument/2006/relationships/oleObject" Target="../embeddings/oleObject34.bin"/><Relationship Id="rId2" Type="http://schemas.openxmlformats.org/officeDocument/2006/relationships/slideLayout" Target="../slideLayouts/slideLayout2.xml"/><Relationship Id="rId1" Type="http://schemas.openxmlformats.org/officeDocument/2006/relationships/vmlDrawing" Target="../drawings/vmlDrawing26.vml"/><Relationship Id="rId6" Type="http://schemas.openxmlformats.org/officeDocument/2006/relationships/image" Target="../media/image26.emf"/><Relationship Id="rId5" Type="http://schemas.openxmlformats.org/officeDocument/2006/relationships/package" Target="../embeddings/Microsoft_Excel_Macro-Enabled_Worksheet5.xlsm"/><Relationship Id="rId4" Type="http://schemas.openxmlformats.org/officeDocument/2006/relationships/image" Target="../media/image5.wmf"/></Relationships>
</file>

<file path=ppt/slides/_rels/slide77.xml.rels><?xml version="1.0" encoding="UTF-8" standalone="yes"?>
<Relationships xmlns="http://schemas.openxmlformats.org/package/2006/relationships"><Relationship Id="rId3" Type="http://schemas.openxmlformats.org/officeDocument/2006/relationships/oleObject" Target="../embeddings/oleObject35.bin"/><Relationship Id="rId2" Type="http://schemas.openxmlformats.org/officeDocument/2006/relationships/slideLayout" Target="../slideLayouts/slideLayout2.xml"/><Relationship Id="rId1" Type="http://schemas.openxmlformats.org/officeDocument/2006/relationships/vmlDrawing" Target="../drawings/vmlDrawing27.vml"/><Relationship Id="rId4" Type="http://schemas.openxmlformats.org/officeDocument/2006/relationships/image" Target="../media/image27.wmf"/></Relationships>
</file>

<file path=ppt/slides/_rels/slide78.xml.rels><?xml version="1.0" encoding="UTF-8" standalone="yes"?>
<Relationships xmlns="http://schemas.openxmlformats.org/package/2006/relationships"><Relationship Id="rId3" Type="http://schemas.openxmlformats.org/officeDocument/2006/relationships/oleObject" Target="../embeddings/oleObject36.bin"/><Relationship Id="rId2" Type="http://schemas.openxmlformats.org/officeDocument/2006/relationships/slideLayout" Target="../slideLayouts/slideLayout2.xml"/><Relationship Id="rId1" Type="http://schemas.openxmlformats.org/officeDocument/2006/relationships/vmlDrawing" Target="../drawings/vmlDrawing28.vml"/><Relationship Id="rId4" Type="http://schemas.openxmlformats.org/officeDocument/2006/relationships/image" Target="../media/image28.wmf"/></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oleObject" Target="../embeddings/oleObject37.bin"/><Relationship Id="rId2" Type="http://schemas.openxmlformats.org/officeDocument/2006/relationships/slideLayout" Target="../slideLayouts/slideLayout2.xml"/><Relationship Id="rId1" Type="http://schemas.openxmlformats.org/officeDocument/2006/relationships/vmlDrawing" Target="../drawings/vmlDrawing29.vml"/><Relationship Id="rId4" Type="http://schemas.openxmlformats.org/officeDocument/2006/relationships/image" Target="../media/image29.emf"/></Relationships>
</file>

<file path=ppt/slides/_rels/slide83.xml.rels><?xml version="1.0" encoding="UTF-8" standalone="yes"?>
<Relationships xmlns="http://schemas.openxmlformats.org/package/2006/relationships"><Relationship Id="rId3" Type="http://schemas.openxmlformats.org/officeDocument/2006/relationships/oleObject" Target="../embeddings/oleObject38.bin"/><Relationship Id="rId2" Type="http://schemas.openxmlformats.org/officeDocument/2006/relationships/slideLayout" Target="../slideLayouts/slideLayout2.xml"/><Relationship Id="rId1" Type="http://schemas.openxmlformats.org/officeDocument/2006/relationships/vmlDrawing" Target="../drawings/vmlDrawing30.vml"/><Relationship Id="rId4" Type="http://schemas.openxmlformats.org/officeDocument/2006/relationships/image" Target="../media/image30.emf"/></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oleObject" Target="../embeddings/oleObject39.bin"/><Relationship Id="rId2" Type="http://schemas.openxmlformats.org/officeDocument/2006/relationships/slideLayout" Target="../slideLayouts/slideLayout2.xml"/><Relationship Id="rId1" Type="http://schemas.openxmlformats.org/officeDocument/2006/relationships/vmlDrawing" Target="../drawings/vmlDrawing31.vml"/><Relationship Id="rId6" Type="http://schemas.openxmlformats.org/officeDocument/2006/relationships/image" Target="../media/image32.wmf"/><Relationship Id="rId5" Type="http://schemas.openxmlformats.org/officeDocument/2006/relationships/oleObject" Target="../embeddings/oleObject40.bin"/><Relationship Id="rId4" Type="http://schemas.openxmlformats.org/officeDocument/2006/relationships/image" Target="../media/image31.wmf"/></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notesSlide" Target="../notesSlides/notesSlide17.xml"/><Relationship Id="rId7" Type="http://schemas.openxmlformats.org/officeDocument/2006/relationships/image" Target="../media/image34.wmf"/><Relationship Id="rId2" Type="http://schemas.openxmlformats.org/officeDocument/2006/relationships/slideLayout" Target="../slideLayouts/slideLayout2.xml"/><Relationship Id="rId1" Type="http://schemas.openxmlformats.org/officeDocument/2006/relationships/vmlDrawing" Target="../drawings/vmlDrawing32.vml"/><Relationship Id="rId6" Type="http://schemas.openxmlformats.org/officeDocument/2006/relationships/oleObject" Target="../embeddings/oleObject42.bin"/><Relationship Id="rId5" Type="http://schemas.openxmlformats.org/officeDocument/2006/relationships/image" Target="../media/image33.wmf"/><Relationship Id="rId4" Type="http://schemas.openxmlformats.org/officeDocument/2006/relationships/oleObject" Target="../embeddings/oleObject41.bin"/></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oleObject" Target="../embeddings/oleObject43.bin"/><Relationship Id="rId2" Type="http://schemas.openxmlformats.org/officeDocument/2006/relationships/slideLayout" Target="../slideLayouts/slideLayout2.xml"/><Relationship Id="rId1" Type="http://schemas.openxmlformats.org/officeDocument/2006/relationships/vmlDrawing" Target="../drawings/vmlDrawing33.vml"/><Relationship Id="rId6" Type="http://schemas.openxmlformats.org/officeDocument/2006/relationships/image" Target="../media/image36.wmf"/><Relationship Id="rId5" Type="http://schemas.openxmlformats.org/officeDocument/2006/relationships/oleObject" Target="../embeddings/oleObject44.bin"/><Relationship Id="rId4" Type="http://schemas.openxmlformats.org/officeDocument/2006/relationships/image" Target="../media/image35.wmf"/></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oleObject" Target="../embeddings/oleObject45.bin"/><Relationship Id="rId2" Type="http://schemas.openxmlformats.org/officeDocument/2006/relationships/slideLayout" Target="../slideLayouts/slideLayout2.xml"/><Relationship Id="rId1" Type="http://schemas.openxmlformats.org/officeDocument/2006/relationships/vmlDrawing" Target="../drawings/vmlDrawing34.vml"/><Relationship Id="rId4" Type="http://schemas.openxmlformats.org/officeDocument/2006/relationships/image" Target="../media/image37.wmf"/></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3" Type="http://schemas.openxmlformats.org/officeDocument/2006/relationships/oleObject" Target="../embeddings/oleObject46.bin"/><Relationship Id="rId2" Type="http://schemas.openxmlformats.org/officeDocument/2006/relationships/slideLayout" Target="../slideLayouts/slideLayout2.xml"/><Relationship Id="rId1" Type="http://schemas.openxmlformats.org/officeDocument/2006/relationships/vmlDrawing" Target="../drawings/vmlDrawing35.vml"/><Relationship Id="rId4" Type="http://schemas.openxmlformats.org/officeDocument/2006/relationships/image" Target="../media/image33.wmf"/></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3" Type="http://schemas.openxmlformats.org/officeDocument/2006/relationships/oleObject" Target="../embeddings/oleObject47.bin"/><Relationship Id="rId2" Type="http://schemas.openxmlformats.org/officeDocument/2006/relationships/slideLayout" Target="../slideLayouts/slideLayout2.xml"/><Relationship Id="rId1" Type="http://schemas.openxmlformats.org/officeDocument/2006/relationships/vmlDrawing" Target="../drawings/vmlDrawing36.vml"/><Relationship Id="rId4" Type="http://schemas.openxmlformats.org/officeDocument/2006/relationships/image" Target="../media/image38.wmf"/></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3" Type="http://schemas.openxmlformats.org/officeDocument/2006/relationships/oleObject" Target="../embeddings/oleObject48.bin"/><Relationship Id="rId2" Type="http://schemas.openxmlformats.org/officeDocument/2006/relationships/slideLayout" Target="../slideLayouts/slideLayout2.xml"/><Relationship Id="rId1" Type="http://schemas.openxmlformats.org/officeDocument/2006/relationships/vmlDrawing" Target="../drawings/vmlDrawing37.vml"/><Relationship Id="rId4" Type="http://schemas.openxmlformats.org/officeDocument/2006/relationships/image" Target="../media/image39.wmf"/></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3" Type="http://schemas.openxmlformats.org/officeDocument/2006/relationships/notesSlide" Target="../notesSlides/notesSlide18.xml"/><Relationship Id="rId7" Type="http://schemas.openxmlformats.org/officeDocument/2006/relationships/image" Target="../media/image41.wmf"/><Relationship Id="rId2" Type="http://schemas.openxmlformats.org/officeDocument/2006/relationships/slideLayout" Target="../slideLayouts/slideLayout2.xml"/><Relationship Id="rId1" Type="http://schemas.openxmlformats.org/officeDocument/2006/relationships/vmlDrawing" Target="../drawings/vmlDrawing38.vml"/><Relationship Id="rId6" Type="http://schemas.openxmlformats.org/officeDocument/2006/relationships/oleObject" Target="../embeddings/oleObject50.bin"/><Relationship Id="rId5" Type="http://schemas.openxmlformats.org/officeDocument/2006/relationships/image" Target="../media/image40.wmf"/><Relationship Id="rId4" Type="http://schemas.openxmlformats.org/officeDocument/2006/relationships/oleObject" Target="../embeddings/oleObject49.bin"/></Relationships>
</file>

<file path=ppt/slides/_rels/slide128.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vmlDrawing" Target="../drawings/vmlDrawing39.vml"/><Relationship Id="rId5" Type="http://schemas.openxmlformats.org/officeDocument/2006/relationships/image" Target="../media/image42.emf"/><Relationship Id="rId4" Type="http://schemas.openxmlformats.org/officeDocument/2006/relationships/package" Target="../embeddings/Microsoft_Excel_Macro-Enabled_Worksheet6.xlsm"/></Relationships>
</file>

<file path=ppt/slides/_rels/slide129.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vmlDrawing" Target="../drawings/vmlDrawing40.vml"/><Relationship Id="rId5" Type="http://schemas.openxmlformats.org/officeDocument/2006/relationships/image" Target="../media/image43.emf"/><Relationship Id="rId4" Type="http://schemas.openxmlformats.org/officeDocument/2006/relationships/package" Target="../embeddings/Microsoft_Excel_Macro-Enabled_Worksheet7.xlsm"/></Relationships>
</file>

<file path=ppt/slides/_rels/slide130.xml.rels><?xml version="1.0" encoding="UTF-8" standalone="yes"?>
<Relationships xmlns="http://schemas.openxmlformats.org/package/2006/relationships"><Relationship Id="rId3" Type="http://schemas.openxmlformats.org/officeDocument/2006/relationships/package" Target="../embeddings/Microsoft_Excel_Macro-Enabled_Worksheet8.xlsm"/><Relationship Id="rId2" Type="http://schemas.openxmlformats.org/officeDocument/2006/relationships/slideLayout" Target="../slideLayouts/slideLayout2.xml"/><Relationship Id="rId1" Type="http://schemas.openxmlformats.org/officeDocument/2006/relationships/vmlDrawing" Target="../drawings/vmlDrawing41.vml"/><Relationship Id="rId4" Type="http://schemas.openxmlformats.org/officeDocument/2006/relationships/image" Target="../media/image44.emf"/></Relationships>
</file>

<file path=ppt/slides/_rels/slide131.xml.rels><?xml version="1.0" encoding="UTF-8" standalone="yes"?>
<Relationships xmlns="http://schemas.openxmlformats.org/package/2006/relationships"><Relationship Id="rId3" Type="http://schemas.openxmlformats.org/officeDocument/2006/relationships/package" Target="../embeddings/Microsoft_Excel_Macro-Enabled_Worksheet9.xlsm"/><Relationship Id="rId2" Type="http://schemas.openxmlformats.org/officeDocument/2006/relationships/slideLayout" Target="../slideLayouts/slideLayout2.xml"/><Relationship Id="rId1" Type="http://schemas.openxmlformats.org/officeDocument/2006/relationships/vmlDrawing" Target="../drawings/vmlDrawing42.vml"/><Relationship Id="rId4" Type="http://schemas.openxmlformats.org/officeDocument/2006/relationships/image" Target="../media/image45.emf"/></Relationships>
</file>

<file path=ppt/slides/_rels/slide132.xml.rels><?xml version="1.0" encoding="UTF-8" standalone="yes"?>
<Relationships xmlns="http://schemas.openxmlformats.org/package/2006/relationships"><Relationship Id="rId3" Type="http://schemas.openxmlformats.org/officeDocument/2006/relationships/package" Target="../embeddings/Microsoft_Excel_Macro-Enabled_Worksheet10.xlsm"/><Relationship Id="rId2" Type="http://schemas.openxmlformats.org/officeDocument/2006/relationships/slideLayout" Target="../slideLayouts/slideLayout2.xml"/><Relationship Id="rId1" Type="http://schemas.openxmlformats.org/officeDocument/2006/relationships/vmlDrawing" Target="../drawings/vmlDrawing43.vml"/><Relationship Id="rId4" Type="http://schemas.openxmlformats.org/officeDocument/2006/relationships/image" Target="../media/image46.emf"/></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3" Type="http://schemas.openxmlformats.org/officeDocument/2006/relationships/oleObject" Target="../embeddings/oleObject51.bin"/><Relationship Id="rId2" Type="http://schemas.openxmlformats.org/officeDocument/2006/relationships/slideLayout" Target="../slideLayouts/slideLayout2.xml"/><Relationship Id="rId1" Type="http://schemas.openxmlformats.org/officeDocument/2006/relationships/vmlDrawing" Target="../drawings/vmlDrawing44.vml"/><Relationship Id="rId4" Type="http://schemas.openxmlformats.org/officeDocument/2006/relationships/image" Target="../media/image47.emf"/></Relationships>
</file>

<file path=ppt/slides/_rels/slide141.xml.rels><?xml version="1.0" encoding="UTF-8" standalone="yes"?>
<Relationships xmlns="http://schemas.openxmlformats.org/package/2006/relationships"><Relationship Id="rId3" Type="http://schemas.openxmlformats.org/officeDocument/2006/relationships/oleObject" Target="../embeddings/oleObject52.bin"/><Relationship Id="rId2" Type="http://schemas.openxmlformats.org/officeDocument/2006/relationships/slideLayout" Target="../slideLayouts/slideLayout2.xml"/><Relationship Id="rId1" Type="http://schemas.openxmlformats.org/officeDocument/2006/relationships/vmlDrawing" Target="../drawings/vmlDrawing45.vml"/><Relationship Id="rId4" Type="http://schemas.openxmlformats.org/officeDocument/2006/relationships/image" Target="../media/image48.emf"/></Relationships>
</file>

<file path=ppt/slides/_rels/slide142.xml.rels><?xml version="1.0" encoding="UTF-8" standalone="yes"?>
<Relationships xmlns="http://schemas.openxmlformats.org/package/2006/relationships"><Relationship Id="rId3" Type="http://schemas.openxmlformats.org/officeDocument/2006/relationships/oleObject" Target="../embeddings/oleObject53.bin"/><Relationship Id="rId2" Type="http://schemas.openxmlformats.org/officeDocument/2006/relationships/slideLayout" Target="../slideLayouts/slideLayout2.xml"/><Relationship Id="rId1" Type="http://schemas.openxmlformats.org/officeDocument/2006/relationships/vmlDrawing" Target="../drawings/vmlDrawing46.vml"/><Relationship Id="rId4" Type="http://schemas.openxmlformats.org/officeDocument/2006/relationships/image" Target="../media/image49.emf"/></Relationships>
</file>

<file path=ppt/slides/_rels/slide143.xml.rels><?xml version="1.0" encoding="UTF-8" standalone="yes"?>
<Relationships xmlns="http://schemas.openxmlformats.org/package/2006/relationships"><Relationship Id="rId3" Type="http://schemas.openxmlformats.org/officeDocument/2006/relationships/oleObject" Target="../embeddings/oleObject54.bin"/><Relationship Id="rId2" Type="http://schemas.openxmlformats.org/officeDocument/2006/relationships/slideLayout" Target="../slideLayouts/slideLayout2.xml"/><Relationship Id="rId1" Type="http://schemas.openxmlformats.org/officeDocument/2006/relationships/vmlDrawing" Target="../drawings/vmlDrawing47.vml"/><Relationship Id="rId4" Type="http://schemas.openxmlformats.org/officeDocument/2006/relationships/image" Target="../media/image50.emf"/></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3" Type="http://schemas.openxmlformats.org/officeDocument/2006/relationships/oleObject" Target="../embeddings/oleObject55.bin"/><Relationship Id="rId2" Type="http://schemas.openxmlformats.org/officeDocument/2006/relationships/slideLayout" Target="../slideLayouts/slideLayout2.xml"/><Relationship Id="rId1" Type="http://schemas.openxmlformats.org/officeDocument/2006/relationships/vmlDrawing" Target="../drawings/vmlDrawing48.vml"/><Relationship Id="rId4" Type="http://schemas.openxmlformats.org/officeDocument/2006/relationships/image" Target="../media/image51.wmf"/></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openxmlformats.org/officeDocument/2006/relationships/slideLayout" Target="../slideLayouts/slideLayout2.xml"/><Relationship Id="rId1" Type="http://schemas.openxmlformats.org/officeDocument/2006/relationships/vmlDrawing" Target="../drawings/vmlDrawing49.vml"/><Relationship Id="rId4" Type="http://schemas.openxmlformats.org/officeDocument/2006/relationships/image" Target="../media/image52.emf"/></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FUNC-UB.0043  Futures and Options Spring 2017                           Part I: Forwards and Futures                                               ©2017 Figlewski</a:t>
            </a:r>
            <a:endParaRPr lang="en-US"/>
          </a:p>
        </p:txBody>
      </p:sp>
      <p:sp>
        <p:nvSpPr>
          <p:cNvPr id="5" name="Slide Number Placeholder 4"/>
          <p:cNvSpPr>
            <a:spLocks noGrp="1"/>
          </p:cNvSpPr>
          <p:nvPr>
            <p:ph type="sldNum" sz="quarter" idx="11"/>
          </p:nvPr>
        </p:nvSpPr>
        <p:spPr/>
        <p:txBody>
          <a:bodyPr/>
          <a:lstStyle/>
          <a:p>
            <a:fld id="{CBBC3306-F71B-4785-B8D7-3D4AC7B03F08}" type="slidenum">
              <a:rPr lang="en-US"/>
              <a:pPr/>
              <a:t>1</a:t>
            </a:fld>
            <a:endParaRPr lang="en-US"/>
          </a:p>
        </p:txBody>
      </p:sp>
      <p:sp>
        <p:nvSpPr>
          <p:cNvPr id="845826" name="Rectangle 2"/>
          <p:cNvSpPr>
            <a:spLocks noGrp="1" noChangeArrowheads="1"/>
          </p:cNvSpPr>
          <p:nvPr>
            <p:ph type="title"/>
          </p:nvPr>
        </p:nvSpPr>
        <p:spPr/>
        <p:txBody>
          <a:bodyPr/>
          <a:lstStyle/>
          <a:p>
            <a:r>
              <a:rPr lang="en-US" smtClean="0"/>
              <a:t>Sessions 1&amp;2:  </a:t>
            </a:r>
            <a:r>
              <a:rPr lang="en-US"/>
              <a:t>Course Overview and Introduction to Derivatives</a:t>
            </a:r>
          </a:p>
        </p:txBody>
      </p:sp>
      <p:sp>
        <p:nvSpPr>
          <p:cNvPr id="845827" name="Rectangle 3"/>
          <p:cNvSpPr>
            <a:spLocks noGrp="1" noChangeArrowheads="1"/>
          </p:cNvSpPr>
          <p:nvPr>
            <p:ph type="body" idx="1"/>
          </p:nvPr>
        </p:nvSpPr>
        <p:spPr/>
        <p:txBody>
          <a:bodyPr/>
          <a:lstStyle/>
          <a:p>
            <a:pPr algn="ctr"/>
            <a:r>
              <a:rPr lang="en-US" sz="1600" b="1" u="sng" dirty="0">
                <a:cs typeface="Times New Roman" pitchFamily="18" charset="0"/>
              </a:rPr>
              <a:t>Futures and Options</a:t>
            </a:r>
            <a:r>
              <a:rPr lang="en-US" sz="1400" u="sng" dirty="0">
                <a:cs typeface="Times New Roman" pitchFamily="18" charset="0"/>
              </a:rPr>
              <a:t>    </a:t>
            </a:r>
          </a:p>
          <a:p>
            <a:endParaRPr lang="en-US" sz="1400" dirty="0">
              <a:cs typeface="Times New Roman" pitchFamily="18" charset="0"/>
            </a:endParaRPr>
          </a:p>
          <a:p>
            <a:r>
              <a:rPr lang="en-US" sz="1400" b="1" dirty="0">
                <a:cs typeface="Times New Roman" pitchFamily="18" charset="0"/>
              </a:rPr>
              <a:t>Course number:</a:t>
            </a:r>
            <a:r>
              <a:rPr lang="en-US" sz="1400" dirty="0">
                <a:cs typeface="Times New Roman" pitchFamily="18" charset="0"/>
              </a:rPr>
              <a:t> 	</a:t>
            </a:r>
            <a:r>
              <a:rPr lang="en-US" sz="1400" dirty="0" smtClean="0">
                <a:cs typeface="Times New Roman" pitchFamily="18" charset="0"/>
              </a:rPr>
              <a:t>FINC-UB.0043  </a:t>
            </a:r>
            <a:r>
              <a:rPr lang="en-US" sz="1400" dirty="0">
                <a:cs typeface="Times New Roman" pitchFamily="18" charset="0"/>
              </a:rPr>
              <a:t>Futures and Options</a:t>
            </a:r>
          </a:p>
          <a:p>
            <a:endParaRPr lang="en-US" sz="1400" dirty="0">
              <a:cs typeface="Times New Roman" pitchFamily="18" charset="0"/>
            </a:endParaRPr>
          </a:p>
          <a:p>
            <a:pPr marL="0" marR="0">
              <a:spcBef>
                <a:spcPts val="0"/>
              </a:spcBef>
              <a:spcAft>
                <a:spcPts val="0"/>
              </a:spcAft>
            </a:pPr>
            <a:r>
              <a:rPr lang="en-US" sz="1400" b="1" dirty="0" smtClean="0">
                <a:cs typeface="Times New Roman" pitchFamily="18" charset="0"/>
              </a:rPr>
              <a:t>Course description:</a:t>
            </a:r>
            <a:r>
              <a:rPr lang="en-US" sz="1400" dirty="0" smtClean="0">
                <a:cs typeface="Times New Roman" pitchFamily="18" charset="0"/>
              </a:rPr>
              <a:t>  </a:t>
            </a:r>
            <a:r>
              <a:rPr lang="en-US" sz="1400" dirty="0" smtClean="0">
                <a:solidFill>
                  <a:schemeClr val="tx1"/>
                </a:solidFill>
                <a:latin typeface="+mn-lt"/>
                <a:ea typeface="+mn-ea"/>
                <a:cs typeface="+mn-cs"/>
              </a:rPr>
              <a:t>This course is designed to introduce Finance students to the theoretical and real world aspects of financial futures, options, and other derivatives. Over the last </a:t>
            </a:r>
            <a:r>
              <a:rPr lang="en-US" sz="1400" dirty="0" smtClean="0"/>
              <a:t>40</a:t>
            </a:r>
            <a:r>
              <a:rPr lang="en-US" sz="1400" dirty="0" smtClean="0">
                <a:solidFill>
                  <a:schemeClr val="tx1"/>
                </a:solidFill>
                <a:latin typeface="+mn-lt"/>
                <a:ea typeface="+mn-ea"/>
                <a:cs typeface="+mn-cs"/>
              </a:rPr>
              <a:t> years, the markets for these versatile instruments have grown enormously and have generated a profusion of innovative products and ideas, not to mention periodic crises.  Derivatives have become one of the most important tools of modern finance, from both the academic and the practical standpoint. The </a:t>
            </a:r>
            <a:r>
              <a:rPr lang="en-US" sz="1400" dirty="0" smtClean="0"/>
              <a:t>subject is inherently more quantitative than other business courses, but </a:t>
            </a:r>
            <a:r>
              <a:rPr lang="en-US" sz="1400" dirty="0" smtClean="0">
                <a:latin typeface="Times New Roman" panose="02020603050405020304" pitchFamily="18" charset="0"/>
                <a:ea typeface="Times New Roman" panose="02020603050405020304" pitchFamily="18" charset="0"/>
                <a:cs typeface="Times New Roman" panose="02020603050405020304" pitchFamily="18" charset="0"/>
              </a:rPr>
              <a:t>the </a:t>
            </a:r>
            <a:r>
              <a:rPr lang="en-US" sz="1400" dirty="0">
                <a:latin typeface="Times New Roman" panose="02020603050405020304" pitchFamily="18" charset="0"/>
                <a:ea typeface="Times New Roman" panose="02020603050405020304" pitchFamily="18" charset="0"/>
                <a:cs typeface="Times New Roman" panose="02020603050405020304" pitchFamily="18" charset="0"/>
              </a:rPr>
              <a:t>emphasis in </a:t>
            </a:r>
            <a:r>
              <a:rPr lang="en-US" sz="1400" dirty="0" smtClean="0">
                <a:latin typeface="Times New Roman" panose="02020603050405020304" pitchFamily="18" charset="0"/>
                <a:ea typeface="Times New Roman" panose="02020603050405020304" pitchFamily="18" charset="0"/>
                <a:cs typeface="Times New Roman" panose="02020603050405020304" pitchFamily="18" charset="0"/>
              </a:rPr>
              <a:t>this </a:t>
            </a:r>
            <a:r>
              <a:rPr lang="en-US" sz="1400" dirty="0">
                <a:latin typeface="Times New Roman" panose="02020603050405020304" pitchFamily="18" charset="0"/>
                <a:ea typeface="Times New Roman" panose="02020603050405020304" pitchFamily="18" charset="0"/>
                <a:cs typeface="Times New Roman" panose="02020603050405020304" pitchFamily="18" charset="0"/>
              </a:rPr>
              <a:t>course is not on the math and theory, but always on developing your intuition.  The goal is for you to </a:t>
            </a:r>
            <a:r>
              <a:rPr lang="en-US" sz="1400" u="sng" dirty="0">
                <a:latin typeface="Times New Roman" panose="02020603050405020304" pitchFamily="18" charset="0"/>
                <a:ea typeface="Times New Roman" panose="02020603050405020304" pitchFamily="18" charset="0"/>
                <a:cs typeface="Times New Roman" panose="02020603050405020304" pitchFamily="18" charset="0"/>
              </a:rPr>
              <a:t>understand</a:t>
            </a:r>
            <a:r>
              <a:rPr lang="en-US" sz="1400" dirty="0">
                <a:latin typeface="Times New Roman" panose="02020603050405020304" pitchFamily="18" charset="0"/>
                <a:ea typeface="Times New Roman" panose="02020603050405020304" pitchFamily="18" charset="0"/>
                <a:cs typeface="Times New Roman" panose="02020603050405020304" pitchFamily="18" charset="0"/>
              </a:rPr>
              <a:t> the principles of how these instruments and markets work, not to derive models and prove theorems</a:t>
            </a:r>
            <a:r>
              <a:rPr lang="en-US" sz="1400" dirty="0" smtClean="0">
                <a:latin typeface="Times New Roman" panose="02020603050405020304" pitchFamily="18" charset="0"/>
                <a:ea typeface="Times New Roman" panose="02020603050405020304" pitchFamily="18" charset="0"/>
                <a:cs typeface="Times New Roman" panose="02020603050405020304" pitchFamily="18" charset="0"/>
              </a:rPr>
              <a:t>.</a:t>
            </a:r>
            <a:r>
              <a:rPr lang="en-US" sz="1400" dirty="0" smtClean="0">
                <a:cs typeface="Times New Roman" pitchFamily="18" charset="0"/>
              </a:rPr>
              <a:t>   </a:t>
            </a:r>
            <a:endParaRPr lang="en-US" sz="1400" dirty="0">
              <a:cs typeface="Times New Roman" pitchFamily="18" charset="0"/>
            </a:endParaRPr>
          </a:p>
          <a:p>
            <a:endParaRPr lang="en-US" sz="1400" dirty="0">
              <a:cs typeface="Times New Roman" pitchFamily="18" charset="0"/>
            </a:endParaRPr>
          </a:p>
          <a:p>
            <a:r>
              <a:rPr lang="en-US" sz="1400" b="1" dirty="0">
                <a:cs typeface="Times New Roman" pitchFamily="18" charset="0"/>
              </a:rPr>
              <a:t>Professor</a:t>
            </a:r>
            <a:r>
              <a:rPr lang="en-US" sz="1400" dirty="0">
                <a:cs typeface="Times New Roman" pitchFamily="18" charset="0"/>
              </a:rPr>
              <a:t>:		Stephen Figlewski</a:t>
            </a:r>
          </a:p>
          <a:p>
            <a:r>
              <a:rPr lang="en-US" sz="1400" b="1" dirty="0">
                <a:cs typeface="Times New Roman" pitchFamily="18" charset="0"/>
              </a:rPr>
              <a:t>Email</a:t>
            </a:r>
            <a:r>
              <a:rPr lang="en-US" sz="1400" dirty="0">
                <a:cs typeface="Times New Roman" pitchFamily="18" charset="0"/>
              </a:rPr>
              <a:t>:		sfiglews@stern.nyu.edu</a:t>
            </a:r>
            <a:endParaRPr lang="en-US" sz="1400" dirty="0"/>
          </a:p>
          <a:p>
            <a:r>
              <a:rPr lang="en-US" sz="1400" b="1" dirty="0">
                <a:cs typeface="Times New Roman" pitchFamily="18" charset="0"/>
              </a:rPr>
              <a:t>Telephone</a:t>
            </a:r>
            <a:r>
              <a:rPr lang="en-US" sz="1400" dirty="0">
                <a:cs typeface="Times New Roman" pitchFamily="18" charset="0"/>
              </a:rPr>
              <a:t>:		212-998-0712</a:t>
            </a:r>
          </a:p>
          <a:p>
            <a:endParaRPr lang="en-US" sz="1400" dirty="0">
              <a:cs typeface="Times New Roman" pitchFamily="18" charset="0"/>
            </a:endParaRPr>
          </a:p>
          <a:p>
            <a:r>
              <a:rPr lang="en-US" sz="1400" b="1" dirty="0">
                <a:cs typeface="Times New Roman" pitchFamily="18" charset="0"/>
              </a:rPr>
              <a:t>Office</a:t>
            </a:r>
            <a:r>
              <a:rPr lang="en-US" sz="1400" dirty="0">
                <a:cs typeface="Times New Roman" pitchFamily="18" charset="0"/>
              </a:rPr>
              <a:t>:		KMEC 9-64</a:t>
            </a:r>
          </a:p>
          <a:p>
            <a:r>
              <a:rPr lang="en-US" sz="1400" b="1" dirty="0">
                <a:cs typeface="Times New Roman" pitchFamily="18" charset="0"/>
              </a:rPr>
              <a:t>Office hours</a:t>
            </a:r>
            <a:r>
              <a:rPr lang="en-US" sz="1400" dirty="0">
                <a:cs typeface="Times New Roman" pitchFamily="18" charset="0"/>
              </a:rPr>
              <a:t>:	</a:t>
            </a:r>
            <a:r>
              <a:rPr lang="en-US" sz="1400" dirty="0">
                <a:solidFill>
                  <a:srgbClr val="FF0000"/>
                </a:solidFill>
                <a:cs typeface="Times New Roman" pitchFamily="18" charset="0"/>
              </a:rPr>
              <a:t> </a:t>
            </a:r>
            <a:r>
              <a:rPr lang="en-US" sz="1400" dirty="0" smtClean="0">
                <a:cs typeface="Times New Roman" pitchFamily="18" charset="0"/>
              </a:rPr>
              <a:t>To be announced</a:t>
            </a:r>
            <a:endParaRPr lang="en-US" sz="1400" dirty="0">
              <a:cs typeface="Times New Roman" pitchFamily="18" charset="0"/>
            </a:endParaRPr>
          </a:p>
          <a:p>
            <a:endParaRPr lang="en-US" sz="1400" dirty="0">
              <a:cs typeface="Times New Roman" pitchFamily="18" charset="0"/>
            </a:endParaRPr>
          </a:p>
          <a:p>
            <a:r>
              <a:rPr lang="en-US" sz="1400" b="1" dirty="0">
                <a:cs typeface="Times New Roman" pitchFamily="18" charset="0"/>
              </a:rPr>
              <a:t>Course website</a:t>
            </a:r>
            <a:r>
              <a:rPr lang="en-US" sz="1400" dirty="0">
                <a:cs typeface="Times New Roman" pitchFamily="18" charset="0"/>
              </a:rPr>
              <a:t>:	Course materials and announcements will be posted on the course     			</a:t>
            </a:r>
            <a:r>
              <a:rPr lang="en-US" sz="1400" dirty="0" smtClean="0">
                <a:cs typeface="Times New Roman" pitchFamily="18" charset="0"/>
              </a:rPr>
              <a:t>website.</a:t>
            </a:r>
            <a:endParaRPr lang="en-US" sz="14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FUNC-UB.0043  Futures and Options Spring 2017                           Part I: Forwards and Futures                                               ©2017 Figlewski</a:t>
            </a:r>
            <a:endParaRPr lang="en-US"/>
          </a:p>
        </p:txBody>
      </p:sp>
      <p:sp>
        <p:nvSpPr>
          <p:cNvPr id="5" name="Slide Number Placeholder 4"/>
          <p:cNvSpPr>
            <a:spLocks noGrp="1"/>
          </p:cNvSpPr>
          <p:nvPr>
            <p:ph type="sldNum" sz="quarter" idx="11"/>
          </p:nvPr>
        </p:nvSpPr>
        <p:spPr/>
        <p:txBody>
          <a:bodyPr/>
          <a:lstStyle/>
          <a:p>
            <a:fld id="{8E9AF932-3487-4A25-AD48-90F38DD8671F}" type="slidenum">
              <a:rPr lang="en-US"/>
              <a:pPr/>
              <a:t>2</a:t>
            </a:fld>
            <a:endParaRPr lang="en-US"/>
          </a:p>
        </p:txBody>
      </p:sp>
      <p:sp>
        <p:nvSpPr>
          <p:cNvPr id="472066" name="Rectangle 2"/>
          <p:cNvSpPr>
            <a:spLocks noGrp="1" noChangeArrowheads="1"/>
          </p:cNvSpPr>
          <p:nvPr>
            <p:ph type="title"/>
          </p:nvPr>
        </p:nvSpPr>
        <p:spPr/>
        <p:txBody>
          <a:bodyPr/>
          <a:lstStyle/>
          <a:p>
            <a:r>
              <a:rPr lang="en-US"/>
              <a:t>Sessions 1&amp;2:  Course Overview and Introduction to Derivatives</a:t>
            </a:r>
          </a:p>
        </p:txBody>
      </p:sp>
      <p:sp>
        <p:nvSpPr>
          <p:cNvPr id="472067" name="Rectangle 3"/>
          <p:cNvSpPr>
            <a:spLocks noGrp="1" noChangeArrowheads="1"/>
          </p:cNvSpPr>
          <p:nvPr>
            <p:ph type="body" idx="1"/>
          </p:nvPr>
        </p:nvSpPr>
        <p:spPr>
          <a:xfrm>
            <a:off x="1143000" y="762000"/>
            <a:ext cx="6858000" cy="5715000"/>
          </a:xfrm>
        </p:spPr>
        <p:txBody>
          <a:bodyPr/>
          <a:lstStyle/>
          <a:p>
            <a:pPr algn="ctr"/>
            <a:endParaRPr lang="en-US" u="sng" dirty="0">
              <a:cs typeface="Times New Roman" pitchFamily="18" charset="0"/>
            </a:endParaRPr>
          </a:p>
          <a:p>
            <a:pPr algn="ctr"/>
            <a:r>
              <a:rPr lang="en-US" u="sng" dirty="0">
                <a:cs typeface="Times New Roman" pitchFamily="18" charset="0"/>
              </a:rPr>
              <a:t>Important Concepts in </a:t>
            </a:r>
            <a:r>
              <a:rPr lang="en-US" u="sng" dirty="0" smtClean="0">
                <a:cs typeface="Times New Roman" pitchFamily="18" charset="0"/>
              </a:rPr>
              <a:t>Sessions 1&amp;2</a:t>
            </a:r>
            <a:endParaRPr lang="en-US" u="sng" dirty="0">
              <a:cs typeface="Times New Roman" pitchFamily="18" charset="0"/>
            </a:endParaRPr>
          </a:p>
          <a:p>
            <a:endParaRPr lang="en-US" dirty="0">
              <a:cs typeface="Times New Roman" pitchFamily="18" charset="0"/>
            </a:endParaRPr>
          </a:p>
          <a:p>
            <a:r>
              <a:rPr lang="en-US" dirty="0">
                <a:cs typeface="Times New Roman" pitchFamily="18" charset="0"/>
              </a:rPr>
              <a:t>Overview of the course</a:t>
            </a:r>
          </a:p>
          <a:p>
            <a:endParaRPr lang="en-US" dirty="0">
              <a:cs typeface="Times New Roman" pitchFamily="18" charset="0"/>
            </a:endParaRPr>
          </a:p>
          <a:p>
            <a:r>
              <a:rPr lang="en-US" dirty="0">
                <a:cs typeface="Times New Roman" pitchFamily="18" charset="0"/>
              </a:rPr>
              <a:t>What are derivatives?</a:t>
            </a:r>
          </a:p>
          <a:p>
            <a:endParaRPr lang="en-US" dirty="0">
              <a:cs typeface="Times New Roman" pitchFamily="18" charset="0"/>
            </a:endParaRPr>
          </a:p>
          <a:p>
            <a:r>
              <a:rPr lang="en-US" dirty="0">
                <a:cs typeface="Times New Roman" pitchFamily="18" charset="0"/>
              </a:rPr>
              <a:t>Three essential concepts for understanding derivatives</a:t>
            </a:r>
          </a:p>
          <a:p>
            <a:pPr lvl="1"/>
            <a:r>
              <a:rPr lang="en-US" dirty="0">
                <a:cs typeface="Times New Roman" pitchFamily="18" charset="0"/>
              </a:rPr>
              <a:t>behavior of financial risk and return (Value at Risk as an example)</a:t>
            </a:r>
          </a:p>
          <a:p>
            <a:pPr lvl="1"/>
            <a:r>
              <a:rPr lang="en-US" dirty="0">
                <a:cs typeface="Times New Roman" pitchFamily="18" charset="0"/>
              </a:rPr>
              <a:t>hedging</a:t>
            </a:r>
          </a:p>
          <a:p>
            <a:pPr lvl="1"/>
            <a:r>
              <a:rPr lang="en-US" dirty="0" smtClean="0">
                <a:cs typeface="Times New Roman" pitchFamily="18" charset="0"/>
              </a:rPr>
              <a:t>arbitrage</a:t>
            </a:r>
          </a:p>
          <a:p>
            <a:pPr lvl="1"/>
            <a:endParaRPr lang="en-US" dirty="0" smtClean="0">
              <a:cs typeface="Times New Roman" pitchFamily="18" charset="0"/>
            </a:endParaRPr>
          </a:p>
          <a:p>
            <a:r>
              <a:rPr lang="en-US" dirty="0" smtClean="0">
                <a:cs typeface="Times New Roman" pitchFamily="18" charset="0"/>
              </a:rPr>
              <a:t>Basics of </a:t>
            </a:r>
            <a:r>
              <a:rPr lang="en-US" dirty="0">
                <a:cs typeface="Times New Roman" pitchFamily="18" charset="0"/>
              </a:rPr>
              <a:t>math for </a:t>
            </a:r>
            <a:r>
              <a:rPr lang="en-US" dirty="0" smtClean="0">
                <a:cs typeface="Times New Roman" pitchFamily="18" charset="0"/>
              </a:rPr>
              <a:t>derivatives and asset pricing</a:t>
            </a:r>
          </a:p>
          <a:p>
            <a:pPr lvl="1">
              <a:buFont typeface="Arial" pitchFamily="34" charset="0"/>
              <a:buChar char="•"/>
            </a:pPr>
            <a:r>
              <a:rPr lang="en-US" dirty="0" smtClean="0">
                <a:cs typeface="Times New Roman" pitchFamily="18" charset="0"/>
              </a:rPr>
              <a:t>  Value-at-Risk (</a:t>
            </a:r>
            <a:r>
              <a:rPr lang="en-US" dirty="0" err="1" smtClean="0">
                <a:cs typeface="Times New Roman" pitchFamily="18" charset="0"/>
              </a:rPr>
              <a:t>VaR</a:t>
            </a:r>
            <a:r>
              <a:rPr lang="en-US" dirty="0" smtClean="0">
                <a:cs typeface="Times New Roman" pitchFamily="18" charset="0"/>
              </a:rPr>
              <a:t>) as a key example</a:t>
            </a:r>
            <a:endParaRPr lang="en-US" dirty="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472067">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472067">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472067">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472067">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472067">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472067">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472067">
                                            <p:txEl>
                                              <p:pRg st="12" end="12"/>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472067">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2067" grpId="0" uiExpand="1" build="p" bldLvl="2" autoUpdateAnimBg="0"/>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FUNC-UB.0043 / B40.3335  Futures and Options Spring 2019                                  Part I: Forwards and Futures                                 ©2019 Figlewski</a:t>
            </a:r>
            <a:endParaRPr lang="en-US"/>
          </a:p>
        </p:txBody>
      </p:sp>
      <p:sp>
        <p:nvSpPr>
          <p:cNvPr id="5" name="Slide Number Placeholder 4"/>
          <p:cNvSpPr>
            <a:spLocks noGrp="1"/>
          </p:cNvSpPr>
          <p:nvPr>
            <p:ph type="sldNum" sz="quarter" idx="11"/>
          </p:nvPr>
        </p:nvSpPr>
        <p:spPr/>
        <p:txBody>
          <a:bodyPr/>
          <a:lstStyle/>
          <a:p>
            <a:fld id="{5807A8DD-DA32-46B4-BD43-64DC4B295049}" type="slidenum">
              <a:rPr lang="en-US"/>
              <a:pPr/>
              <a:t>3</a:t>
            </a:fld>
            <a:endParaRPr lang="en-US"/>
          </a:p>
        </p:txBody>
      </p:sp>
      <p:sp>
        <p:nvSpPr>
          <p:cNvPr id="473090" name="Rectangle 2"/>
          <p:cNvSpPr>
            <a:spLocks noGrp="1" noChangeArrowheads="1"/>
          </p:cNvSpPr>
          <p:nvPr>
            <p:ph type="title"/>
          </p:nvPr>
        </p:nvSpPr>
        <p:spPr/>
        <p:txBody>
          <a:bodyPr/>
          <a:lstStyle/>
          <a:p>
            <a:r>
              <a:rPr lang="en-US"/>
              <a:t>Sessions 1&amp;2:  Course Overview and Introduction to Derivatives</a:t>
            </a:r>
          </a:p>
        </p:txBody>
      </p:sp>
      <p:sp>
        <p:nvSpPr>
          <p:cNvPr id="473091" name="Rectangle 3"/>
          <p:cNvSpPr>
            <a:spLocks noGrp="1" noChangeArrowheads="1"/>
          </p:cNvSpPr>
          <p:nvPr>
            <p:ph type="body" idx="1"/>
          </p:nvPr>
        </p:nvSpPr>
        <p:spPr/>
        <p:txBody>
          <a:bodyPr/>
          <a:lstStyle/>
          <a:p>
            <a:pPr algn="ctr">
              <a:lnSpc>
                <a:spcPct val="90000"/>
              </a:lnSpc>
            </a:pPr>
            <a:r>
              <a:rPr lang="en-US" u="sng" dirty="0">
                <a:cs typeface="Times New Roman" pitchFamily="18" charset="0"/>
              </a:rPr>
              <a:t>The Most Basic Question:  Why is this subject worth learning about?</a:t>
            </a:r>
          </a:p>
          <a:p>
            <a:pPr>
              <a:lnSpc>
                <a:spcPct val="90000"/>
              </a:lnSpc>
            </a:pPr>
            <a:endParaRPr lang="en-US" sz="1600" dirty="0">
              <a:cs typeface="Times New Roman" pitchFamily="18" charset="0"/>
            </a:endParaRPr>
          </a:p>
          <a:p>
            <a:pPr>
              <a:lnSpc>
                <a:spcPct val="90000"/>
              </a:lnSpc>
            </a:pPr>
            <a:r>
              <a:rPr lang="en-US" sz="1600" dirty="0">
                <a:cs typeface="Times New Roman" pitchFamily="18" charset="0"/>
              </a:rPr>
              <a:t>1.  It's inherently interesting!  It's a superb </a:t>
            </a:r>
            <a:r>
              <a:rPr lang="en-US" sz="1600" dirty="0" smtClean="0">
                <a:cs typeface="Times New Roman" pitchFamily="18" charset="0"/>
              </a:rPr>
              <a:t>and valuable intellectual pursuit!</a:t>
            </a:r>
            <a:endParaRPr lang="en-US" sz="1600" dirty="0">
              <a:cs typeface="Times New Roman" pitchFamily="18" charset="0"/>
            </a:endParaRPr>
          </a:p>
          <a:p>
            <a:pPr>
              <a:lnSpc>
                <a:spcPct val="90000"/>
              </a:lnSpc>
            </a:pPr>
            <a:endParaRPr lang="en-US" sz="1600" dirty="0">
              <a:cs typeface="Times New Roman" pitchFamily="18" charset="0"/>
            </a:endParaRPr>
          </a:p>
          <a:p>
            <a:pPr>
              <a:lnSpc>
                <a:spcPct val="90000"/>
              </a:lnSpc>
            </a:pPr>
            <a:r>
              <a:rPr lang="en-US" sz="1600" dirty="0">
                <a:cs typeface="Times New Roman" pitchFamily="18" charset="0"/>
              </a:rPr>
              <a:t>2.  Derivatives extend finance to an entirely new dimension.</a:t>
            </a:r>
          </a:p>
          <a:p>
            <a:pPr lvl="1">
              <a:lnSpc>
                <a:spcPct val="90000"/>
              </a:lnSpc>
            </a:pPr>
            <a:r>
              <a:rPr lang="en-US" sz="1400" dirty="0">
                <a:cs typeface="Times New Roman" pitchFamily="18" charset="0"/>
              </a:rPr>
              <a:t>Derivatives allow risk and other important characteristics to be </a:t>
            </a:r>
            <a:r>
              <a:rPr lang="en-US" sz="1400" dirty="0" smtClean="0">
                <a:cs typeface="Times New Roman" pitchFamily="18" charset="0"/>
              </a:rPr>
              <a:t>effectively separated </a:t>
            </a:r>
            <a:r>
              <a:rPr lang="en-US" sz="1400" dirty="0">
                <a:cs typeface="Times New Roman" pitchFamily="18" charset="0"/>
              </a:rPr>
              <a:t>from the financial instruments they are attached to, and to be managed independently.  </a:t>
            </a:r>
          </a:p>
          <a:p>
            <a:pPr lvl="2">
              <a:lnSpc>
                <a:spcPct val="90000"/>
              </a:lnSpc>
            </a:pPr>
            <a:r>
              <a:rPr lang="en-US" sz="1200" dirty="0">
                <a:cs typeface="Times New Roman" pitchFamily="18" charset="0"/>
              </a:rPr>
              <a:t>You can own a risky </a:t>
            </a:r>
            <a:r>
              <a:rPr lang="en-US" sz="1200" dirty="0" smtClean="0">
                <a:cs typeface="Times New Roman" pitchFamily="18" charset="0"/>
              </a:rPr>
              <a:t>asset </a:t>
            </a:r>
            <a:r>
              <a:rPr lang="en-US" sz="1200" dirty="0">
                <a:cs typeface="Times New Roman" pitchFamily="18" charset="0"/>
              </a:rPr>
              <a:t>without bearing the risk (e.g., a portfolio of Internet stocks, hedged correctly using derivatives, can behave like a Treasury bill); </a:t>
            </a:r>
          </a:p>
          <a:p>
            <a:pPr lvl="2">
              <a:lnSpc>
                <a:spcPct val="90000"/>
              </a:lnSpc>
            </a:pPr>
            <a:r>
              <a:rPr lang="en-US" sz="1200" dirty="0">
                <a:cs typeface="Times New Roman" pitchFamily="18" charset="0"/>
              </a:rPr>
              <a:t>or you can take on the </a:t>
            </a:r>
            <a:r>
              <a:rPr lang="en-US" sz="1200" dirty="0" smtClean="0">
                <a:cs typeface="Times New Roman" pitchFamily="18" charset="0"/>
              </a:rPr>
              <a:t>risk—and get paid </a:t>
            </a:r>
            <a:r>
              <a:rPr lang="en-US" sz="1200" dirty="0">
                <a:cs typeface="Times New Roman" pitchFamily="18" charset="0"/>
              </a:rPr>
              <a:t>for it—without buying the security (e.g., you can hold T-Bills but use derivatives to take on stock market exposure as if you were invested in </a:t>
            </a:r>
            <a:r>
              <a:rPr lang="en-US" sz="1200" dirty="0" smtClean="0">
                <a:cs typeface="Times New Roman" pitchFamily="18" charset="0"/>
              </a:rPr>
              <a:t>a stock portfolio);</a:t>
            </a:r>
            <a:endParaRPr lang="en-US" sz="1200" dirty="0">
              <a:cs typeface="Times New Roman" pitchFamily="18" charset="0"/>
            </a:endParaRPr>
          </a:p>
          <a:p>
            <a:pPr lvl="2">
              <a:lnSpc>
                <a:spcPct val="90000"/>
              </a:lnSpc>
            </a:pPr>
            <a:r>
              <a:rPr lang="en-US" sz="1200" dirty="0">
                <a:cs typeface="Times New Roman" pitchFamily="18" charset="0"/>
              </a:rPr>
              <a:t>other important properties, like accounting treatment, tax status, risk-based capital requirements, currency of denomination, etc., can all be easily modified with derivatives</a:t>
            </a:r>
            <a:r>
              <a:rPr lang="en-US" sz="1200" dirty="0" smtClean="0">
                <a:cs typeface="Times New Roman" pitchFamily="18" charset="0"/>
              </a:rPr>
              <a:t>.  Trade Chinese stocks without ever buying or selling a Chinese stock.</a:t>
            </a:r>
            <a:endParaRPr lang="en-US" sz="1200" dirty="0">
              <a:cs typeface="Times New Roman" pitchFamily="18" charset="0"/>
            </a:endParaRPr>
          </a:p>
          <a:p>
            <a:pPr lvl="1">
              <a:lnSpc>
                <a:spcPct val="90000"/>
              </a:lnSpc>
            </a:pPr>
            <a:r>
              <a:rPr lang="en-US" sz="1400" dirty="0">
                <a:cs typeface="Times New Roman" pitchFamily="18" charset="0"/>
              </a:rPr>
              <a:t>Contingent claims theory helps us to understand the economic value of being able to make a choice in the future, and to put a dollar figure on it.</a:t>
            </a:r>
          </a:p>
          <a:p>
            <a:pPr lvl="1">
              <a:lnSpc>
                <a:spcPct val="90000"/>
              </a:lnSpc>
              <a:buFontTx/>
              <a:buNone/>
            </a:pPr>
            <a:endParaRPr lang="en-US" sz="1400" dirty="0">
              <a:cs typeface="Times New Roman" pitchFamily="18" charset="0"/>
            </a:endParaRPr>
          </a:p>
          <a:p>
            <a:pPr>
              <a:lnSpc>
                <a:spcPct val="90000"/>
              </a:lnSpc>
            </a:pPr>
            <a:r>
              <a:rPr lang="en-US" sz="1600" dirty="0">
                <a:cs typeface="Times New Roman" pitchFamily="18" charset="0"/>
              </a:rPr>
              <a:t>3.  Modern risk management depends heavily on derivatives; so does structuring virtually all major financial deals; so do many other areas in business, such as executive compensation</a:t>
            </a:r>
            <a:r>
              <a:rPr lang="en-US" sz="1600" dirty="0" smtClean="0">
                <a:cs typeface="Times New Roman" pitchFamily="18" charset="0"/>
              </a:rPr>
              <a:t>.  </a:t>
            </a:r>
            <a:r>
              <a:rPr lang="en-US" sz="1600" dirty="0">
                <a:cs typeface="Times New Roman" pitchFamily="18" charset="0"/>
              </a:rPr>
              <a:t>B</a:t>
            </a:r>
            <a:r>
              <a:rPr lang="en-US" sz="1600" dirty="0" smtClean="0">
                <a:cs typeface="Times New Roman" pitchFamily="18" charset="0"/>
              </a:rPr>
              <a:t>asic familiarity with derivatives is essential for understanding how finance is being done today in real world firms and markets.</a:t>
            </a:r>
            <a:endParaRPr lang="en-US" sz="1600" dirty="0">
              <a:cs typeface="Times New Roman" pitchFamily="18" charset="0"/>
            </a:endParaRPr>
          </a:p>
          <a:p>
            <a:pPr>
              <a:lnSpc>
                <a:spcPct val="90000"/>
              </a:lnSpc>
            </a:pPr>
            <a:endParaRPr lang="en-US" sz="1600" dirty="0">
              <a:cs typeface="Times New Roman" pitchFamily="18" charset="0"/>
            </a:endParaRPr>
          </a:p>
          <a:p>
            <a:pPr>
              <a:lnSpc>
                <a:spcPct val="90000"/>
              </a:lnSpc>
            </a:pPr>
            <a:r>
              <a:rPr lang="en-US" sz="1600" dirty="0">
                <a:cs typeface="Times New Roman" pitchFamily="18" charset="0"/>
              </a:rPr>
              <a:t>4.  Application of derivatives concepts and methodology is rapidly expanding into other areas (e.g., management of credit risk, insurance, capital budgeting, corporate finance, etc., etc</a:t>
            </a:r>
            <a:r>
              <a:rPr lang="en-US" sz="1600" dirty="0" smtClean="0">
                <a:cs typeface="Times New Roman" pitchFamily="18" charset="0"/>
              </a:rPr>
              <a:t>.)</a:t>
            </a:r>
            <a:endParaRPr lang="en-US" sz="1600" dirty="0">
              <a:cs typeface="Times New Roman" pitchFamily="18" charset="0"/>
            </a:endParaRPr>
          </a:p>
        </p:txBody>
      </p:sp>
    </p:spTree>
    <p:extLst>
      <p:ext uri="{BB962C8B-B14F-4D97-AF65-F5344CB8AC3E}">
        <p14:creationId xmlns:p14="http://schemas.microsoft.com/office/powerpoint/2010/main" val="8562868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473091">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473091">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473091">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473091">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473091">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473091">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473091">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473091">
                                            <p:txEl>
                                              <p:pRg st="11" end="11"/>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473091">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3091" grpId="0" uiExpand="1" build="p" bldLvl="3" autoUpdateAnimBg="0"/>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FUNC-UB.0043  Futures and Options Spring 2017                           Part I: Forwards and Futures                                               ©2017 Figlewski</a:t>
            </a:r>
            <a:endParaRPr lang="en-US"/>
          </a:p>
        </p:txBody>
      </p:sp>
      <p:sp>
        <p:nvSpPr>
          <p:cNvPr id="5" name="Slide Number Placeholder 4"/>
          <p:cNvSpPr>
            <a:spLocks noGrp="1"/>
          </p:cNvSpPr>
          <p:nvPr>
            <p:ph type="sldNum" sz="quarter" idx="11"/>
          </p:nvPr>
        </p:nvSpPr>
        <p:spPr/>
        <p:txBody>
          <a:bodyPr/>
          <a:lstStyle/>
          <a:p>
            <a:fld id="{65B5048E-E2C1-45E1-BDFF-44BAB16F7872}" type="slidenum">
              <a:rPr lang="en-US"/>
              <a:pPr/>
              <a:t>4</a:t>
            </a:fld>
            <a:endParaRPr lang="en-US"/>
          </a:p>
        </p:txBody>
      </p:sp>
      <p:sp>
        <p:nvSpPr>
          <p:cNvPr id="784386" name="Rectangle 2"/>
          <p:cNvSpPr>
            <a:spLocks noGrp="1" noChangeArrowheads="1"/>
          </p:cNvSpPr>
          <p:nvPr>
            <p:ph type="title"/>
          </p:nvPr>
        </p:nvSpPr>
        <p:spPr/>
        <p:txBody>
          <a:bodyPr/>
          <a:lstStyle/>
          <a:p>
            <a:r>
              <a:rPr lang="en-US"/>
              <a:t>Sessions 1&amp;2:  Course Overview and Introduction to Derivatives</a:t>
            </a:r>
          </a:p>
        </p:txBody>
      </p:sp>
      <p:sp>
        <p:nvSpPr>
          <p:cNvPr id="784387" name="Rectangle 3"/>
          <p:cNvSpPr>
            <a:spLocks noGrp="1" noChangeArrowheads="1"/>
          </p:cNvSpPr>
          <p:nvPr>
            <p:ph type="body" idx="1"/>
          </p:nvPr>
        </p:nvSpPr>
        <p:spPr/>
        <p:txBody>
          <a:bodyPr/>
          <a:lstStyle/>
          <a:p>
            <a:pPr algn="ctr">
              <a:lnSpc>
                <a:spcPct val="90000"/>
              </a:lnSpc>
            </a:pPr>
            <a:endParaRPr lang="en-US" u="sng" dirty="0">
              <a:cs typeface="Times New Roman" pitchFamily="18" charset="0"/>
            </a:endParaRPr>
          </a:p>
          <a:p>
            <a:pPr algn="ctr">
              <a:lnSpc>
                <a:spcPct val="90000"/>
              </a:lnSpc>
            </a:pPr>
            <a:r>
              <a:rPr lang="en-US" u="sng" dirty="0">
                <a:cs typeface="Times New Roman" pitchFamily="18" charset="0"/>
              </a:rPr>
              <a:t>What Are Derivatives?</a:t>
            </a:r>
          </a:p>
          <a:p>
            <a:pPr>
              <a:lnSpc>
                <a:spcPct val="90000"/>
              </a:lnSpc>
            </a:pPr>
            <a:endParaRPr lang="en-US" sz="1600" dirty="0">
              <a:cs typeface="Times New Roman" pitchFamily="18" charset="0"/>
            </a:endParaRPr>
          </a:p>
          <a:p>
            <a:pPr>
              <a:lnSpc>
                <a:spcPct val="110000"/>
              </a:lnSpc>
            </a:pPr>
            <a:r>
              <a:rPr lang="en-US" dirty="0">
                <a:cs typeface="Times New Roman" pitchFamily="18" charset="0"/>
              </a:rPr>
              <a:t>A </a:t>
            </a:r>
            <a:r>
              <a:rPr lang="en-US" u="sng" dirty="0">
                <a:cs typeface="Times New Roman" pitchFamily="18" charset="0"/>
              </a:rPr>
              <a:t>Derivative</a:t>
            </a:r>
            <a:r>
              <a:rPr lang="en-US" dirty="0">
                <a:cs typeface="Times New Roman" pitchFamily="18" charset="0"/>
              </a:rPr>
              <a:t> is any member of a broad class of financial instruments whose payoff depends directly on the value of some underlying economic variable. (The value of a derivative is "derived" from the value of its underlying</a:t>
            </a:r>
            <a:r>
              <a:rPr lang="en-US" dirty="0" smtClean="0">
                <a:cs typeface="Times New Roman" pitchFamily="18" charset="0"/>
              </a:rPr>
              <a:t>.)</a:t>
            </a:r>
          </a:p>
          <a:p>
            <a:pPr>
              <a:lnSpc>
                <a:spcPct val="110000"/>
              </a:lnSpc>
            </a:pPr>
            <a:endParaRPr lang="en-US" dirty="0">
              <a:cs typeface="Times New Roman" pitchFamily="18" charset="0"/>
            </a:endParaRPr>
          </a:p>
          <a:p>
            <a:pPr>
              <a:lnSpc>
                <a:spcPct val="110000"/>
              </a:lnSpc>
            </a:pPr>
            <a:r>
              <a:rPr lang="en-US" dirty="0" smtClean="0">
                <a:cs typeface="Times New Roman" pitchFamily="18" charset="0"/>
              </a:rPr>
              <a:t>Example:  A contract to buy 50,000 barrels of crude oil on September 16, 2017 for $50 per barrel.</a:t>
            </a:r>
            <a:endParaRPr lang="en-US" dirty="0">
              <a:cs typeface="Times New Roman"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FUNC-UB.0043  Futures and Options Spring 2017                           Part I: Forwards and Futures                                               ©2017 Figlewski</a:t>
            </a:r>
            <a:endParaRPr lang="en-US"/>
          </a:p>
        </p:txBody>
      </p:sp>
      <p:sp>
        <p:nvSpPr>
          <p:cNvPr id="5" name="Slide Number Placeholder 4"/>
          <p:cNvSpPr>
            <a:spLocks noGrp="1"/>
          </p:cNvSpPr>
          <p:nvPr>
            <p:ph type="sldNum" sz="quarter" idx="11"/>
          </p:nvPr>
        </p:nvSpPr>
        <p:spPr/>
        <p:txBody>
          <a:bodyPr/>
          <a:lstStyle/>
          <a:p>
            <a:fld id="{9BC1A7E1-A13D-430F-B43D-281738B2167D}" type="slidenum">
              <a:rPr lang="en-US"/>
              <a:pPr/>
              <a:t>5</a:t>
            </a:fld>
            <a:endParaRPr lang="en-US"/>
          </a:p>
        </p:txBody>
      </p:sp>
      <p:sp>
        <p:nvSpPr>
          <p:cNvPr id="786434" name="Rectangle 2"/>
          <p:cNvSpPr>
            <a:spLocks noGrp="1" noChangeArrowheads="1"/>
          </p:cNvSpPr>
          <p:nvPr>
            <p:ph type="title"/>
          </p:nvPr>
        </p:nvSpPr>
        <p:spPr/>
        <p:txBody>
          <a:bodyPr/>
          <a:lstStyle/>
          <a:p>
            <a:r>
              <a:rPr lang="en-US" dirty="0"/>
              <a:t>Sessions 1&amp;2:  Course Overview and Introduction to Derivatives</a:t>
            </a:r>
          </a:p>
        </p:txBody>
      </p:sp>
      <p:sp>
        <p:nvSpPr>
          <p:cNvPr id="786435" name="Rectangle 3"/>
          <p:cNvSpPr>
            <a:spLocks noGrp="1" noChangeArrowheads="1"/>
          </p:cNvSpPr>
          <p:nvPr>
            <p:ph type="body" idx="1"/>
          </p:nvPr>
        </p:nvSpPr>
        <p:spPr/>
        <p:txBody>
          <a:bodyPr/>
          <a:lstStyle/>
          <a:p>
            <a:pPr algn="ctr">
              <a:lnSpc>
                <a:spcPct val="90000"/>
              </a:lnSpc>
            </a:pPr>
            <a:r>
              <a:rPr lang="en-US" u="sng" dirty="0">
                <a:cs typeface="Times New Roman" pitchFamily="18" charset="0"/>
              </a:rPr>
              <a:t>The Underlying </a:t>
            </a:r>
          </a:p>
          <a:p>
            <a:pPr>
              <a:lnSpc>
                <a:spcPct val="90000"/>
              </a:lnSpc>
            </a:pPr>
            <a:r>
              <a:rPr lang="en-US" sz="1600" dirty="0" smtClean="0">
                <a:cs typeface="Times New Roman" pitchFamily="18" charset="0"/>
              </a:rPr>
              <a:t>The </a:t>
            </a:r>
            <a:r>
              <a:rPr lang="en-US" sz="1600" dirty="0">
                <a:cs typeface="Times New Roman" pitchFamily="18" charset="0"/>
              </a:rPr>
              <a:t>underlying economic variable that determines the payoff on a derivative is typically the market price for some financial instrument (or </a:t>
            </a:r>
            <a:r>
              <a:rPr lang="en-US" sz="1600" dirty="0" smtClean="0">
                <a:cs typeface="Times New Roman" pitchFamily="18" charset="0"/>
              </a:rPr>
              <a:t>portfolio), </a:t>
            </a:r>
            <a:r>
              <a:rPr lang="en-US" sz="1600" dirty="0">
                <a:cs typeface="Times New Roman" pitchFamily="18" charset="0"/>
              </a:rPr>
              <a:t>but there is a very wide range of possibilities.</a:t>
            </a:r>
          </a:p>
          <a:p>
            <a:pPr>
              <a:lnSpc>
                <a:spcPct val="90000"/>
              </a:lnSpc>
            </a:pPr>
            <a:endParaRPr lang="en-US" sz="1600" dirty="0">
              <a:cs typeface="Times New Roman" pitchFamily="18" charset="0"/>
            </a:endParaRPr>
          </a:p>
          <a:p>
            <a:pPr lvl="1">
              <a:lnSpc>
                <a:spcPct val="90000"/>
              </a:lnSpc>
            </a:pPr>
            <a:r>
              <a:rPr lang="en-US" dirty="0">
                <a:cs typeface="Times New Roman" pitchFamily="18" charset="0"/>
              </a:rPr>
              <a:t>The underlying may be some financial </a:t>
            </a:r>
            <a:r>
              <a:rPr lang="en-US" dirty="0" smtClean="0">
                <a:cs typeface="Times New Roman" pitchFamily="18" charset="0"/>
              </a:rPr>
              <a:t>asset</a:t>
            </a:r>
            <a:endParaRPr lang="en-US" dirty="0">
              <a:cs typeface="Times New Roman" pitchFamily="18" charset="0"/>
            </a:endParaRPr>
          </a:p>
          <a:p>
            <a:pPr lvl="2">
              <a:lnSpc>
                <a:spcPct val="90000"/>
              </a:lnSpc>
            </a:pPr>
            <a:r>
              <a:rPr lang="en-US" dirty="0">
                <a:cs typeface="Times New Roman" pitchFamily="18" charset="0"/>
              </a:rPr>
              <a:t>example: a U.S. Treasury bond</a:t>
            </a:r>
          </a:p>
          <a:p>
            <a:pPr lvl="2">
              <a:lnSpc>
                <a:spcPct val="90000"/>
              </a:lnSpc>
              <a:buFontTx/>
              <a:buNone/>
            </a:pPr>
            <a:r>
              <a:rPr lang="en-US" dirty="0">
                <a:cs typeface="Times New Roman" pitchFamily="18" charset="0"/>
              </a:rPr>
              <a:t> </a:t>
            </a:r>
          </a:p>
          <a:p>
            <a:pPr lvl="1">
              <a:lnSpc>
                <a:spcPct val="90000"/>
              </a:lnSpc>
            </a:pPr>
            <a:r>
              <a:rPr lang="en-US" dirty="0">
                <a:cs typeface="Times New Roman" pitchFamily="18" charset="0"/>
              </a:rPr>
              <a:t>a commodity </a:t>
            </a:r>
          </a:p>
          <a:p>
            <a:pPr lvl="2">
              <a:lnSpc>
                <a:spcPct val="90000"/>
              </a:lnSpc>
            </a:pPr>
            <a:r>
              <a:rPr lang="en-US" dirty="0">
                <a:cs typeface="Times New Roman" pitchFamily="18" charset="0"/>
              </a:rPr>
              <a:t>example: crude oil </a:t>
            </a:r>
          </a:p>
          <a:p>
            <a:pPr lvl="2">
              <a:lnSpc>
                <a:spcPct val="90000"/>
              </a:lnSpc>
              <a:buFontTx/>
              <a:buNone/>
            </a:pPr>
            <a:endParaRPr lang="en-US" dirty="0">
              <a:cs typeface="Times New Roman" pitchFamily="18" charset="0"/>
            </a:endParaRPr>
          </a:p>
          <a:p>
            <a:pPr lvl="1">
              <a:lnSpc>
                <a:spcPct val="90000"/>
              </a:lnSpc>
            </a:pPr>
            <a:r>
              <a:rPr lang="en-US" dirty="0">
                <a:cs typeface="Times New Roman" pitchFamily="18" charset="0"/>
              </a:rPr>
              <a:t>an interest rate </a:t>
            </a:r>
          </a:p>
          <a:p>
            <a:pPr lvl="2">
              <a:lnSpc>
                <a:spcPct val="90000"/>
              </a:lnSpc>
            </a:pPr>
            <a:r>
              <a:rPr lang="en-US" dirty="0">
                <a:cs typeface="Times New Roman" pitchFamily="18" charset="0"/>
              </a:rPr>
              <a:t>example: LIBOR</a:t>
            </a:r>
          </a:p>
          <a:p>
            <a:pPr lvl="2">
              <a:lnSpc>
                <a:spcPct val="90000"/>
              </a:lnSpc>
              <a:buFontTx/>
              <a:buNone/>
            </a:pPr>
            <a:endParaRPr lang="en-US" dirty="0">
              <a:cs typeface="Times New Roman" pitchFamily="18" charset="0"/>
            </a:endParaRPr>
          </a:p>
          <a:p>
            <a:pPr lvl="1">
              <a:lnSpc>
                <a:spcPct val="90000"/>
              </a:lnSpc>
            </a:pPr>
            <a:r>
              <a:rPr lang="en-US" dirty="0">
                <a:cs typeface="Times New Roman" pitchFamily="18" charset="0"/>
              </a:rPr>
              <a:t>a foreign currency </a:t>
            </a:r>
          </a:p>
          <a:p>
            <a:pPr lvl="2">
              <a:lnSpc>
                <a:spcPct val="90000"/>
              </a:lnSpc>
            </a:pPr>
            <a:r>
              <a:rPr lang="en-US" dirty="0">
                <a:cs typeface="Times New Roman" pitchFamily="18" charset="0"/>
              </a:rPr>
              <a:t>example: Japanese yen</a:t>
            </a:r>
          </a:p>
          <a:p>
            <a:pPr lvl="2">
              <a:lnSpc>
                <a:spcPct val="90000"/>
              </a:lnSpc>
              <a:buFontTx/>
              <a:buNone/>
            </a:pPr>
            <a:endParaRPr lang="en-US" dirty="0">
              <a:cs typeface="Times New Roman" pitchFamily="18" charset="0"/>
            </a:endParaRPr>
          </a:p>
          <a:p>
            <a:pPr lvl="1">
              <a:lnSpc>
                <a:spcPct val="90000"/>
              </a:lnSpc>
            </a:pPr>
            <a:r>
              <a:rPr lang="en-US" dirty="0">
                <a:cs typeface="Times New Roman" pitchFamily="18" charset="0"/>
              </a:rPr>
              <a:t>an index </a:t>
            </a:r>
          </a:p>
          <a:p>
            <a:pPr lvl="2">
              <a:lnSpc>
                <a:spcPct val="90000"/>
              </a:lnSpc>
            </a:pPr>
            <a:r>
              <a:rPr lang="en-US" dirty="0">
                <a:cs typeface="Times New Roman" pitchFamily="18" charset="0"/>
              </a:rPr>
              <a:t>example: the S&amp;P 500</a:t>
            </a:r>
          </a:p>
          <a:p>
            <a:pPr lvl="2">
              <a:lnSpc>
                <a:spcPct val="90000"/>
              </a:lnSpc>
              <a:buFontTx/>
              <a:buNone/>
            </a:pPr>
            <a:endParaRPr lang="en-US" dirty="0">
              <a:cs typeface="Times New Roman" pitchFamily="18" charset="0"/>
            </a:endParaRPr>
          </a:p>
          <a:p>
            <a:pPr lvl="1">
              <a:lnSpc>
                <a:spcPct val="90000"/>
              </a:lnSpc>
            </a:pPr>
            <a:r>
              <a:rPr lang="en-US" dirty="0">
                <a:cs typeface="Times New Roman" pitchFamily="18" charset="0"/>
              </a:rPr>
              <a:t>any other clearly defined variable </a:t>
            </a:r>
          </a:p>
          <a:p>
            <a:pPr lvl="2">
              <a:lnSpc>
                <a:spcPct val="90000"/>
              </a:lnSpc>
            </a:pPr>
            <a:r>
              <a:rPr lang="en-US" dirty="0">
                <a:cs typeface="Times New Roman" pitchFamily="18" charset="0"/>
              </a:rPr>
              <a:t>example: the mean daily temperature </a:t>
            </a:r>
            <a:r>
              <a:rPr lang="en-US" dirty="0" smtClean="0">
                <a:cs typeface="Times New Roman" pitchFamily="18" charset="0"/>
              </a:rPr>
              <a:t>at Newark airport during </a:t>
            </a:r>
            <a:r>
              <a:rPr lang="en-US" dirty="0">
                <a:cs typeface="Times New Roman" pitchFamily="18" charset="0"/>
              </a:rPr>
              <a:t>January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86435">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86435">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86435">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86435">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86435">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86435">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786435">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786435">
                                            <p:txEl>
                                              <p:pRg st="12" end="12"/>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786435">
                                            <p:txEl>
                                              <p:pRg st="13" end="13"/>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786435">
                                            <p:txEl>
                                              <p:pRg st="15" end="15"/>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786435">
                                            <p:txEl>
                                              <p:pRg st="16" end="16"/>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786435">
                                            <p:txEl>
                                              <p:pRg st="18" end="18"/>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786435">
                                            <p:txEl>
                                              <p:pRg st="19" end="1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Sessions 1&amp;2:  Course Overview and Introduction to Derivatives</a:t>
            </a:r>
          </a:p>
        </p:txBody>
      </p:sp>
      <p:sp>
        <p:nvSpPr>
          <p:cNvPr id="3" name="Content Placeholder 2"/>
          <p:cNvSpPr>
            <a:spLocks noGrp="1"/>
          </p:cNvSpPr>
          <p:nvPr>
            <p:ph idx="1"/>
          </p:nvPr>
        </p:nvSpPr>
        <p:spPr/>
        <p:txBody>
          <a:bodyPr/>
          <a:lstStyle/>
          <a:p>
            <a:pPr algn="ctr"/>
            <a:endParaRPr lang="en-US" u="sng" dirty="0" smtClean="0"/>
          </a:p>
          <a:p>
            <a:pPr algn="ctr"/>
            <a:r>
              <a:rPr lang="en-US" u="sng" dirty="0" smtClean="0"/>
              <a:t>Two </a:t>
            </a:r>
            <a:r>
              <a:rPr lang="en-US" u="sng" dirty="0"/>
              <a:t>General Classes of </a:t>
            </a:r>
            <a:r>
              <a:rPr lang="en-US" u="sng" dirty="0" smtClean="0"/>
              <a:t>Derivatives</a:t>
            </a:r>
            <a:endParaRPr lang="en-US" sz="1600" dirty="0" smtClean="0"/>
          </a:p>
          <a:p>
            <a:r>
              <a:rPr lang="en-US" sz="1600" dirty="0" smtClean="0"/>
              <a:t>There are two general types of derivatives: Contracts </a:t>
            </a:r>
            <a:r>
              <a:rPr lang="en-US" sz="1600" dirty="0"/>
              <a:t>and Securitized </a:t>
            </a:r>
            <a:r>
              <a:rPr lang="en-US" sz="1600" dirty="0" smtClean="0"/>
              <a:t>Products</a:t>
            </a:r>
          </a:p>
          <a:p>
            <a:endParaRPr lang="en-US" sz="1600" dirty="0" smtClean="0"/>
          </a:p>
          <a:p>
            <a:pPr>
              <a:lnSpc>
                <a:spcPct val="150000"/>
              </a:lnSpc>
              <a:buNone/>
            </a:pPr>
            <a:r>
              <a:rPr lang="en-US" sz="1600" u="sng" dirty="0" smtClean="0"/>
              <a:t>Contract </a:t>
            </a:r>
            <a:r>
              <a:rPr lang="en-US" sz="1600" u="sng" dirty="0"/>
              <a:t>derivatives:</a:t>
            </a:r>
          </a:p>
          <a:p>
            <a:pPr>
              <a:spcAft>
                <a:spcPts val="1200"/>
              </a:spcAft>
            </a:pPr>
            <a:r>
              <a:rPr lang="en-US" sz="1600" dirty="0" smtClean="0"/>
              <a:t>Examples are forward </a:t>
            </a:r>
            <a:r>
              <a:rPr lang="en-US" sz="1600" dirty="0"/>
              <a:t>contracts, </a:t>
            </a:r>
            <a:r>
              <a:rPr lang="en-US" sz="1600" dirty="0" smtClean="0"/>
              <a:t>futures</a:t>
            </a:r>
            <a:r>
              <a:rPr lang="en-US" sz="1600" dirty="0"/>
              <a:t>, </a:t>
            </a:r>
            <a:r>
              <a:rPr lang="en-US" sz="1600" dirty="0" smtClean="0"/>
              <a:t>options</a:t>
            </a:r>
            <a:r>
              <a:rPr lang="en-US" sz="1600" dirty="0"/>
              <a:t>, </a:t>
            </a:r>
            <a:r>
              <a:rPr lang="en-US" sz="1600" dirty="0" smtClean="0"/>
              <a:t>interest </a:t>
            </a:r>
            <a:r>
              <a:rPr lang="en-US" sz="1600" dirty="0"/>
              <a:t>rate swaps, caps, and floors, </a:t>
            </a:r>
            <a:r>
              <a:rPr lang="en-US" sz="1600" dirty="0" smtClean="0"/>
              <a:t>credit </a:t>
            </a:r>
            <a:r>
              <a:rPr lang="en-US" sz="1600" dirty="0"/>
              <a:t>default swaps (CDS), and many other familiar derivatives  </a:t>
            </a:r>
          </a:p>
          <a:p>
            <a:pPr>
              <a:spcAft>
                <a:spcPts val="1200"/>
              </a:spcAft>
            </a:pPr>
            <a:r>
              <a:rPr lang="en-US" sz="1600" dirty="0"/>
              <a:t>The contract binds two counterparties to make a transaction at a future date</a:t>
            </a:r>
            <a:r>
              <a:rPr lang="en-US" sz="1600" dirty="0" smtClean="0"/>
              <a:t>.  All </a:t>
            </a:r>
            <a:r>
              <a:rPr lang="en-US" sz="1600" dirty="0"/>
              <a:t>profits and losses come from cash flows between the counterparties</a:t>
            </a:r>
            <a:r>
              <a:rPr lang="en-US" sz="1600" dirty="0" smtClean="0"/>
              <a:t>.</a:t>
            </a:r>
          </a:p>
          <a:p>
            <a:pPr>
              <a:spcAft>
                <a:spcPts val="1200"/>
              </a:spcAft>
            </a:pPr>
            <a:endParaRPr lang="en-US" sz="1100" u="sng" dirty="0" smtClean="0"/>
          </a:p>
          <a:p>
            <a:pPr>
              <a:spcAft>
                <a:spcPts val="1200"/>
              </a:spcAft>
            </a:pPr>
            <a:r>
              <a:rPr lang="en-US" sz="1600" u="sng" dirty="0" smtClean="0"/>
              <a:t>Securitized </a:t>
            </a:r>
            <a:r>
              <a:rPr lang="en-US" sz="1600" u="sng" dirty="0"/>
              <a:t>or Structured </a:t>
            </a:r>
            <a:r>
              <a:rPr lang="en-US" sz="1600" u="sng" dirty="0" smtClean="0"/>
              <a:t>Products:</a:t>
            </a:r>
            <a:endParaRPr lang="en-US" sz="1600" dirty="0" smtClean="0"/>
          </a:p>
          <a:p>
            <a:pPr>
              <a:spcAft>
                <a:spcPts val="1200"/>
              </a:spcAft>
            </a:pPr>
            <a:r>
              <a:rPr lang="en-US" sz="1600" dirty="0">
                <a:cs typeface="Times New Roman" pitchFamily="18" charset="0"/>
              </a:rPr>
              <a:t>Unlike a contract-type derivative, in a securitization the underlying is a pool or portfolio of securities that are already outstanding.  Securitization creates new derivative securities that receive </a:t>
            </a:r>
            <a:r>
              <a:rPr lang="en-US" sz="1600" dirty="0" smtClean="0">
                <a:cs typeface="Times New Roman" pitchFamily="18" charset="0"/>
              </a:rPr>
              <a:t>and allocate the cash </a:t>
            </a:r>
            <a:r>
              <a:rPr lang="en-US" sz="1600" dirty="0">
                <a:cs typeface="Times New Roman" pitchFamily="18" charset="0"/>
              </a:rPr>
              <a:t>flows from the underlying pool </a:t>
            </a:r>
            <a:r>
              <a:rPr lang="en-US" sz="1600" dirty="0" smtClean="0">
                <a:cs typeface="Times New Roman" pitchFamily="18" charset="0"/>
              </a:rPr>
              <a:t>to </a:t>
            </a:r>
            <a:r>
              <a:rPr lang="en-US" sz="1600" dirty="0">
                <a:cs typeface="Times New Roman" pitchFamily="18" charset="0"/>
              </a:rPr>
              <a:t>different classes of </a:t>
            </a:r>
            <a:r>
              <a:rPr lang="en-US" sz="1600" dirty="0" smtClean="0">
                <a:cs typeface="Times New Roman" pitchFamily="18" charset="0"/>
              </a:rPr>
              <a:t>investors.</a:t>
            </a:r>
            <a:endParaRPr lang="en-US" sz="1600" dirty="0">
              <a:cs typeface="Times New Roman" pitchFamily="18" charset="0"/>
            </a:endParaRPr>
          </a:p>
          <a:p>
            <a:pPr>
              <a:spcAft>
                <a:spcPts val="1200"/>
              </a:spcAft>
            </a:pPr>
            <a:r>
              <a:rPr lang="en-US" sz="1600" dirty="0" smtClean="0"/>
              <a:t>Contract </a:t>
            </a:r>
            <a:r>
              <a:rPr lang="en-US" sz="1600" dirty="0"/>
              <a:t>derivatives will be </a:t>
            </a:r>
            <a:r>
              <a:rPr lang="en-US" sz="1600" dirty="0" smtClean="0"/>
              <a:t>our </a:t>
            </a:r>
            <a:r>
              <a:rPr lang="en-US" sz="1600" dirty="0"/>
              <a:t>main focus in </a:t>
            </a:r>
            <a:r>
              <a:rPr lang="en-US" sz="1600" dirty="0" smtClean="0"/>
              <a:t>the first part of the course, </a:t>
            </a:r>
            <a:r>
              <a:rPr lang="en-US" sz="1600" dirty="0"/>
              <a:t>but </a:t>
            </a:r>
            <a:r>
              <a:rPr lang="en-US" sz="1600" dirty="0" smtClean="0"/>
              <a:t>at this point it is worth mentioning some key features of both types </a:t>
            </a:r>
            <a:r>
              <a:rPr lang="en-US" sz="1600" dirty="0"/>
              <a:t>of </a:t>
            </a:r>
            <a:r>
              <a:rPr lang="en-US" sz="1600" dirty="0" smtClean="0"/>
              <a:t>derivative.</a:t>
            </a:r>
            <a:endParaRPr lang="en-US" sz="1600" u="sng" dirty="0" smtClean="0"/>
          </a:p>
        </p:txBody>
      </p:sp>
      <p:sp>
        <p:nvSpPr>
          <p:cNvPr id="4" name="Footer Placeholder 3"/>
          <p:cNvSpPr>
            <a:spLocks noGrp="1"/>
          </p:cNvSpPr>
          <p:nvPr>
            <p:ph type="ftr" sz="quarter" idx="10"/>
          </p:nvPr>
        </p:nvSpPr>
        <p:spPr/>
        <p:txBody>
          <a:bodyPr/>
          <a:lstStyle/>
          <a:p>
            <a:r>
              <a:rPr lang="en-US" smtClean="0"/>
              <a:t>FUNC-UB.0043  Futures and Options Spring 2017                           Part I: Forwards and Futures                                               ©2017 Figlewski</a:t>
            </a:r>
            <a:endParaRPr lang="en-US"/>
          </a:p>
        </p:txBody>
      </p:sp>
      <p:sp>
        <p:nvSpPr>
          <p:cNvPr id="5" name="Slide Number Placeholder 4"/>
          <p:cNvSpPr>
            <a:spLocks noGrp="1"/>
          </p:cNvSpPr>
          <p:nvPr>
            <p:ph type="sldNum" sz="quarter" idx="11"/>
          </p:nvPr>
        </p:nvSpPr>
        <p:spPr/>
        <p:txBody>
          <a:bodyPr/>
          <a:lstStyle/>
          <a:p>
            <a:fld id="{6E6082F0-E2D7-4ED8-866C-2CFD476D1E3C}" type="slidenum">
              <a:rPr lang="en-US" smtClean="0"/>
              <a:pPr/>
              <a:t>6</a:t>
            </a:fld>
            <a:endParaRPr lang="en-US"/>
          </a:p>
        </p:txBody>
      </p:sp>
    </p:spTree>
    <p:extLst>
      <p:ext uri="{BB962C8B-B14F-4D97-AF65-F5344CB8AC3E}">
        <p14:creationId xmlns:p14="http://schemas.microsoft.com/office/powerpoint/2010/main" val="18441722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9" end="9"/>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FUNC-UB.0043 / B40.3335  Futures and Options Spring 2019                                  Part I: Forwards and Futures                                 ©2019 Figlewski</a:t>
            </a:r>
            <a:endParaRPr lang="en-US"/>
          </a:p>
        </p:txBody>
      </p:sp>
      <p:sp>
        <p:nvSpPr>
          <p:cNvPr id="5" name="Slide Number Placeholder 4"/>
          <p:cNvSpPr>
            <a:spLocks noGrp="1"/>
          </p:cNvSpPr>
          <p:nvPr>
            <p:ph type="sldNum" sz="quarter" idx="11"/>
          </p:nvPr>
        </p:nvSpPr>
        <p:spPr/>
        <p:txBody>
          <a:bodyPr/>
          <a:lstStyle/>
          <a:p>
            <a:fld id="{F4B67C60-7131-4F0F-963C-A6257325B3DA}" type="slidenum">
              <a:rPr lang="en-US"/>
              <a:pPr/>
              <a:t>7</a:t>
            </a:fld>
            <a:endParaRPr lang="en-US"/>
          </a:p>
        </p:txBody>
      </p:sp>
      <p:sp>
        <p:nvSpPr>
          <p:cNvPr id="787458" name="Rectangle 2"/>
          <p:cNvSpPr>
            <a:spLocks noGrp="1" noChangeArrowheads="1"/>
          </p:cNvSpPr>
          <p:nvPr>
            <p:ph type="title"/>
          </p:nvPr>
        </p:nvSpPr>
        <p:spPr/>
        <p:txBody>
          <a:bodyPr/>
          <a:lstStyle/>
          <a:p>
            <a:r>
              <a:rPr lang="en-US" dirty="0"/>
              <a:t>Sessions 1&amp;2:  Course Overview and Introduction to Derivatives</a:t>
            </a:r>
          </a:p>
        </p:txBody>
      </p:sp>
      <p:sp>
        <p:nvSpPr>
          <p:cNvPr id="787459" name="Rectangle 3"/>
          <p:cNvSpPr>
            <a:spLocks noGrp="1" noChangeArrowheads="1"/>
          </p:cNvSpPr>
          <p:nvPr>
            <p:ph type="body" idx="1"/>
          </p:nvPr>
        </p:nvSpPr>
        <p:spPr/>
        <p:txBody>
          <a:bodyPr/>
          <a:lstStyle/>
          <a:p>
            <a:pPr algn="ctr">
              <a:lnSpc>
                <a:spcPct val="90000"/>
              </a:lnSpc>
            </a:pPr>
            <a:endParaRPr lang="en-US" u="sng" dirty="0">
              <a:cs typeface="Times New Roman" pitchFamily="18" charset="0"/>
            </a:endParaRPr>
          </a:p>
          <a:p>
            <a:pPr algn="ctr">
              <a:lnSpc>
                <a:spcPct val="90000"/>
              </a:lnSpc>
            </a:pPr>
            <a:r>
              <a:rPr lang="en-US" u="sng" dirty="0">
                <a:cs typeface="Times New Roman" pitchFamily="18" charset="0"/>
              </a:rPr>
              <a:t>Contract Derivatives </a:t>
            </a:r>
          </a:p>
          <a:p>
            <a:pPr>
              <a:lnSpc>
                <a:spcPct val="80000"/>
              </a:lnSpc>
            </a:pPr>
            <a:endParaRPr lang="en-US" dirty="0">
              <a:latin typeface="Arial" charset="0"/>
              <a:cs typeface="Arial" charset="0"/>
            </a:endParaRPr>
          </a:p>
          <a:p>
            <a:pPr>
              <a:lnSpc>
                <a:spcPct val="80000"/>
              </a:lnSpc>
            </a:pPr>
            <a:r>
              <a:rPr lang="en-US" sz="1600" dirty="0">
                <a:cs typeface="Times New Roman" pitchFamily="18" charset="0"/>
              </a:rPr>
              <a:t>A typical derivative is a </a:t>
            </a:r>
            <a:r>
              <a:rPr lang="en-US" sz="1600" dirty="0" smtClean="0">
                <a:cs typeface="Times New Roman" pitchFamily="18" charset="0"/>
              </a:rPr>
              <a:t>contract between two “counterparties” </a:t>
            </a:r>
            <a:r>
              <a:rPr lang="en-US" sz="1600" dirty="0">
                <a:cs typeface="Times New Roman" pitchFamily="18" charset="0"/>
              </a:rPr>
              <a:t>either to buy or sell the underlying on a future date.</a:t>
            </a:r>
          </a:p>
          <a:p>
            <a:pPr>
              <a:lnSpc>
                <a:spcPct val="80000"/>
              </a:lnSpc>
            </a:pPr>
            <a:endParaRPr lang="en-US" sz="1600" dirty="0">
              <a:cs typeface="Times New Roman" pitchFamily="18" charset="0"/>
            </a:endParaRPr>
          </a:p>
          <a:p>
            <a:pPr>
              <a:lnSpc>
                <a:spcPct val="80000"/>
              </a:lnSpc>
            </a:pPr>
            <a:r>
              <a:rPr lang="en-US" sz="1600" dirty="0">
                <a:cs typeface="Times New Roman" pitchFamily="18" charset="0"/>
              </a:rPr>
              <a:t>Other contract-type derivatives simply have a cash payoff based on the change in some economic variable, such as the Consumer Price Index.</a:t>
            </a:r>
          </a:p>
          <a:p>
            <a:pPr>
              <a:lnSpc>
                <a:spcPct val="80000"/>
              </a:lnSpc>
            </a:pPr>
            <a:endParaRPr lang="en-US" sz="1600" dirty="0">
              <a:cs typeface="Times New Roman" pitchFamily="18" charset="0"/>
            </a:endParaRPr>
          </a:p>
          <a:p>
            <a:pPr>
              <a:lnSpc>
                <a:spcPct val="80000"/>
              </a:lnSpc>
            </a:pPr>
            <a:r>
              <a:rPr lang="en-US" sz="1600" dirty="0">
                <a:cs typeface="Times New Roman" pitchFamily="18" charset="0"/>
              </a:rPr>
              <a:t>The key feature is that the price and all other terms for the future transaction are fixed in the present</a:t>
            </a:r>
            <a:r>
              <a:rPr lang="en-US" sz="1600" dirty="0" smtClean="0">
                <a:cs typeface="Times New Roman" pitchFamily="18" charset="0"/>
              </a:rPr>
              <a:t>.</a:t>
            </a:r>
          </a:p>
          <a:p>
            <a:pPr>
              <a:lnSpc>
                <a:spcPct val="80000"/>
              </a:lnSpc>
            </a:pPr>
            <a:endParaRPr lang="en-US" sz="1600" dirty="0" smtClean="0">
              <a:cs typeface="Times New Roman" pitchFamily="18" charset="0"/>
            </a:endParaRPr>
          </a:p>
          <a:p>
            <a:pPr>
              <a:lnSpc>
                <a:spcPct val="80000"/>
              </a:lnSpc>
            </a:pPr>
            <a:r>
              <a:rPr lang="en-US" sz="1600" dirty="0" smtClean="0">
                <a:cs typeface="Times New Roman" pitchFamily="18" charset="0"/>
              </a:rPr>
              <a:t>Another key feature is that all payoffs come from the counterparty to the transaction.  </a:t>
            </a:r>
            <a:r>
              <a:rPr lang="en-US" sz="1600" dirty="0" smtClean="0"/>
              <a:t>If </a:t>
            </a:r>
            <a:r>
              <a:rPr lang="en-US" sz="1600" dirty="0"/>
              <a:t>a price change causes a $100 loss to a trader, that trader's counterparty has a $100 profit</a:t>
            </a:r>
            <a:r>
              <a:rPr lang="en-US" sz="1600" dirty="0" smtClean="0"/>
              <a:t>.  </a:t>
            </a:r>
          </a:p>
          <a:p>
            <a:pPr>
              <a:lnSpc>
                <a:spcPct val="80000"/>
              </a:lnSpc>
            </a:pPr>
            <a:endParaRPr lang="en-US" sz="1600" dirty="0"/>
          </a:p>
          <a:p>
            <a:pPr>
              <a:lnSpc>
                <a:spcPct val="80000"/>
              </a:lnSpc>
            </a:pPr>
            <a:r>
              <a:rPr lang="en-US" sz="1600" dirty="0" smtClean="0"/>
              <a:t>This means that every </a:t>
            </a:r>
            <a:r>
              <a:rPr lang="en-US" sz="1600" dirty="0"/>
              <a:t>contract derivative is a "zero-sum game."</a:t>
            </a:r>
          </a:p>
          <a:p>
            <a:pPr>
              <a:lnSpc>
                <a:spcPct val="80000"/>
              </a:lnSpc>
            </a:pPr>
            <a:endParaRPr lang="en-US" sz="1600" dirty="0">
              <a:cs typeface="Times New Roman" pitchFamily="18" charset="0"/>
            </a:endParaRPr>
          </a:p>
          <a:p>
            <a:pPr>
              <a:lnSpc>
                <a:spcPct val="80000"/>
              </a:lnSpc>
            </a:pPr>
            <a:r>
              <a:rPr lang="en-US" sz="1600" dirty="0">
                <a:cs typeface="Times New Roman" pitchFamily="18" charset="0"/>
              </a:rPr>
              <a:t>The contract may be binding on both parties, like a forward, futures contract, or swap.  </a:t>
            </a:r>
          </a:p>
          <a:p>
            <a:pPr>
              <a:lnSpc>
                <a:spcPct val="80000"/>
              </a:lnSpc>
            </a:pPr>
            <a:endParaRPr lang="en-US" sz="1600" dirty="0">
              <a:cs typeface="Times New Roman" pitchFamily="18" charset="0"/>
            </a:endParaRPr>
          </a:p>
          <a:p>
            <a:pPr>
              <a:lnSpc>
                <a:spcPct val="80000"/>
              </a:lnSpc>
            </a:pPr>
            <a:r>
              <a:rPr lang="en-US" sz="1600" dirty="0">
                <a:cs typeface="Times New Roman" pitchFamily="18" charset="0"/>
              </a:rPr>
              <a:t>Or the contract may contain options </a:t>
            </a:r>
            <a:r>
              <a:rPr lang="en-US" sz="1600" dirty="0" smtClean="0">
                <a:cs typeface="Times New Roman" pitchFamily="18" charset="0"/>
              </a:rPr>
              <a:t>that allow one </a:t>
            </a:r>
            <a:r>
              <a:rPr lang="en-US" sz="1600" dirty="0">
                <a:cs typeface="Times New Roman" pitchFamily="18" charset="0"/>
              </a:rPr>
              <a:t>or both counterparties to choose later how and whether to complete the transaction.  But the exact terms of those options are set at the beginning.</a:t>
            </a:r>
          </a:p>
        </p:txBody>
      </p:sp>
    </p:spTree>
    <p:extLst>
      <p:ext uri="{BB962C8B-B14F-4D97-AF65-F5344CB8AC3E}">
        <p14:creationId xmlns:p14="http://schemas.microsoft.com/office/powerpoint/2010/main" val="15776365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87459">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87459">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787459">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787459">
                                            <p:txEl>
                                              <p:pRg st="9" end="9"/>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787459">
                                            <p:txEl>
                                              <p:pRg st="11" end="1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787459">
                                            <p:txEl>
                                              <p:pRg st="13" end="1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787459">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7459" grpId="0" build="p" bldLvl="2" autoUpdateAnimBg="0"/>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FUNC-UB.0043  Futures and Options Spring 2017                           Part I: Forwards and Futures                                               ©2017 Figlewski</a:t>
            </a:r>
            <a:endParaRPr lang="en-US"/>
          </a:p>
        </p:txBody>
      </p:sp>
      <p:sp>
        <p:nvSpPr>
          <p:cNvPr id="5" name="Slide Number Placeholder 4"/>
          <p:cNvSpPr>
            <a:spLocks noGrp="1"/>
          </p:cNvSpPr>
          <p:nvPr>
            <p:ph type="sldNum" sz="quarter" idx="11"/>
          </p:nvPr>
        </p:nvSpPr>
        <p:spPr/>
        <p:txBody>
          <a:bodyPr/>
          <a:lstStyle/>
          <a:p>
            <a:fld id="{794457AF-8B75-4EF1-817F-01E75C55031D}" type="slidenum">
              <a:rPr lang="en-US"/>
              <a:pPr/>
              <a:t>8</a:t>
            </a:fld>
            <a:endParaRPr lang="en-US"/>
          </a:p>
        </p:txBody>
      </p:sp>
      <p:sp>
        <p:nvSpPr>
          <p:cNvPr id="788482" name="Rectangle 2"/>
          <p:cNvSpPr>
            <a:spLocks noGrp="1" noChangeArrowheads="1"/>
          </p:cNvSpPr>
          <p:nvPr>
            <p:ph type="title"/>
          </p:nvPr>
        </p:nvSpPr>
        <p:spPr/>
        <p:txBody>
          <a:bodyPr/>
          <a:lstStyle/>
          <a:p>
            <a:r>
              <a:rPr lang="en-US"/>
              <a:t>Sessions 1&amp;2:  Course Overview and Introduction to Derivatives</a:t>
            </a:r>
          </a:p>
        </p:txBody>
      </p:sp>
      <p:sp>
        <p:nvSpPr>
          <p:cNvPr id="788483" name="Rectangle 3"/>
          <p:cNvSpPr>
            <a:spLocks noGrp="1" noChangeArrowheads="1"/>
          </p:cNvSpPr>
          <p:nvPr>
            <p:ph type="body" idx="1"/>
          </p:nvPr>
        </p:nvSpPr>
        <p:spPr>
          <a:xfrm>
            <a:off x="685800" y="609600"/>
            <a:ext cx="7772400" cy="5715000"/>
          </a:xfrm>
        </p:spPr>
        <p:txBody>
          <a:bodyPr/>
          <a:lstStyle/>
          <a:p>
            <a:pPr algn="ctr">
              <a:lnSpc>
                <a:spcPct val="90000"/>
              </a:lnSpc>
            </a:pPr>
            <a:endParaRPr lang="en-US" u="sng" dirty="0">
              <a:cs typeface="Times New Roman" pitchFamily="18" charset="0"/>
            </a:endParaRPr>
          </a:p>
          <a:p>
            <a:pPr algn="ctr">
              <a:lnSpc>
                <a:spcPct val="90000"/>
              </a:lnSpc>
            </a:pPr>
            <a:endParaRPr lang="en-US" u="sng" dirty="0" smtClean="0">
              <a:cs typeface="Times New Roman" pitchFamily="18" charset="0"/>
            </a:endParaRPr>
          </a:p>
          <a:p>
            <a:pPr algn="ctr">
              <a:lnSpc>
                <a:spcPct val="90000"/>
              </a:lnSpc>
            </a:pPr>
            <a:r>
              <a:rPr lang="en-US" u="sng" dirty="0" smtClean="0">
                <a:cs typeface="Times New Roman" pitchFamily="18" charset="0"/>
              </a:rPr>
              <a:t>Securitized </a:t>
            </a:r>
            <a:r>
              <a:rPr lang="en-US" u="sng" dirty="0">
                <a:cs typeface="Times New Roman" pitchFamily="18" charset="0"/>
              </a:rPr>
              <a:t>Products as Derivatives</a:t>
            </a:r>
          </a:p>
          <a:p>
            <a:pPr lvl="1">
              <a:lnSpc>
                <a:spcPct val="80000"/>
              </a:lnSpc>
            </a:pPr>
            <a:endParaRPr lang="en-US" dirty="0">
              <a:cs typeface="Times New Roman" pitchFamily="18" charset="0"/>
            </a:endParaRPr>
          </a:p>
          <a:p>
            <a:pPr>
              <a:lnSpc>
                <a:spcPct val="90000"/>
              </a:lnSpc>
            </a:pPr>
            <a:r>
              <a:rPr lang="en-US" sz="1600" dirty="0" smtClean="0">
                <a:cs typeface="Times New Roman" pitchFamily="18" charset="0"/>
              </a:rPr>
              <a:t>The </a:t>
            </a:r>
            <a:r>
              <a:rPr lang="en-US" sz="1600" dirty="0">
                <a:cs typeface="Times New Roman" pitchFamily="18" charset="0"/>
              </a:rPr>
              <a:t>purpose of securitization is to </a:t>
            </a:r>
            <a:r>
              <a:rPr lang="en-US" sz="1600" dirty="0" smtClean="0">
                <a:cs typeface="Times New Roman" pitchFamily="18" charset="0"/>
              </a:rPr>
              <a:t>redistribute </a:t>
            </a:r>
            <a:r>
              <a:rPr lang="en-US" sz="1600" dirty="0">
                <a:cs typeface="Times New Roman" pitchFamily="18" charset="0"/>
              </a:rPr>
              <a:t>exposure to the risks that are inherent in the underlying assets.   </a:t>
            </a:r>
            <a:r>
              <a:rPr lang="en-US" sz="1600" dirty="0" smtClean="0">
                <a:cs typeface="Times New Roman" pitchFamily="18" charset="0"/>
              </a:rPr>
              <a:t>Typically, different </a:t>
            </a:r>
            <a:r>
              <a:rPr lang="en-US" sz="1600" dirty="0">
                <a:cs typeface="Times New Roman" pitchFamily="18" charset="0"/>
              </a:rPr>
              <a:t>classes </a:t>
            </a:r>
            <a:r>
              <a:rPr lang="en-US" sz="1600" dirty="0" smtClean="0">
                <a:cs typeface="Times New Roman" pitchFamily="18" charset="0"/>
              </a:rPr>
              <a:t>("tranches"—pronounced like "</a:t>
            </a:r>
            <a:r>
              <a:rPr lang="en-US" sz="1600" dirty="0" err="1" smtClean="0">
                <a:cs typeface="Times New Roman" pitchFamily="18" charset="0"/>
              </a:rPr>
              <a:t>tronshes</a:t>
            </a:r>
            <a:r>
              <a:rPr lang="en-US" sz="1600" dirty="0" smtClean="0">
                <a:cs typeface="Times New Roman" pitchFamily="18" charset="0"/>
              </a:rPr>
              <a:t>") of </a:t>
            </a:r>
            <a:r>
              <a:rPr lang="en-US" sz="1600" dirty="0">
                <a:cs typeface="Times New Roman" pitchFamily="18" charset="0"/>
              </a:rPr>
              <a:t>derivatives </a:t>
            </a:r>
            <a:r>
              <a:rPr lang="en-US" sz="1600" dirty="0" smtClean="0">
                <a:cs typeface="Times New Roman" pitchFamily="18" charset="0"/>
              </a:rPr>
              <a:t>are created </a:t>
            </a:r>
            <a:r>
              <a:rPr lang="en-US" sz="1600" dirty="0">
                <a:cs typeface="Times New Roman" pitchFamily="18" charset="0"/>
              </a:rPr>
              <a:t>with differing levels of </a:t>
            </a:r>
            <a:r>
              <a:rPr lang="en-US" sz="1600" dirty="0" smtClean="0">
                <a:cs typeface="Times New Roman" pitchFamily="18" charset="0"/>
              </a:rPr>
              <a:t>exposure to the underlying risk, </a:t>
            </a:r>
            <a:r>
              <a:rPr lang="en-US" sz="1600" dirty="0">
                <a:cs typeface="Times New Roman" pitchFamily="18" charset="0"/>
              </a:rPr>
              <a:t>from very safe to very risky.  </a:t>
            </a:r>
            <a:r>
              <a:rPr lang="en-US" sz="1600" dirty="0" smtClean="0">
                <a:cs typeface="Times New Roman" pitchFamily="18" charset="0"/>
              </a:rPr>
              <a:t>These </a:t>
            </a:r>
            <a:r>
              <a:rPr lang="en-US" sz="1600" dirty="0">
                <a:cs typeface="Times New Roman" pitchFamily="18" charset="0"/>
              </a:rPr>
              <a:t>appeal to investors with differing tolerance for bearing risk</a:t>
            </a:r>
            <a:r>
              <a:rPr lang="en-US" sz="1600" dirty="0" smtClean="0">
                <a:cs typeface="Times New Roman" pitchFamily="18" charset="0"/>
              </a:rPr>
              <a:t>.</a:t>
            </a:r>
          </a:p>
          <a:p>
            <a:pPr>
              <a:lnSpc>
                <a:spcPct val="90000"/>
              </a:lnSpc>
            </a:pPr>
            <a:endParaRPr lang="en-US" sz="1600" dirty="0">
              <a:cs typeface="Times New Roman" pitchFamily="18" charset="0"/>
            </a:endParaRPr>
          </a:p>
          <a:p>
            <a:pPr>
              <a:lnSpc>
                <a:spcPct val="90000"/>
              </a:lnSpc>
            </a:pPr>
            <a:r>
              <a:rPr lang="en-US" sz="1600" dirty="0">
                <a:cs typeface="Times New Roman" pitchFamily="18" charset="0"/>
              </a:rPr>
              <a:t>The safest tranches have the first claim on the cash flows from the underlying pool, while the riskiest are last in </a:t>
            </a:r>
            <a:r>
              <a:rPr lang="en-US" sz="1600" dirty="0" smtClean="0">
                <a:cs typeface="Times New Roman" pitchFamily="18" charset="0"/>
              </a:rPr>
              <a:t>line, with the most uncertain payoffs but the highest expected return. </a:t>
            </a:r>
            <a:endParaRPr lang="en-US" sz="1600" dirty="0">
              <a:cs typeface="Times New Roman" pitchFamily="18" charset="0"/>
            </a:endParaRPr>
          </a:p>
          <a:p>
            <a:pPr>
              <a:lnSpc>
                <a:spcPct val="90000"/>
              </a:lnSpc>
            </a:pPr>
            <a:endParaRPr lang="en-US" sz="1600" dirty="0">
              <a:cs typeface="Times New Roman" pitchFamily="18" charset="0"/>
            </a:endParaRPr>
          </a:p>
          <a:p>
            <a:pPr>
              <a:lnSpc>
                <a:spcPct val="90000"/>
              </a:lnSpc>
            </a:pPr>
            <a:r>
              <a:rPr lang="en-US" sz="1600" dirty="0" smtClean="0">
                <a:cs typeface="Times New Roman" pitchFamily="18" charset="0"/>
              </a:rPr>
              <a:t>Examples include:</a:t>
            </a:r>
          </a:p>
          <a:p>
            <a:pPr lvl="1">
              <a:lnSpc>
                <a:spcPct val="90000"/>
              </a:lnSpc>
            </a:pPr>
            <a:r>
              <a:rPr lang="en-US" dirty="0" smtClean="0">
                <a:cs typeface="Times New Roman" pitchFamily="18" charset="0"/>
              </a:rPr>
              <a:t>mortgage pass-through securities (e.g., GNMAs)</a:t>
            </a:r>
          </a:p>
          <a:p>
            <a:pPr lvl="1">
              <a:lnSpc>
                <a:spcPct val="90000"/>
              </a:lnSpc>
            </a:pPr>
            <a:r>
              <a:rPr lang="en-US" dirty="0" smtClean="0">
                <a:cs typeface="Times New Roman" pitchFamily="18" charset="0"/>
              </a:rPr>
              <a:t>Collateralized Mortgage Obligations (CMOs)</a:t>
            </a:r>
          </a:p>
          <a:p>
            <a:pPr lvl="1">
              <a:lnSpc>
                <a:spcPct val="90000"/>
              </a:lnSpc>
            </a:pPr>
            <a:r>
              <a:rPr lang="en-US" dirty="0" smtClean="0">
                <a:cs typeface="Times New Roman" pitchFamily="18" charset="0"/>
              </a:rPr>
              <a:t>asset-backed securities (ABS)</a:t>
            </a:r>
          </a:p>
          <a:p>
            <a:pPr lvl="1">
              <a:lnSpc>
                <a:spcPct val="90000"/>
              </a:lnSpc>
            </a:pPr>
            <a:r>
              <a:rPr lang="en-US" dirty="0" smtClean="0">
                <a:cs typeface="Times New Roman" pitchFamily="18" charset="0"/>
              </a:rPr>
              <a:t>Collateralized Debt Obligations (CDOs)</a:t>
            </a:r>
          </a:p>
          <a:p>
            <a:pPr lvl="1">
              <a:lnSpc>
                <a:spcPct val="90000"/>
              </a:lnSpc>
            </a:pPr>
            <a:r>
              <a:rPr lang="en-US" dirty="0" smtClean="0">
                <a:cs typeface="Times New Roman" pitchFamily="18" charset="0"/>
              </a:rPr>
              <a:t>and a wide variety of other structured financial products</a:t>
            </a:r>
            <a:endParaRPr lang="en-US" dirty="0">
              <a:cs typeface="Times New Roman" pitchFamily="18" charset="0"/>
            </a:endParaRPr>
          </a:p>
        </p:txBody>
      </p:sp>
    </p:spTree>
    <p:extLst>
      <p:ext uri="{BB962C8B-B14F-4D97-AF65-F5344CB8AC3E}">
        <p14:creationId xmlns:p14="http://schemas.microsoft.com/office/powerpoint/2010/main" val="16567546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8848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88483">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88483">
                                            <p:txEl>
                                              <p:pRg st="8" end="8"/>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88483">
                                            <p:txEl>
                                              <p:pRg st="9" end="9"/>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88483">
                                            <p:txEl>
                                              <p:pRg st="10" end="1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88483">
                                            <p:txEl>
                                              <p:pRg st="11" end="1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788483">
                                            <p:txEl>
                                              <p:pRg st="12" end="12"/>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78848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8483" grpId="0" uiExpand="1" build="p" bldLvl="2"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Sessions 1&amp;2:  Course Overview and Introduction to Derivatives</a:t>
            </a:r>
          </a:p>
        </p:txBody>
      </p:sp>
      <p:sp>
        <p:nvSpPr>
          <p:cNvPr id="3" name="Content Placeholder 2"/>
          <p:cNvSpPr>
            <a:spLocks noGrp="1"/>
          </p:cNvSpPr>
          <p:nvPr>
            <p:ph idx="1"/>
          </p:nvPr>
        </p:nvSpPr>
        <p:spPr/>
        <p:txBody>
          <a:bodyPr/>
          <a:lstStyle/>
          <a:p>
            <a:pPr algn="ctr">
              <a:spcAft>
                <a:spcPts val="600"/>
              </a:spcAft>
              <a:buNone/>
            </a:pPr>
            <a:endParaRPr lang="en-US" sz="1100" u="sng" dirty="0" smtClean="0"/>
          </a:p>
          <a:p>
            <a:pPr algn="ctr">
              <a:spcAft>
                <a:spcPts val="600"/>
              </a:spcAft>
              <a:buNone/>
            </a:pPr>
            <a:r>
              <a:rPr lang="en-US" u="sng" dirty="0" smtClean="0"/>
              <a:t>Securitization</a:t>
            </a:r>
            <a:endParaRPr lang="en-US" u="sng" dirty="0"/>
          </a:p>
          <a:p>
            <a:pPr>
              <a:spcAft>
                <a:spcPts val="600"/>
              </a:spcAft>
            </a:pPr>
            <a:r>
              <a:rPr lang="en-US" sz="1600" dirty="0"/>
              <a:t>Existing assets (e.g., mortgages, consumer loans, </a:t>
            </a:r>
            <a:r>
              <a:rPr lang="en-US" sz="1600" dirty="0" smtClean="0"/>
              <a:t>stocks, </a:t>
            </a:r>
            <a:r>
              <a:rPr lang="en-US" sz="1600" dirty="0"/>
              <a:t>etc.) are combined into a </a:t>
            </a:r>
            <a:r>
              <a:rPr lang="en-US" sz="1600" dirty="0" smtClean="0"/>
              <a:t>portfolio ("pool").</a:t>
            </a:r>
            <a:endParaRPr lang="en-US" sz="1600" dirty="0"/>
          </a:p>
          <a:p>
            <a:pPr>
              <a:spcAft>
                <a:spcPts val="600"/>
              </a:spcAft>
            </a:pPr>
            <a:r>
              <a:rPr lang="en-US" sz="1600" dirty="0"/>
              <a:t>New derivative securities are </a:t>
            </a:r>
            <a:r>
              <a:rPr lang="en-US" sz="1600" dirty="0" smtClean="0"/>
              <a:t>created and sold.  A buyer </a:t>
            </a:r>
            <a:r>
              <a:rPr lang="en-US" sz="1600" dirty="0"/>
              <a:t>of the new securities </a:t>
            </a:r>
            <a:r>
              <a:rPr lang="en-US" sz="1600" dirty="0" smtClean="0"/>
              <a:t>receives </a:t>
            </a:r>
            <a:r>
              <a:rPr lang="en-US" sz="1600" dirty="0"/>
              <a:t>cash flows from the underlying </a:t>
            </a:r>
            <a:r>
              <a:rPr lang="en-US" sz="1600" dirty="0" smtClean="0"/>
              <a:t>pool (not from a counterparty).  </a:t>
            </a:r>
            <a:endParaRPr lang="en-US" sz="1600" dirty="0"/>
          </a:p>
          <a:p>
            <a:pPr>
              <a:spcAft>
                <a:spcPts val="600"/>
              </a:spcAft>
            </a:pPr>
            <a:r>
              <a:rPr lang="en-US" sz="1600" dirty="0"/>
              <a:t>Different </a:t>
            </a:r>
            <a:r>
              <a:rPr lang="en-US" sz="1600" dirty="0" smtClean="0"/>
              <a:t>tranches </a:t>
            </a:r>
            <a:r>
              <a:rPr lang="en-US" sz="1600" dirty="0"/>
              <a:t>of </a:t>
            </a:r>
            <a:r>
              <a:rPr lang="en-US" sz="1600" dirty="0" smtClean="0"/>
              <a:t>derivative securities </a:t>
            </a:r>
            <a:r>
              <a:rPr lang="en-US" sz="1600" dirty="0"/>
              <a:t>can be created to redistribute </a:t>
            </a:r>
            <a:r>
              <a:rPr lang="en-US" sz="1600" dirty="0" smtClean="0"/>
              <a:t>exposure </a:t>
            </a:r>
            <a:r>
              <a:rPr lang="en-US" sz="1600" dirty="0"/>
              <a:t>to the risks of the assets in the pool.</a:t>
            </a:r>
          </a:p>
        </p:txBody>
      </p:sp>
      <p:sp>
        <p:nvSpPr>
          <p:cNvPr id="4" name="Footer Placeholder 3"/>
          <p:cNvSpPr>
            <a:spLocks noGrp="1"/>
          </p:cNvSpPr>
          <p:nvPr>
            <p:ph type="ftr" sz="quarter" idx="10"/>
          </p:nvPr>
        </p:nvSpPr>
        <p:spPr/>
        <p:txBody>
          <a:bodyPr/>
          <a:lstStyle/>
          <a:p>
            <a:r>
              <a:rPr lang="en-US" smtClean="0"/>
              <a:t>FUNC-UB.0043  Futures and Options Spring 2017                           Part I: Forwards and Futures                                               ©2017 Figlewski</a:t>
            </a:r>
            <a:endParaRPr lang="en-US"/>
          </a:p>
        </p:txBody>
      </p:sp>
      <p:sp>
        <p:nvSpPr>
          <p:cNvPr id="5" name="Slide Number Placeholder 4"/>
          <p:cNvSpPr>
            <a:spLocks noGrp="1"/>
          </p:cNvSpPr>
          <p:nvPr>
            <p:ph type="sldNum" sz="quarter" idx="11"/>
          </p:nvPr>
        </p:nvSpPr>
        <p:spPr/>
        <p:txBody>
          <a:bodyPr/>
          <a:lstStyle/>
          <a:p>
            <a:fld id="{6E6082F0-E2D7-4ED8-866C-2CFD476D1E3C}" type="slidenum">
              <a:rPr lang="en-US" smtClean="0"/>
              <a:pPr/>
              <a:t>9</a:t>
            </a:fld>
            <a:endParaRPr lang="en-US"/>
          </a:p>
        </p:txBody>
      </p:sp>
      <p:grpSp>
        <p:nvGrpSpPr>
          <p:cNvPr id="28" name="Group 27"/>
          <p:cNvGrpSpPr/>
          <p:nvPr/>
        </p:nvGrpSpPr>
        <p:grpSpPr>
          <a:xfrm>
            <a:off x="3934206" y="4945342"/>
            <a:ext cx="1339596" cy="790035"/>
            <a:chOff x="3934206" y="4945342"/>
            <a:chExt cx="1339596" cy="790035"/>
          </a:xfrm>
        </p:grpSpPr>
        <p:sp>
          <p:nvSpPr>
            <p:cNvPr id="14" name="Right Arrow 13"/>
            <p:cNvSpPr/>
            <p:nvPr/>
          </p:nvSpPr>
          <p:spPr bwMode="auto">
            <a:xfrm>
              <a:off x="4114800" y="4945342"/>
              <a:ext cx="978408" cy="484632"/>
            </a:xfrm>
            <a:prstGeom prst="rightArrow">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0" i="1" u="none" strike="noStrike" cap="none" normalizeH="0" baseline="0" smtClean="0">
                <a:ln>
                  <a:noFill/>
                </a:ln>
                <a:solidFill>
                  <a:schemeClr val="tx1"/>
                </a:solidFill>
                <a:effectLst/>
                <a:latin typeface="Times New Roman" pitchFamily="18" charset="0"/>
              </a:endParaRPr>
            </a:p>
          </p:txBody>
        </p:sp>
        <p:sp>
          <p:nvSpPr>
            <p:cNvPr id="16" name="TextBox 15"/>
            <p:cNvSpPr txBox="1"/>
            <p:nvPr/>
          </p:nvSpPr>
          <p:spPr>
            <a:xfrm>
              <a:off x="3934206" y="5396823"/>
              <a:ext cx="1339596" cy="338554"/>
            </a:xfrm>
            <a:prstGeom prst="rect">
              <a:avLst/>
            </a:prstGeom>
            <a:noFill/>
          </p:spPr>
          <p:txBody>
            <a:bodyPr wrap="square" rtlCol="0">
              <a:spAutoFit/>
            </a:bodyPr>
            <a:lstStyle/>
            <a:p>
              <a:r>
                <a:rPr lang="en-US" i="0" dirty="0" smtClean="0"/>
                <a:t>Securitization</a:t>
              </a:r>
              <a:endParaRPr lang="en-US" i="0" dirty="0"/>
            </a:p>
          </p:txBody>
        </p:sp>
      </p:grpSp>
      <p:grpSp>
        <p:nvGrpSpPr>
          <p:cNvPr id="26" name="Group 25"/>
          <p:cNvGrpSpPr/>
          <p:nvPr/>
        </p:nvGrpSpPr>
        <p:grpSpPr>
          <a:xfrm>
            <a:off x="1697939" y="3755312"/>
            <a:ext cx="2324100" cy="2493088"/>
            <a:chOff x="1697939" y="3755312"/>
            <a:chExt cx="2324100" cy="2493088"/>
          </a:xfrm>
        </p:grpSpPr>
        <p:sp>
          <p:nvSpPr>
            <p:cNvPr id="6" name="Rectangle 5"/>
            <p:cNvSpPr/>
            <p:nvPr/>
          </p:nvSpPr>
          <p:spPr bwMode="auto">
            <a:xfrm>
              <a:off x="2209800" y="4343400"/>
              <a:ext cx="1295400" cy="1905000"/>
            </a:xfrm>
            <a:prstGeom prst="rect">
              <a:avLst/>
            </a:prstGeom>
            <a:solidFill>
              <a:schemeClr val="bg1">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0" i="1" u="none" strike="noStrike" cap="none" normalizeH="0" baseline="0" dirty="0" smtClean="0">
                <a:ln>
                  <a:noFill/>
                </a:ln>
                <a:solidFill>
                  <a:schemeClr val="tx1"/>
                </a:solidFill>
                <a:effectLst/>
                <a:latin typeface="Times New Roman" pitchFamily="18" charset="0"/>
              </a:endParaRPr>
            </a:p>
          </p:txBody>
        </p:sp>
        <p:sp>
          <p:nvSpPr>
            <p:cNvPr id="13" name="TextBox 12"/>
            <p:cNvSpPr txBox="1"/>
            <p:nvPr/>
          </p:nvSpPr>
          <p:spPr>
            <a:xfrm>
              <a:off x="1697939" y="3755312"/>
              <a:ext cx="2324100" cy="584775"/>
            </a:xfrm>
            <a:prstGeom prst="rect">
              <a:avLst/>
            </a:prstGeom>
            <a:noFill/>
          </p:spPr>
          <p:txBody>
            <a:bodyPr wrap="square" rtlCol="0">
              <a:spAutoFit/>
            </a:bodyPr>
            <a:lstStyle/>
            <a:p>
              <a:pPr algn="ctr"/>
              <a:r>
                <a:rPr lang="en-US" i="0" dirty="0" smtClean="0"/>
                <a:t>Pool of risky assets</a:t>
              </a:r>
            </a:p>
            <a:p>
              <a:pPr algn="ctr"/>
              <a:r>
                <a:rPr lang="en-US" i="0" dirty="0" smtClean="0"/>
                <a:t>(mortgages, bonds, loans)</a:t>
              </a:r>
              <a:endParaRPr lang="en-US" i="0" dirty="0"/>
            </a:p>
          </p:txBody>
        </p:sp>
        <p:sp>
          <p:nvSpPr>
            <p:cNvPr id="18" name="TextBox 17"/>
            <p:cNvSpPr txBox="1"/>
            <p:nvPr/>
          </p:nvSpPr>
          <p:spPr>
            <a:xfrm>
              <a:off x="2382850" y="4805556"/>
              <a:ext cx="949299" cy="738664"/>
            </a:xfrm>
            <a:prstGeom prst="rect">
              <a:avLst/>
            </a:prstGeom>
            <a:noFill/>
          </p:spPr>
          <p:txBody>
            <a:bodyPr wrap="none" rtlCol="0">
              <a:spAutoFit/>
            </a:bodyPr>
            <a:lstStyle/>
            <a:p>
              <a:pPr algn="ctr"/>
              <a:r>
                <a:rPr lang="en-US" sz="1400" i="0" dirty="0" smtClean="0"/>
                <a:t>all assets</a:t>
              </a:r>
            </a:p>
            <a:p>
              <a:pPr algn="ctr"/>
              <a:r>
                <a:rPr lang="en-US" sz="1400" i="0" dirty="0" smtClean="0"/>
                <a:t>have some</a:t>
              </a:r>
            </a:p>
            <a:p>
              <a:pPr algn="ctr"/>
              <a:r>
                <a:rPr lang="en-US" sz="1400" i="0" dirty="0" smtClean="0"/>
                <a:t>risk</a:t>
              </a:r>
              <a:endParaRPr lang="en-US" sz="1400" i="0" dirty="0"/>
            </a:p>
          </p:txBody>
        </p:sp>
      </p:grpSp>
      <p:grpSp>
        <p:nvGrpSpPr>
          <p:cNvPr id="29" name="Group 28"/>
          <p:cNvGrpSpPr/>
          <p:nvPr/>
        </p:nvGrpSpPr>
        <p:grpSpPr>
          <a:xfrm>
            <a:off x="5372100" y="3755312"/>
            <a:ext cx="2483959" cy="2337835"/>
            <a:chOff x="5372100" y="3755312"/>
            <a:chExt cx="2483959" cy="2337835"/>
          </a:xfrm>
        </p:grpSpPr>
        <p:sp>
          <p:nvSpPr>
            <p:cNvPr id="7" name="Rectangle 6"/>
            <p:cNvSpPr/>
            <p:nvPr/>
          </p:nvSpPr>
          <p:spPr bwMode="auto">
            <a:xfrm>
              <a:off x="5638800" y="4343400"/>
              <a:ext cx="1295400" cy="228600"/>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0" i="1" u="none" strike="noStrike" cap="none" normalizeH="0" baseline="0" smtClean="0">
                <a:ln>
                  <a:noFill/>
                </a:ln>
                <a:solidFill>
                  <a:schemeClr val="tx1"/>
                </a:solidFill>
                <a:effectLst/>
                <a:latin typeface="Times New Roman" pitchFamily="18" charset="0"/>
              </a:endParaRPr>
            </a:p>
          </p:txBody>
        </p:sp>
        <p:sp>
          <p:nvSpPr>
            <p:cNvPr id="8" name="Rectangle 7"/>
            <p:cNvSpPr/>
            <p:nvPr/>
          </p:nvSpPr>
          <p:spPr bwMode="auto">
            <a:xfrm>
              <a:off x="5638800" y="4639010"/>
              <a:ext cx="1295400" cy="228600"/>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0" i="1" u="none" strike="noStrike" cap="none" normalizeH="0" baseline="0" smtClean="0">
                <a:ln>
                  <a:noFill/>
                </a:ln>
                <a:solidFill>
                  <a:schemeClr val="tx1"/>
                </a:solidFill>
                <a:effectLst/>
                <a:latin typeface="Times New Roman" pitchFamily="18" charset="0"/>
              </a:endParaRPr>
            </a:p>
          </p:txBody>
        </p:sp>
        <p:sp>
          <p:nvSpPr>
            <p:cNvPr id="9" name="Rectangle 8"/>
            <p:cNvSpPr/>
            <p:nvPr/>
          </p:nvSpPr>
          <p:spPr bwMode="auto">
            <a:xfrm>
              <a:off x="5638800" y="4945342"/>
              <a:ext cx="1295400" cy="228600"/>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0" i="1" u="none" strike="noStrike" cap="none" normalizeH="0" baseline="0" smtClean="0">
                <a:ln>
                  <a:noFill/>
                </a:ln>
                <a:solidFill>
                  <a:schemeClr val="tx1"/>
                </a:solidFill>
                <a:effectLst/>
                <a:latin typeface="Times New Roman" pitchFamily="18" charset="0"/>
              </a:endParaRPr>
            </a:p>
          </p:txBody>
        </p:sp>
        <p:sp>
          <p:nvSpPr>
            <p:cNvPr id="10" name="Rectangle 9"/>
            <p:cNvSpPr/>
            <p:nvPr/>
          </p:nvSpPr>
          <p:spPr bwMode="auto">
            <a:xfrm>
              <a:off x="5638800" y="5250142"/>
              <a:ext cx="1295400" cy="228600"/>
            </a:xfrm>
            <a:prstGeom prst="rect">
              <a:avLst/>
            </a:prstGeom>
            <a:solidFill>
              <a:schemeClr val="accent3">
                <a:lumMod val="9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0" i="1" u="none" strike="noStrike" cap="none" normalizeH="0" baseline="0" smtClean="0">
                <a:ln>
                  <a:noFill/>
                </a:ln>
                <a:solidFill>
                  <a:schemeClr val="tx1"/>
                </a:solidFill>
                <a:effectLst/>
                <a:latin typeface="Times New Roman" pitchFamily="18" charset="0"/>
              </a:endParaRPr>
            </a:p>
          </p:txBody>
        </p:sp>
        <p:sp>
          <p:nvSpPr>
            <p:cNvPr id="11" name="Rectangle 10"/>
            <p:cNvSpPr/>
            <p:nvPr/>
          </p:nvSpPr>
          <p:spPr bwMode="auto">
            <a:xfrm>
              <a:off x="5638800" y="5544220"/>
              <a:ext cx="1295400" cy="228600"/>
            </a:xfrm>
            <a:prstGeom prst="rect">
              <a:avLst/>
            </a:prstGeom>
            <a:solidFill>
              <a:schemeClr val="bg2">
                <a:lumMod val="20000"/>
                <a:lumOff val="8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0" i="1" u="none" strike="noStrike" cap="none" normalizeH="0" baseline="0" smtClean="0">
                <a:ln>
                  <a:noFill/>
                </a:ln>
                <a:solidFill>
                  <a:schemeClr val="tx1"/>
                </a:solidFill>
                <a:effectLst/>
                <a:latin typeface="Times New Roman" pitchFamily="18" charset="0"/>
              </a:endParaRPr>
            </a:p>
          </p:txBody>
        </p:sp>
        <p:sp>
          <p:nvSpPr>
            <p:cNvPr id="12" name="Rectangle 11"/>
            <p:cNvSpPr/>
            <p:nvPr/>
          </p:nvSpPr>
          <p:spPr bwMode="auto">
            <a:xfrm>
              <a:off x="5638800" y="5849020"/>
              <a:ext cx="1295400" cy="228600"/>
            </a:xfrm>
            <a:prstGeom prst="rect">
              <a:avLst/>
            </a:prstGeom>
            <a:solidFill>
              <a:schemeClr val="bg1">
                <a:lumMod val="5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0" i="1" u="none" strike="noStrike" cap="none" normalizeH="0" baseline="0" smtClean="0">
                <a:ln>
                  <a:noFill/>
                </a:ln>
                <a:solidFill>
                  <a:schemeClr val="tx1"/>
                </a:solidFill>
                <a:effectLst/>
                <a:latin typeface="Times New Roman" pitchFamily="18" charset="0"/>
              </a:endParaRPr>
            </a:p>
          </p:txBody>
        </p:sp>
        <p:sp>
          <p:nvSpPr>
            <p:cNvPr id="15" name="TextBox 14"/>
            <p:cNvSpPr txBox="1"/>
            <p:nvPr/>
          </p:nvSpPr>
          <p:spPr>
            <a:xfrm>
              <a:off x="5372100" y="3755312"/>
              <a:ext cx="1828800" cy="584775"/>
            </a:xfrm>
            <a:prstGeom prst="rect">
              <a:avLst/>
            </a:prstGeom>
            <a:noFill/>
          </p:spPr>
          <p:txBody>
            <a:bodyPr wrap="square" rtlCol="0">
              <a:spAutoFit/>
            </a:bodyPr>
            <a:lstStyle/>
            <a:p>
              <a:r>
                <a:rPr lang="en-US" i="0" dirty="0" err="1" smtClean="0"/>
                <a:t>Tranched</a:t>
              </a:r>
              <a:r>
                <a:rPr lang="en-US" i="0" dirty="0" smtClean="0"/>
                <a:t> securities</a:t>
              </a:r>
            </a:p>
            <a:p>
              <a:r>
                <a:rPr lang="en-US" i="0" dirty="0" smtClean="0"/>
                <a:t>redistribute the risk</a:t>
              </a:r>
              <a:endParaRPr lang="en-US" i="0" dirty="0"/>
            </a:p>
          </p:txBody>
        </p:sp>
        <p:sp>
          <p:nvSpPr>
            <p:cNvPr id="17" name="TextBox 16"/>
            <p:cNvSpPr txBox="1"/>
            <p:nvPr/>
          </p:nvSpPr>
          <p:spPr>
            <a:xfrm>
              <a:off x="5867400" y="4308515"/>
              <a:ext cx="704039" cy="261610"/>
            </a:xfrm>
            <a:prstGeom prst="rect">
              <a:avLst/>
            </a:prstGeom>
            <a:noFill/>
          </p:spPr>
          <p:txBody>
            <a:bodyPr wrap="none" rtlCol="0">
              <a:spAutoFit/>
            </a:bodyPr>
            <a:lstStyle/>
            <a:p>
              <a:r>
                <a:rPr lang="en-US" sz="1100" i="0" dirty="0" smtClean="0"/>
                <a:t>tranche 1</a:t>
              </a:r>
              <a:endParaRPr lang="en-US" sz="1100" i="0" dirty="0"/>
            </a:p>
          </p:txBody>
        </p:sp>
        <p:sp>
          <p:nvSpPr>
            <p:cNvPr id="19" name="TextBox 18"/>
            <p:cNvSpPr txBox="1"/>
            <p:nvPr/>
          </p:nvSpPr>
          <p:spPr>
            <a:xfrm>
              <a:off x="5867400" y="4603651"/>
              <a:ext cx="704039" cy="261610"/>
            </a:xfrm>
            <a:prstGeom prst="rect">
              <a:avLst/>
            </a:prstGeom>
            <a:noFill/>
          </p:spPr>
          <p:txBody>
            <a:bodyPr wrap="none" rtlCol="0">
              <a:spAutoFit/>
            </a:bodyPr>
            <a:lstStyle/>
            <a:p>
              <a:r>
                <a:rPr lang="en-US" sz="1100" i="0" dirty="0" smtClean="0"/>
                <a:t>tranche 2</a:t>
              </a:r>
              <a:endParaRPr lang="en-US" sz="1100" i="0" dirty="0"/>
            </a:p>
          </p:txBody>
        </p:sp>
        <p:sp>
          <p:nvSpPr>
            <p:cNvPr id="20" name="TextBox 19"/>
            <p:cNvSpPr txBox="1"/>
            <p:nvPr/>
          </p:nvSpPr>
          <p:spPr>
            <a:xfrm>
              <a:off x="5867400" y="4895827"/>
              <a:ext cx="704039" cy="261610"/>
            </a:xfrm>
            <a:prstGeom prst="rect">
              <a:avLst/>
            </a:prstGeom>
            <a:noFill/>
          </p:spPr>
          <p:txBody>
            <a:bodyPr wrap="none" rtlCol="0">
              <a:spAutoFit/>
            </a:bodyPr>
            <a:lstStyle/>
            <a:p>
              <a:r>
                <a:rPr lang="en-US" sz="1100" i="0" dirty="0" smtClean="0"/>
                <a:t>tranche 3</a:t>
              </a:r>
              <a:endParaRPr lang="en-US" sz="1100" i="0" dirty="0"/>
            </a:p>
          </p:txBody>
        </p:sp>
        <p:sp>
          <p:nvSpPr>
            <p:cNvPr id="21" name="TextBox 20"/>
            <p:cNvSpPr txBox="1"/>
            <p:nvPr/>
          </p:nvSpPr>
          <p:spPr>
            <a:xfrm>
              <a:off x="5867400" y="5207540"/>
              <a:ext cx="704039" cy="261610"/>
            </a:xfrm>
            <a:prstGeom prst="rect">
              <a:avLst/>
            </a:prstGeom>
            <a:noFill/>
          </p:spPr>
          <p:txBody>
            <a:bodyPr wrap="none" rtlCol="0">
              <a:spAutoFit/>
            </a:bodyPr>
            <a:lstStyle/>
            <a:p>
              <a:r>
                <a:rPr lang="en-US" sz="1100" i="0" dirty="0" smtClean="0"/>
                <a:t>tranche 4</a:t>
              </a:r>
              <a:endParaRPr lang="en-US" sz="1100" i="0" dirty="0"/>
            </a:p>
          </p:txBody>
        </p:sp>
        <p:sp>
          <p:nvSpPr>
            <p:cNvPr id="22" name="TextBox 21"/>
            <p:cNvSpPr txBox="1"/>
            <p:nvPr/>
          </p:nvSpPr>
          <p:spPr>
            <a:xfrm>
              <a:off x="5867400" y="5504449"/>
              <a:ext cx="704039" cy="261610"/>
            </a:xfrm>
            <a:prstGeom prst="rect">
              <a:avLst/>
            </a:prstGeom>
            <a:noFill/>
          </p:spPr>
          <p:txBody>
            <a:bodyPr wrap="none" rtlCol="0">
              <a:spAutoFit/>
            </a:bodyPr>
            <a:lstStyle/>
            <a:p>
              <a:r>
                <a:rPr lang="en-US" sz="1100" i="0" dirty="0" smtClean="0"/>
                <a:t>tranche 5</a:t>
              </a:r>
              <a:endParaRPr lang="en-US" sz="1100" i="0" dirty="0"/>
            </a:p>
          </p:txBody>
        </p:sp>
        <p:sp>
          <p:nvSpPr>
            <p:cNvPr id="23" name="TextBox 22"/>
            <p:cNvSpPr txBox="1"/>
            <p:nvPr/>
          </p:nvSpPr>
          <p:spPr>
            <a:xfrm>
              <a:off x="5867400" y="5831537"/>
              <a:ext cx="704039" cy="261610"/>
            </a:xfrm>
            <a:prstGeom prst="rect">
              <a:avLst/>
            </a:prstGeom>
            <a:noFill/>
          </p:spPr>
          <p:txBody>
            <a:bodyPr wrap="none" rtlCol="0">
              <a:spAutoFit/>
            </a:bodyPr>
            <a:lstStyle/>
            <a:p>
              <a:r>
                <a:rPr lang="en-US" sz="1100" i="0" dirty="0" smtClean="0"/>
                <a:t>tranche 6</a:t>
              </a:r>
              <a:endParaRPr lang="en-US" sz="1100" i="0" dirty="0"/>
            </a:p>
          </p:txBody>
        </p:sp>
        <p:sp>
          <p:nvSpPr>
            <p:cNvPr id="24" name="TextBox 23"/>
            <p:cNvSpPr txBox="1"/>
            <p:nvPr/>
          </p:nvSpPr>
          <p:spPr>
            <a:xfrm>
              <a:off x="7105533" y="4316690"/>
              <a:ext cx="647934" cy="261610"/>
            </a:xfrm>
            <a:prstGeom prst="rect">
              <a:avLst/>
            </a:prstGeom>
            <a:noFill/>
          </p:spPr>
          <p:txBody>
            <a:bodyPr wrap="none" rtlCol="0">
              <a:spAutoFit/>
            </a:bodyPr>
            <a:lstStyle/>
            <a:p>
              <a:r>
                <a:rPr lang="en-US" sz="1100" i="0" dirty="0" smtClean="0"/>
                <a:t>~no risk</a:t>
              </a:r>
              <a:endParaRPr lang="en-US" sz="1100" i="0" dirty="0"/>
            </a:p>
          </p:txBody>
        </p:sp>
        <p:sp>
          <p:nvSpPr>
            <p:cNvPr id="25" name="TextBox 24"/>
            <p:cNvSpPr txBox="1"/>
            <p:nvPr/>
          </p:nvSpPr>
          <p:spPr>
            <a:xfrm>
              <a:off x="7105533" y="5816010"/>
              <a:ext cx="750526" cy="261610"/>
            </a:xfrm>
            <a:prstGeom prst="rect">
              <a:avLst/>
            </a:prstGeom>
            <a:noFill/>
          </p:spPr>
          <p:txBody>
            <a:bodyPr wrap="none" rtlCol="0">
              <a:spAutoFit/>
            </a:bodyPr>
            <a:lstStyle/>
            <a:p>
              <a:r>
                <a:rPr lang="en-US" sz="1100" i="0" dirty="0" smtClean="0"/>
                <a:t>very risky</a:t>
              </a:r>
              <a:endParaRPr lang="en-US" sz="1100" i="0" dirty="0"/>
            </a:p>
          </p:txBody>
        </p:sp>
        <p:cxnSp>
          <p:nvCxnSpPr>
            <p:cNvPr id="27" name="Straight Arrow Connector 26"/>
            <p:cNvCxnSpPr>
              <a:endCxn id="25" idx="0"/>
            </p:cNvCxnSpPr>
            <p:nvPr/>
          </p:nvCxnSpPr>
          <p:spPr bwMode="auto">
            <a:xfrm>
              <a:off x="7455408" y="4654500"/>
              <a:ext cx="25388" cy="1161510"/>
            </a:xfrm>
            <a:prstGeom prst="straightConnector1">
              <a:avLst/>
            </a:prstGeom>
            <a:solidFill>
              <a:schemeClr val="accent1"/>
            </a:solidFill>
            <a:ln w="9525" cap="flat" cmpd="sng" algn="ctr">
              <a:solidFill>
                <a:schemeClr val="tx1"/>
              </a:solidFill>
              <a:prstDash val="solid"/>
              <a:round/>
              <a:headEnd type="triangle"/>
              <a:tailEnd type="triangle"/>
            </a:ln>
            <a:effectLst/>
          </p:spPr>
        </p:cxnSp>
      </p:grpSp>
    </p:spTree>
    <p:extLst>
      <p:ext uri="{BB962C8B-B14F-4D97-AF65-F5344CB8AC3E}">
        <p14:creationId xmlns:p14="http://schemas.microsoft.com/office/powerpoint/2010/main" val="34270941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Sessions 1&amp;2:  Course Overview and Introduction to Derivatives</a:t>
            </a:r>
          </a:p>
        </p:txBody>
      </p:sp>
      <p:sp>
        <p:nvSpPr>
          <p:cNvPr id="3" name="Content Placeholder 2"/>
          <p:cNvSpPr>
            <a:spLocks noGrp="1"/>
          </p:cNvSpPr>
          <p:nvPr>
            <p:ph idx="1"/>
          </p:nvPr>
        </p:nvSpPr>
        <p:spPr/>
        <p:txBody>
          <a:bodyPr/>
          <a:lstStyle/>
          <a:p>
            <a:pPr algn="ctr">
              <a:spcAft>
                <a:spcPts val="600"/>
              </a:spcAft>
              <a:buNone/>
            </a:pPr>
            <a:endParaRPr lang="en-US" sz="1100" u="sng" dirty="0" smtClean="0"/>
          </a:p>
          <a:p>
            <a:pPr algn="ctr">
              <a:spcAft>
                <a:spcPts val="600"/>
              </a:spcAft>
              <a:buNone/>
            </a:pPr>
            <a:r>
              <a:rPr lang="en-US" u="sng" dirty="0" smtClean="0"/>
              <a:t>Structured products</a:t>
            </a:r>
          </a:p>
          <a:p>
            <a:pPr algn="ctr">
              <a:spcAft>
                <a:spcPts val="600"/>
              </a:spcAft>
              <a:buNone/>
            </a:pPr>
            <a:endParaRPr lang="en-US" u="sng" dirty="0"/>
          </a:p>
          <a:p>
            <a:pPr>
              <a:spcAft>
                <a:spcPts val="600"/>
              </a:spcAft>
            </a:pPr>
            <a:r>
              <a:rPr lang="en-US" sz="1600" u="sng" dirty="0" smtClean="0"/>
              <a:t>Example</a:t>
            </a:r>
            <a:r>
              <a:rPr lang="en-US" sz="1600" dirty="0"/>
              <a:t>:  A Collateralized Mortgage Obligation (CMO) is a claim on the cash flows from a pool of home mortgage loans.  Default risk on the mortgages is allocated to the different CMO tranches so that most have virtually no risk exposure</a:t>
            </a:r>
            <a:r>
              <a:rPr lang="en-US" sz="1600" dirty="0" smtClean="0"/>
              <a:t>.</a:t>
            </a:r>
            <a:endParaRPr lang="en-US" sz="1600" dirty="0"/>
          </a:p>
          <a:p>
            <a:pPr>
              <a:spcAft>
                <a:spcPts val="600"/>
              </a:spcAft>
            </a:pPr>
            <a:r>
              <a:rPr lang="en-US" sz="1600" u="sng" dirty="0"/>
              <a:t>Important!</a:t>
            </a:r>
            <a:r>
              <a:rPr lang="en-US" sz="1600" dirty="0"/>
              <a:t>  The risk comes from the underlying assets in the pool.  The new securities do not increase or decrease total risk.  They just change how the risk of the underlying assets is distributed among the investors.</a:t>
            </a:r>
          </a:p>
          <a:p>
            <a:pPr>
              <a:spcAft>
                <a:spcPts val="600"/>
              </a:spcAft>
            </a:pPr>
            <a:endParaRPr lang="en-US" sz="1600" dirty="0" smtClean="0"/>
          </a:p>
          <a:p>
            <a:pPr>
              <a:spcAft>
                <a:spcPts val="600"/>
              </a:spcAft>
            </a:pPr>
            <a:r>
              <a:rPr lang="en-US" sz="1600" dirty="0" smtClean="0"/>
              <a:t>The </a:t>
            </a:r>
            <a:r>
              <a:rPr lang="en-US" sz="1600" dirty="0"/>
              <a:t>financial crisis of 2008 involved CMOs.  Some high-risk CMOs took large losses, but a much bigger problem was that financing in the money market dried up.  </a:t>
            </a:r>
            <a:r>
              <a:rPr lang="en-US" sz="1600" dirty="0" smtClean="0"/>
              <a:t>Potential lenders stopped accepting CMOs as collateral.  Without </a:t>
            </a:r>
            <a:r>
              <a:rPr lang="en-US" sz="1600" dirty="0"/>
              <a:t>access to financing, banks and financial firms had trouble carrying CMO positions, including </a:t>
            </a:r>
            <a:r>
              <a:rPr lang="en-US" sz="1600" dirty="0" smtClean="0"/>
              <a:t>the tranches </a:t>
            </a:r>
            <a:r>
              <a:rPr lang="en-US" sz="1600" dirty="0"/>
              <a:t>with almost no default risk.</a:t>
            </a:r>
          </a:p>
          <a:p>
            <a:endParaRPr lang="en-US" dirty="0"/>
          </a:p>
        </p:txBody>
      </p:sp>
      <p:sp>
        <p:nvSpPr>
          <p:cNvPr id="4" name="Footer Placeholder 3"/>
          <p:cNvSpPr>
            <a:spLocks noGrp="1"/>
          </p:cNvSpPr>
          <p:nvPr>
            <p:ph type="ftr" sz="quarter" idx="10"/>
          </p:nvPr>
        </p:nvSpPr>
        <p:spPr/>
        <p:txBody>
          <a:bodyPr/>
          <a:lstStyle/>
          <a:p>
            <a:r>
              <a:rPr lang="en-US" smtClean="0"/>
              <a:t>FUNC-UB.0043  Futures and Options Spring 2017                           Part I: Forwards and Futures                                               ©2017 Figlewski</a:t>
            </a:r>
            <a:endParaRPr lang="en-US"/>
          </a:p>
        </p:txBody>
      </p:sp>
      <p:sp>
        <p:nvSpPr>
          <p:cNvPr id="5" name="Slide Number Placeholder 4"/>
          <p:cNvSpPr>
            <a:spLocks noGrp="1"/>
          </p:cNvSpPr>
          <p:nvPr>
            <p:ph type="sldNum" sz="quarter" idx="11"/>
          </p:nvPr>
        </p:nvSpPr>
        <p:spPr/>
        <p:txBody>
          <a:bodyPr/>
          <a:lstStyle/>
          <a:p>
            <a:fld id="{6E6082F0-E2D7-4ED8-866C-2CFD476D1E3C}" type="slidenum">
              <a:rPr lang="en-US" smtClean="0"/>
              <a:pPr/>
              <a:t>10</a:t>
            </a:fld>
            <a:endParaRPr lang="en-US"/>
          </a:p>
        </p:txBody>
      </p:sp>
    </p:spTree>
    <p:extLst>
      <p:ext uri="{BB962C8B-B14F-4D97-AF65-F5344CB8AC3E}">
        <p14:creationId xmlns:p14="http://schemas.microsoft.com/office/powerpoint/2010/main" val="286823977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Sessions 1&amp;2:  Course Overview and Introduction to Derivatives</a:t>
            </a:r>
          </a:p>
        </p:txBody>
      </p:sp>
      <p:sp>
        <p:nvSpPr>
          <p:cNvPr id="3" name="Content Placeholder 2"/>
          <p:cNvSpPr>
            <a:spLocks noGrp="1"/>
          </p:cNvSpPr>
          <p:nvPr>
            <p:ph idx="1"/>
          </p:nvPr>
        </p:nvSpPr>
        <p:spPr/>
        <p:txBody>
          <a:bodyPr/>
          <a:lstStyle/>
          <a:p>
            <a:pPr algn="ctr"/>
            <a:r>
              <a:rPr lang="en-US" u="sng" dirty="0"/>
              <a:t>Snapshot of U.S. </a:t>
            </a:r>
            <a:r>
              <a:rPr lang="en-US" u="sng" dirty="0" smtClean="0"/>
              <a:t>Markets</a:t>
            </a:r>
          </a:p>
          <a:p>
            <a:pPr>
              <a:buNone/>
            </a:pPr>
            <a:r>
              <a:rPr lang="en-US" sz="1600" dirty="0" smtClean="0"/>
              <a:t>There </a:t>
            </a:r>
            <a:r>
              <a:rPr lang="en-US" sz="1600" dirty="0"/>
              <a:t>are thousands of different derivative contracts traded in U.S. markets.  </a:t>
            </a:r>
          </a:p>
          <a:p>
            <a:pPr>
              <a:buNone/>
            </a:pPr>
            <a:endParaRPr lang="en-US" sz="1050" dirty="0" smtClean="0"/>
          </a:p>
          <a:p>
            <a:pPr>
              <a:buNone/>
            </a:pPr>
            <a:r>
              <a:rPr lang="en-US" sz="1600" dirty="0" smtClean="0"/>
              <a:t>In 2014, the </a:t>
            </a:r>
            <a:r>
              <a:rPr lang="en-US" sz="1600" dirty="0"/>
              <a:t>Commodity Futures Trading Commission (CFTC) </a:t>
            </a:r>
            <a:r>
              <a:rPr lang="en-US" sz="1600" dirty="0" smtClean="0"/>
              <a:t>listed </a:t>
            </a:r>
            <a:r>
              <a:rPr lang="en-US" sz="1600" dirty="0"/>
              <a:t>11264 traded derivative products from 57 different organizations.  (This does not </a:t>
            </a:r>
            <a:r>
              <a:rPr lang="en-US" sz="1600" dirty="0" smtClean="0"/>
              <a:t>even include </a:t>
            </a:r>
            <a:r>
              <a:rPr lang="en-US" sz="1600" dirty="0"/>
              <a:t>many thousands of equity options, that are regulated by the SEC).</a:t>
            </a:r>
          </a:p>
          <a:p>
            <a:pPr>
              <a:buNone/>
            </a:pPr>
            <a:endParaRPr lang="en-US" sz="1050" dirty="0" smtClean="0"/>
          </a:p>
          <a:p>
            <a:pPr>
              <a:buNone/>
            </a:pPr>
            <a:r>
              <a:rPr lang="en-US" sz="1600" dirty="0" smtClean="0"/>
              <a:t>The </a:t>
            </a:r>
            <a:r>
              <a:rPr lang="en-US" sz="1600" dirty="0"/>
              <a:t>CME </a:t>
            </a:r>
            <a:r>
              <a:rPr lang="en-US" sz="1600" dirty="0" smtClean="0"/>
              <a:t>Group (successor to the original Chicago Mercantile Exchange), the </a:t>
            </a:r>
            <a:r>
              <a:rPr lang="en-US" sz="1600" dirty="0"/>
              <a:t>largest derivatives exchange, </a:t>
            </a:r>
            <a:r>
              <a:rPr lang="en-US" sz="1600" dirty="0" smtClean="0"/>
              <a:t>listed 2665 </a:t>
            </a:r>
            <a:r>
              <a:rPr lang="en-US" sz="1600" dirty="0"/>
              <a:t>different </a:t>
            </a:r>
            <a:r>
              <a:rPr lang="en-US" sz="1600" dirty="0" smtClean="0"/>
              <a:t>contracts available for trading. </a:t>
            </a:r>
            <a:endParaRPr lang="en-US" sz="1600" dirty="0"/>
          </a:p>
          <a:p>
            <a:pPr>
              <a:buNone/>
            </a:pPr>
            <a:endParaRPr lang="en-US" sz="1050" dirty="0" smtClean="0"/>
          </a:p>
          <a:p>
            <a:pPr>
              <a:buNone/>
            </a:pPr>
            <a:r>
              <a:rPr lang="en-US" sz="1600" dirty="0" smtClean="0"/>
              <a:t>Most </a:t>
            </a:r>
            <a:r>
              <a:rPr lang="en-US" sz="1600" dirty="0"/>
              <a:t>of these have very little trading </a:t>
            </a:r>
            <a:r>
              <a:rPr lang="en-US" sz="1600" dirty="0" smtClean="0"/>
              <a:t>interest, however.</a:t>
            </a:r>
            <a:endParaRPr lang="en-US" sz="1600" dirty="0"/>
          </a:p>
          <a:p>
            <a:pPr>
              <a:buNone/>
            </a:pPr>
            <a:endParaRPr lang="en-US" sz="1600" dirty="0"/>
          </a:p>
          <a:p>
            <a:pPr>
              <a:buNone/>
            </a:pPr>
            <a:r>
              <a:rPr lang="en-US" sz="1600" u="sng" dirty="0"/>
              <a:t>Recent noteworthy developments:</a:t>
            </a:r>
          </a:p>
          <a:p>
            <a:pPr>
              <a:buNone/>
            </a:pPr>
            <a:r>
              <a:rPr lang="en-US" sz="1600" dirty="0" smtClean="0"/>
              <a:t>Virtually </a:t>
            </a:r>
            <a:r>
              <a:rPr lang="en-US" sz="1600" dirty="0"/>
              <a:t>all trading is now electronic.  Open outcry pit trading is nearly extinct.</a:t>
            </a:r>
          </a:p>
          <a:p>
            <a:pPr>
              <a:buNone/>
            </a:pPr>
            <a:endParaRPr lang="en-US" sz="1050" dirty="0"/>
          </a:p>
          <a:p>
            <a:pPr>
              <a:buNone/>
            </a:pPr>
            <a:r>
              <a:rPr lang="en-US" sz="1600" dirty="0"/>
              <a:t>New regulations from the Dodd-Frank Act are not all finalized.  But much over-the-counter derivatives trading has now migrated to exchanges ("Central Clearing Counterparties" -- CCPs</a:t>
            </a:r>
            <a:r>
              <a:rPr lang="en-US" sz="1600" dirty="0" smtClean="0"/>
              <a:t>).</a:t>
            </a:r>
          </a:p>
          <a:p>
            <a:pPr>
              <a:buNone/>
            </a:pPr>
            <a:endParaRPr lang="en-US" sz="1050" dirty="0"/>
          </a:p>
          <a:p>
            <a:pPr>
              <a:buNone/>
            </a:pPr>
            <a:r>
              <a:rPr lang="en-US" sz="1600" dirty="0" smtClean="0"/>
              <a:t>Leadership in both regulatory agencies turned over with the Trump administration, which had a very different philosophy of government regulation.  It is expected the Biden will restore leadership with more traditional ideas on derivatives regulation.</a:t>
            </a:r>
            <a:endParaRPr lang="en-US" sz="1600" dirty="0"/>
          </a:p>
          <a:p>
            <a:endParaRPr lang="en-US" sz="1600" dirty="0"/>
          </a:p>
        </p:txBody>
      </p:sp>
      <p:sp>
        <p:nvSpPr>
          <p:cNvPr id="4" name="Footer Placeholder 3"/>
          <p:cNvSpPr>
            <a:spLocks noGrp="1"/>
          </p:cNvSpPr>
          <p:nvPr>
            <p:ph type="ftr" sz="quarter" idx="10"/>
          </p:nvPr>
        </p:nvSpPr>
        <p:spPr/>
        <p:txBody>
          <a:bodyPr/>
          <a:lstStyle/>
          <a:p>
            <a:r>
              <a:rPr lang="en-US" smtClean="0"/>
              <a:t>FUNC-UB.0043  Futures and Options Spring 2017                           Part I: Forwards and Futures                                               ©2017 Figlewski</a:t>
            </a:r>
            <a:endParaRPr lang="en-US"/>
          </a:p>
        </p:txBody>
      </p:sp>
      <p:sp>
        <p:nvSpPr>
          <p:cNvPr id="5" name="Slide Number Placeholder 4"/>
          <p:cNvSpPr>
            <a:spLocks noGrp="1"/>
          </p:cNvSpPr>
          <p:nvPr>
            <p:ph type="sldNum" sz="quarter" idx="11"/>
          </p:nvPr>
        </p:nvSpPr>
        <p:spPr/>
        <p:txBody>
          <a:bodyPr/>
          <a:lstStyle/>
          <a:p>
            <a:fld id="{6E6082F0-E2D7-4ED8-866C-2CFD476D1E3C}" type="slidenum">
              <a:rPr lang="en-US" smtClean="0"/>
              <a:pPr/>
              <a:t>11</a:t>
            </a:fld>
            <a:endParaRPr lang="en-US"/>
          </a:p>
        </p:txBody>
      </p:sp>
    </p:spTree>
    <p:extLst>
      <p:ext uri="{BB962C8B-B14F-4D97-AF65-F5344CB8AC3E}">
        <p14:creationId xmlns:p14="http://schemas.microsoft.com/office/powerpoint/2010/main" val="356608906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FUNC-UB.0043  Futures and Options Spring 2017                           Part I: Forwards and Futures                                               ©2017 Figlewski</a:t>
            </a:r>
            <a:endParaRPr lang="en-US"/>
          </a:p>
        </p:txBody>
      </p:sp>
      <p:sp>
        <p:nvSpPr>
          <p:cNvPr id="5" name="Slide Number Placeholder 4"/>
          <p:cNvSpPr>
            <a:spLocks noGrp="1"/>
          </p:cNvSpPr>
          <p:nvPr>
            <p:ph type="sldNum" sz="quarter" idx="11"/>
          </p:nvPr>
        </p:nvSpPr>
        <p:spPr/>
        <p:txBody>
          <a:bodyPr/>
          <a:lstStyle/>
          <a:p>
            <a:fld id="{5E913B44-9207-44ED-AD2A-64B0497E7A3A}" type="slidenum">
              <a:rPr lang="en-US"/>
              <a:pPr/>
              <a:t>12</a:t>
            </a:fld>
            <a:endParaRPr lang="en-US"/>
          </a:p>
        </p:txBody>
      </p:sp>
      <p:sp>
        <p:nvSpPr>
          <p:cNvPr id="792578" name="Rectangle 2"/>
          <p:cNvSpPr>
            <a:spLocks noGrp="1" noChangeArrowheads="1"/>
          </p:cNvSpPr>
          <p:nvPr>
            <p:ph type="title"/>
          </p:nvPr>
        </p:nvSpPr>
        <p:spPr/>
        <p:txBody>
          <a:bodyPr/>
          <a:lstStyle/>
          <a:p>
            <a:r>
              <a:rPr lang="en-US"/>
              <a:t>Sessions 1&amp;2:  Course Overview and Introduction to Derivatives</a:t>
            </a:r>
          </a:p>
        </p:txBody>
      </p:sp>
      <p:sp>
        <p:nvSpPr>
          <p:cNvPr id="792579" name="Rectangle 3"/>
          <p:cNvSpPr>
            <a:spLocks noGrp="1" noChangeArrowheads="1"/>
          </p:cNvSpPr>
          <p:nvPr>
            <p:ph type="body" idx="1"/>
          </p:nvPr>
        </p:nvSpPr>
        <p:spPr/>
        <p:txBody>
          <a:bodyPr/>
          <a:lstStyle/>
          <a:p>
            <a:pPr algn="ctr"/>
            <a:endParaRPr lang="en-US" dirty="0">
              <a:cs typeface="Times New Roman" pitchFamily="18" charset="0"/>
            </a:endParaRPr>
          </a:p>
          <a:p>
            <a:pPr algn="ctr"/>
            <a:r>
              <a:rPr lang="en-US" u="sng" dirty="0">
                <a:cs typeface="Times New Roman" pitchFamily="18" charset="0"/>
              </a:rPr>
              <a:t>Three essential concepts for understanding </a:t>
            </a:r>
            <a:r>
              <a:rPr lang="en-US" u="sng" dirty="0" smtClean="0">
                <a:cs typeface="Times New Roman" pitchFamily="18" charset="0"/>
              </a:rPr>
              <a:t>derivatives</a:t>
            </a:r>
            <a:endParaRPr lang="en-US" u="sng" dirty="0">
              <a:cs typeface="Times New Roman" pitchFamily="18" charset="0"/>
            </a:endParaRPr>
          </a:p>
          <a:p>
            <a:endParaRPr lang="en-US" dirty="0">
              <a:cs typeface="Times New Roman" pitchFamily="18" charset="0"/>
            </a:endParaRPr>
          </a:p>
          <a:p>
            <a:pPr lvl="1"/>
            <a:r>
              <a:rPr lang="en-US" dirty="0" smtClean="0">
                <a:cs typeface="Times New Roman" pitchFamily="18" charset="0"/>
              </a:rPr>
              <a:t>In a contract derivative</a:t>
            </a:r>
            <a:r>
              <a:rPr lang="en-US" dirty="0">
                <a:cs typeface="Times New Roman" pitchFamily="18" charset="0"/>
              </a:rPr>
              <a:t>, </a:t>
            </a:r>
            <a:r>
              <a:rPr lang="en-US" dirty="0" smtClean="0">
                <a:cs typeface="Times New Roman" pitchFamily="18" charset="0"/>
              </a:rPr>
              <a:t>two </a:t>
            </a:r>
            <a:r>
              <a:rPr lang="en-US" dirty="0">
                <a:cs typeface="Times New Roman" pitchFamily="18" charset="0"/>
              </a:rPr>
              <a:t>counterparties agree today on the terms for a transaction to be executed on a future </a:t>
            </a:r>
            <a:r>
              <a:rPr lang="en-US" dirty="0" smtClean="0">
                <a:cs typeface="Times New Roman" pitchFamily="18" charset="0"/>
              </a:rPr>
              <a:t>date.  All profits and losses come from the transfer of cash from one counterparty to the other.  This feature makes a derivatives contract a "zero-sum game."</a:t>
            </a:r>
            <a:endParaRPr lang="en-US" dirty="0">
              <a:cs typeface="Times New Roman" pitchFamily="18" charset="0"/>
            </a:endParaRPr>
          </a:p>
          <a:p>
            <a:pPr lvl="2"/>
            <a:endParaRPr lang="en-US" sz="1600" dirty="0">
              <a:cs typeface="Times New Roman" pitchFamily="18" charset="0"/>
            </a:endParaRPr>
          </a:p>
          <a:p>
            <a:pPr lvl="1"/>
            <a:r>
              <a:rPr lang="en-US" dirty="0">
                <a:cs typeface="Times New Roman" pitchFamily="18" charset="0"/>
              </a:rPr>
              <a:t>Risk hedging is the main reason for derivatives to </a:t>
            </a:r>
            <a:r>
              <a:rPr lang="en-US" dirty="0" smtClean="0">
                <a:cs typeface="Times New Roman" pitchFamily="18" charset="0"/>
              </a:rPr>
              <a:t>exist.  A </a:t>
            </a:r>
            <a:r>
              <a:rPr lang="en-US" dirty="0">
                <a:cs typeface="Times New Roman" pitchFamily="18" charset="0"/>
              </a:rPr>
              <a:t>contract derivative transfers risk from one of the counterparties to the other.  </a:t>
            </a:r>
            <a:r>
              <a:rPr lang="en-US" dirty="0" smtClean="0">
                <a:cs typeface="Times New Roman" pitchFamily="18" charset="0"/>
              </a:rPr>
              <a:t>A securitized derivative redistributes risk that is inherent in the underlying assets.  </a:t>
            </a:r>
          </a:p>
          <a:p>
            <a:pPr lvl="1"/>
            <a:endParaRPr lang="en-US" dirty="0">
              <a:cs typeface="Times New Roman" pitchFamily="18" charset="0"/>
            </a:endParaRPr>
          </a:p>
          <a:p>
            <a:pPr lvl="1"/>
            <a:r>
              <a:rPr lang="en-US" dirty="0">
                <a:cs typeface="Times New Roman" pitchFamily="18" charset="0"/>
              </a:rPr>
              <a:t>Arbitrage ties the market for the derivative to the market for the underlying.  Arbitrage is both a potentially profitable trading strategy and also the theoretical basis for derivatives valuation models.</a:t>
            </a:r>
          </a:p>
        </p:txBody>
      </p:sp>
    </p:spTree>
    <p:extLst>
      <p:ext uri="{BB962C8B-B14F-4D97-AF65-F5344CB8AC3E}">
        <p14:creationId xmlns:p14="http://schemas.microsoft.com/office/powerpoint/2010/main" val="331091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92579">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92579">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92579">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Sessions 1&amp;2:  Course Overview and Introduction to Derivatives</a:t>
            </a:r>
          </a:p>
        </p:txBody>
      </p:sp>
      <p:sp>
        <p:nvSpPr>
          <p:cNvPr id="3" name="Content Placeholder 2"/>
          <p:cNvSpPr>
            <a:spLocks noGrp="1"/>
          </p:cNvSpPr>
          <p:nvPr>
            <p:ph idx="1"/>
          </p:nvPr>
        </p:nvSpPr>
        <p:spPr/>
        <p:txBody>
          <a:bodyPr/>
          <a:lstStyle/>
          <a:p>
            <a:pPr algn="ctr"/>
            <a:r>
              <a:rPr lang="en-US" u="sng" dirty="0" smtClean="0"/>
              <a:t>Contract </a:t>
            </a:r>
            <a:r>
              <a:rPr lang="en-US" u="sng" dirty="0"/>
              <a:t>derivatives are a zero-sum </a:t>
            </a:r>
            <a:r>
              <a:rPr lang="en-US" u="sng" dirty="0" smtClean="0"/>
              <a:t>game</a:t>
            </a:r>
            <a:endParaRPr lang="en-US" u="sng" dirty="0"/>
          </a:p>
          <a:p>
            <a:endParaRPr lang="en-US" dirty="0"/>
          </a:p>
          <a:p>
            <a:r>
              <a:rPr lang="en-US" sz="1600" dirty="0"/>
              <a:t>For the average investor, this </a:t>
            </a:r>
            <a:r>
              <a:rPr lang="en-US" sz="1600" dirty="0" smtClean="0"/>
              <a:t>means </a:t>
            </a:r>
            <a:r>
              <a:rPr lang="en-US" sz="1600" u="sng" dirty="0" smtClean="0"/>
              <a:t>expected </a:t>
            </a:r>
            <a:r>
              <a:rPr lang="en-US" sz="1600" u="sng" dirty="0"/>
              <a:t>profit from trading is </a:t>
            </a:r>
            <a:r>
              <a:rPr lang="en-US" sz="1600" u="sng" dirty="0" smtClean="0"/>
              <a:t>ZERO mathematically</a:t>
            </a:r>
            <a:r>
              <a:rPr lang="en-US" sz="1600" dirty="0" smtClean="0"/>
              <a:t>. </a:t>
            </a:r>
          </a:p>
          <a:p>
            <a:r>
              <a:rPr lang="en-US" sz="1600" dirty="0" smtClean="0"/>
              <a:t>Contrast this with the return to buying the underlying asset, such as a bond or a stock.</a:t>
            </a:r>
            <a:endParaRPr lang="en-US" sz="1600" dirty="0"/>
          </a:p>
          <a:p>
            <a:endParaRPr lang="en-US" sz="1600" dirty="0"/>
          </a:p>
          <a:p>
            <a:r>
              <a:rPr lang="en-US" sz="1600" dirty="0"/>
              <a:t>For the overall financial system, </a:t>
            </a:r>
            <a:r>
              <a:rPr lang="en-US" sz="1600" dirty="0" smtClean="0"/>
              <a:t>because every dollar </a:t>
            </a:r>
            <a:r>
              <a:rPr lang="en-US" sz="1600" dirty="0"/>
              <a:t>lost by one counterparty is a </a:t>
            </a:r>
            <a:r>
              <a:rPr lang="en-US" sz="1600" dirty="0" smtClean="0"/>
              <a:t>dollar profit </a:t>
            </a:r>
            <a:r>
              <a:rPr lang="en-US" sz="1600" dirty="0"/>
              <a:t>for the other </a:t>
            </a:r>
            <a:r>
              <a:rPr lang="en-US" sz="1600" dirty="0" smtClean="0"/>
              <a:t>one:</a:t>
            </a:r>
            <a:endParaRPr lang="en-US" sz="1600" dirty="0"/>
          </a:p>
          <a:p>
            <a:pPr marL="285750">
              <a:buFont typeface="Arial" panose="020B0604020202020204" pitchFamily="34" charset="0"/>
              <a:buChar char="•"/>
            </a:pPr>
            <a:r>
              <a:rPr lang="en-US" sz="1600" dirty="0" smtClean="0"/>
              <a:t>   Total </a:t>
            </a:r>
            <a:r>
              <a:rPr lang="en-US" sz="1600" dirty="0"/>
              <a:t>losses to all derivatives traders, and to the financial system, sum to zero.</a:t>
            </a:r>
          </a:p>
          <a:p>
            <a:pPr marL="285750">
              <a:buFont typeface="Arial" panose="020B0604020202020204" pitchFamily="34" charset="0"/>
              <a:buChar char="•"/>
            </a:pPr>
            <a:r>
              <a:rPr lang="en-US" sz="1600" dirty="0" smtClean="0"/>
              <a:t>   No </a:t>
            </a:r>
            <a:r>
              <a:rPr lang="en-US" sz="1600" dirty="0"/>
              <a:t>matter what happens, systemic risk </a:t>
            </a:r>
            <a:r>
              <a:rPr lang="en-US" sz="1600" dirty="0" smtClean="0"/>
              <a:t>should </a:t>
            </a:r>
            <a:r>
              <a:rPr lang="en-US" sz="1600" dirty="0"/>
              <a:t>not </a:t>
            </a:r>
            <a:r>
              <a:rPr lang="en-US" sz="1600" dirty="0" smtClean="0"/>
              <a:t>be increased </a:t>
            </a:r>
            <a:r>
              <a:rPr lang="en-US" sz="1600" dirty="0"/>
              <a:t>by derivatives losses (because they are offset by derivatives gains for the losers' counterparties).</a:t>
            </a:r>
          </a:p>
          <a:p>
            <a:endParaRPr lang="en-US" sz="1600" dirty="0"/>
          </a:p>
          <a:p>
            <a:r>
              <a:rPr lang="en-US" sz="1600" dirty="0"/>
              <a:t>Example:  </a:t>
            </a:r>
            <a:r>
              <a:rPr lang="en-US" sz="1600" dirty="0" smtClean="0"/>
              <a:t>On Dec. 31, 2015, the S&amp;P 500 index closed at 2060.59.  The total value of the 500 stocks in the index was about $18,774 trillion.  Over the next 3 weeks, the market fell nearly 10%, to 1861.46 on Jan. 21.  In aggregate, losses on these stocks totaled about </a:t>
            </a:r>
          </a:p>
          <a:p>
            <a:r>
              <a:rPr lang="en-US" sz="1600" dirty="0" smtClean="0"/>
              <a:t>-$1.81 trillion.</a:t>
            </a:r>
          </a:p>
          <a:p>
            <a:r>
              <a:rPr lang="en-US" sz="1600" b="1" dirty="0" smtClean="0"/>
              <a:t>Q:</a:t>
            </a:r>
            <a:r>
              <a:rPr lang="en-US" sz="1600" dirty="0" smtClean="0"/>
              <a:t>  There are many different futures and options contracts all tied to the S&amp;P 500 index.  How much more was lost in these S&amp;P derivative on top of the losses in the stock market?</a:t>
            </a:r>
          </a:p>
          <a:p>
            <a:endParaRPr lang="en-US" sz="1100" dirty="0"/>
          </a:p>
          <a:p>
            <a:r>
              <a:rPr lang="en-US" sz="1600" b="1" dirty="0" smtClean="0"/>
              <a:t>A:</a:t>
            </a:r>
            <a:r>
              <a:rPr lang="en-US" sz="1600" dirty="0" smtClean="0"/>
              <a:t>  Nothing!!  Every dollar lost by one trader was a profit to that trader's counterparty.  The sum across all investors has to be zero no matter what.</a:t>
            </a:r>
            <a:endParaRPr lang="en-US" sz="1600" dirty="0"/>
          </a:p>
        </p:txBody>
      </p:sp>
      <p:sp>
        <p:nvSpPr>
          <p:cNvPr id="4" name="Footer Placeholder 3"/>
          <p:cNvSpPr>
            <a:spLocks noGrp="1"/>
          </p:cNvSpPr>
          <p:nvPr>
            <p:ph type="ftr" sz="quarter" idx="10"/>
          </p:nvPr>
        </p:nvSpPr>
        <p:spPr/>
        <p:txBody>
          <a:bodyPr/>
          <a:lstStyle/>
          <a:p>
            <a:r>
              <a:rPr lang="en-US" smtClean="0"/>
              <a:t>FUNC-UB.0043 / B40.3335  Futures and Options Spring 2019                                  Part I: Forwards and Futures                                 ©2019 Figlewski</a:t>
            </a:r>
            <a:endParaRPr lang="en-US"/>
          </a:p>
        </p:txBody>
      </p:sp>
      <p:sp>
        <p:nvSpPr>
          <p:cNvPr id="5" name="Slide Number Placeholder 4"/>
          <p:cNvSpPr>
            <a:spLocks noGrp="1"/>
          </p:cNvSpPr>
          <p:nvPr>
            <p:ph type="sldNum" sz="quarter" idx="11"/>
          </p:nvPr>
        </p:nvSpPr>
        <p:spPr/>
        <p:txBody>
          <a:bodyPr/>
          <a:lstStyle/>
          <a:p>
            <a:fld id="{6E6082F0-E2D7-4ED8-866C-2CFD476D1E3C}" type="slidenum">
              <a:rPr lang="en-US" smtClean="0"/>
              <a:pPr/>
              <a:t>13</a:t>
            </a:fld>
            <a:endParaRPr lang="en-US"/>
          </a:p>
        </p:txBody>
      </p:sp>
    </p:spTree>
    <p:extLst>
      <p:ext uri="{BB962C8B-B14F-4D97-AF65-F5344CB8AC3E}">
        <p14:creationId xmlns:p14="http://schemas.microsoft.com/office/powerpoint/2010/main" val="31121881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Sessions 1&amp;2:  Course Overview and Introduction to Derivatives</a:t>
            </a:r>
          </a:p>
        </p:txBody>
      </p:sp>
      <p:sp>
        <p:nvSpPr>
          <p:cNvPr id="3" name="Content Placeholder 2"/>
          <p:cNvSpPr>
            <a:spLocks noGrp="1"/>
          </p:cNvSpPr>
          <p:nvPr>
            <p:ph idx="1"/>
          </p:nvPr>
        </p:nvSpPr>
        <p:spPr/>
        <p:txBody>
          <a:bodyPr/>
          <a:lstStyle/>
          <a:p>
            <a:pPr marL="109728" lvl="0" algn="ctr" eaLnBrk="1" fontAlgn="auto" hangingPunct="1">
              <a:spcBef>
                <a:spcPts val="400"/>
              </a:spcBef>
              <a:spcAft>
                <a:spcPts val="0"/>
              </a:spcAft>
              <a:buClr>
                <a:srgbClr val="4F81BD"/>
              </a:buClr>
              <a:buSzPct val="68000"/>
            </a:pPr>
            <a:endParaRPr lang="en-US" u="sng" kern="1200" dirty="0" smtClean="0">
              <a:solidFill>
                <a:prstClr val="black"/>
              </a:solidFill>
            </a:endParaRPr>
          </a:p>
          <a:p>
            <a:pPr marL="109728" lvl="0" algn="ctr" eaLnBrk="1" fontAlgn="auto" hangingPunct="1">
              <a:spcBef>
                <a:spcPts val="400"/>
              </a:spcBef>
              <a:spcAft>
                <a:spcPts val="0"/>
              </a:spcAft>
              <a:buClr>
                <a:srgbClr val="4F81BD"/>
              </a:buClr>
              <a:buSzPct val="68000"/>
            </a:pPr>
            <a:r>
              <a:rPr lang="en-US" u="sng" kern="1200" dirty="0" smtClean="0">
                <a:solidFill>
                  <a:prstClr val="black"/>
                </a:solidFill>
              </a:rPr>
              <a:t>Contract derivatives have high leverage and counterparty risk</a:t>
            </a:r>
          </a:p>
          <a:p>
            <a:pPr marL="109728" lvl="0" algn="ctr" eaLnBrk="1" fontAlgn="auto" hangingPunct="1">
              <a:spcBef>
                <a:spcPts val="400"/>
              </a:spcBef>
              <a:spcAft>
                <a:spcPts val="0"/>
              </a:spcAft>
              <a:buClr>
                <a:srgbClr val="4F81BD"/>
              </a:buClr>
              <a:buSzPct val="68000"/>
            </a:pPr>
            <a:endParaRPr lang="en-US" sz="1600" u="sng" kern="1200" dirty="0" smtClean="0">
              <a:solidFill>
                <a:prstClr val="black"/>
              </a:solidFill>
            </a:endParaRPr>
          </a:p>
          <a:p>
            <a:pPr marL="109728" lvl="0" eaLnBrk="1" fontAlgn="auto" hangingPunct="1">
              <a:spcBef>
                <a:spcPts val="400"/>
              </a:spcBef>
              <a:spcAft>
                <a:spcPts val="0"/>
              </a:spcAft>
              <a:buClr>
                <a:srgbClr val="4F81BD"/>
              </a:buClr>
              <a:buSzPct val="68000"/>
            </a:pPr>
            <a:r>
              <a:rPr lang="en-US" sz="1600" kern="1200" dirty="0" smtClean="0">
                <a:solidFill>
                  <a:prstClr val="black"/>
                </a:solidFill>
              </a:rPr>
              <a:t>The contract is </a:t>
            </a:r>
            <a:r>
              <a:rPr lang="en-US" sz="1600" kern="1200" dirty="0">
                <a:solidFill>
                  <a:prstClr val="black"/>
                </a:solidFill>
              </a:rPr>
              <a:t>a commitment to make a trade at a future date</a:t>
            </a:r>
            <a:r>
              <a:rPr lang="en-US" sz="1600" u="sng" kern="1200" dirty="0">
                <a:solidFill>
                  <a:prstClr val="black"/>
                </a:solidFill>
              </a:rPr>
              <a:t>.</a:t>
            </a:r>
            <a:r>
              <a:rPr lang="en-US" sz="1600" kern="1200" dirty="0">
                <a:solidFill>
                  <a:prstClr val="black"/>
                </a:solidFill>
              </a:rPr>
              <a:t>  There is no payment until then </a:t>
            </a:r>
            <a:r>
              <a:rPr lang="en-US" sz="1600" kern="1200" dirty="0" smtClean="0">
                <a:solidFill>
                  <a:prstClr val="black"/>
                </a:solidFill>
              </a:rPr>
              <a:t>(so </a:t>
            </a:r>
            <a:r>
              <a:rPr lang="en-US" sz="1600" kern="1200" dirty="0">
                <a:solidFill>
                  <a:prstClr val="black"/>
                </a:solidFill>
              </a:rPr>
              <a:t>both sides may need to post collateral).</a:t>
            </a:r>
          </a:p>
          <a:p>
            <a:pPr marL="365760" lvl="0" indent="-256032" eaLnBrk="1" fontAlgn="auto" hangingPunct="1">
              <a:spcBef>
                <a:spcPts val="400"/>
              </a:spcBef>
              <a:spcAft>
                <a:spcPts val="0"/>
              </a:spcAft>
              <a:buClr>
                <a:srgbClr val="4F81BD"/>
              </a:buClr>
              <a:buSzPct val="68000"/>
              <a:buFont typeface="Wingdings 3"/>
              <a:buChar char=""/>
            </a:pPr>
            <a:r>
              <a:rPr lang="en-US" sz="1600" kern="1200" dirty="0" smtClean="0">
                <a:solidFill>
                  <a:prstClr val="black"/>
                </a:solidFill>
              </a:rPr>
              <a:t>collateral is commonly required, to mitigate counterparty risk</a:t>
            </a:r>
            <a:endParaRPr lang="en-US" sz="1600" kern="1200" dirty="0">
              <a:solidFill>
                <a:prstClr val="black"/>
              </a:solidFill>
            </a:endParaRPr>
          </a:p>
          <a:p>
            <a:pPr marL="621792" lvl="1" indent="-228600" eaLnBrk="1" fontAlgn="auto" hangingPunct="1">
              <a:spcBef>
                <a:spcPts val="324"/>
              </a:spcBef>
              <a:spcAft>
                <a:spcPts val="0"/>
              </a:spcAft>
              <a:buClr>
                <a:srgbClr val="4F81BD"/>
              </a:buClr>
              <a:buSzTx/>
              <a:buFont typeface="Verdana"/>
              <a:buChar char="◦"/>
            </a:pPr>
            <a:r>
              <a:rPr lang="en-US" kern="1200" dirty="0" smtClean="0">
                <a:solidFill>
                  <a:prstClr val="black"/>
                </a:solidFill>
                <a:ea typeface="+mn-ea"/>
                <a:cs typeface="+mn-cs"/>
              </a:rPr>
              <a:t>derivatives exchanges require several layers of defense</a:t>
            </a:r>
          </a:p>
          <a:p>
            <a:pPr marL="621792" lvl="1" indent="-228600" eaLnBrk="1" fontAlgn="auto" hangingPunct="1">
              <a:spcBef>
                <a:spcPts val="324"/>
              </a:spcBef>
              <a:spcAft>
                <a:spcPts val="0"/>
              </a:spcAft>
              <a:buClr>
                <a:srgbClr val="4F81BD"/>
              </a:buClr>
              <a:buSzTx/>
              <a:buFont typeface="Verdana"/>
              <a:buChar char="◦"/>
            </a:pPr>
            <a:r>
              <a:rPr lang="en-US" kern="1200" dirty="0" smtClean="0">
                <a:solidFill>
                  <a:prstClr val="black"/>
                </a:solidFill>
                <a:ea typeface="+mn-ea"/>
                <a:cs typeface="+mn-cs"/>
              </a:rPr>
              <a:t>initial </a:t>
            </a:r>
            <a:r>
              <a:rPr lang="en-US" kern="1200" dirty="0">
                <a:solidFill>
                  <a:prstClr val="black"/>
                </a:solidFill>
                <a:ea typeface="+mn-ea"/>
                <a:cs typeface="+mn-cs"/>
              </a:rPr>
              <a:t>margin (collateral) and frequent (daily) mark to market are </a:t>
            </a:r>
            <a:r>
              <a:rPr lang="en-US" kern="1200" dirty="0" smtClean="0">
                <a:solidFill>
                  <a:prstClr val="black"/>
                </a:solidFill>
                <a:ea typeface="+mn-ea"/>
                <a:cs typeface="+mn-cs"/>
              </a:rPr>
              <a:t>standard</a:t>
            </a:r>
          </a:p>
          <a:p>
            <a:pPr marL="621792" lvl="1" indent="-228600" eaLnBrk="1" fontAlgn="auto" hangingPunct="1">
              <a:spcBef>
                <a:spcPts val="324"/>
              </a:spcBef>
              <a:spcAft>
                <a:spcPts val="0"/>
              </a:spcAft>
              <a:buClr>
                <a:srgbClr val="4F81BD"/>
              </a:buClr>
              <a:buSzTx/>
              <a:buFont typeface="Verdana"/>
              <a:buChar char="◦"/>
            </a:pPr>
            <a:r>
              <a:rPr lang="en-US" kern="1200" dirty="0" smtClean="0">
                <a:solidFill>
                  <a:prstClr val="black"/>
                </a:solidFill>
                <a:ea typeface="+mn-ea"/>
                <a:cs typeface="+mn-cs"/>
              </a:rPr>
              <a:t>other </a:t>
            </a:r>
            <a:r>
              <a:rPr lang="en-US" kern="1200" dirty="0">
                <a:solidFill>
                  <a:prstClr val="black"/>
                </a:solidFill>
                <a:ea typeface="+mn-ea"/>
                <a:cs typeface="+mn-cs"/>
              </a:rPr>
              <a:t>emergency support in case of a major market disruption is also needed (from Clearing House funds, member firm capital, government guarantee, </a:t>
            </a:r>
            <a:r>
              <a:rPr lang="en-US" kern="1200" dirty="0" smtClean="0">
                <a:solidFill>
                  <a:prstClr val="black"/>
                </a:solidFill>
                <a:ea typeface="+mn-ea"/>
                <a:cs typeface="+mn-cs"/>
              </a:rPr>
              <a:t>...)</a:t>
            </a:r>
          </a:p>
          <a:p>
            <a:pPr marL="621792" lvl="1" indent="-228600" eaLnBrk="1" fontAlgn="auto" hangingPunct="1">
              <a:spcBef>
                <a:spcPts val="324"/>
              </a:spcBef>
              <a:spcAft>
                <a:spcPts val="0"/>
              </a:spcAft>
              <a:buClr>
                <a:srgbClr val="4F81BD"/>
              </a:buClr>
              <a:buSzTx/>
              <a:buFont typeface="Verdana"/>
              <a:buChar char="◦"/>
            </a:pPr>
            <a:r>
              <a:rPr lang="en-US" kern="1200" dirty="0">
                <a:solidFill>
                  <a:prstClr val="black"/>
                </a:solidFill>
              </a:rPr>
              <a:t>it is essential for the exchange itself to have </a:t>
            </a:r>
            <a:r>
              <a:rPr lang="en-US" u="sng" kern="1200" dirty="0">
                <a:solidFill>
                  <a:prstClr val="black"/>
                </a:solidFill>
              </a:rPr>
              <a:t>zero</a:t>
            </a:r>
            <a:r>
              <a:rPr lang="en-US" kern="1200" dirty="0">
                <a:solidFill>
                  <a:prstClr val="black"/>
                </a:solidFill>
              </a:rPr>
              <a:t> default risk vis-a-vis its customers</a:t>
            </a:r>
          </a:p>
          <a:p>
            <a:pPr marL="621792" lvl="1" indent="-228600" eaLnBrk="1" fontAlgn="auto" hangingPunct="1">
              <a:spcBef>
                <a:spcPts val="324"/>
              </a:spcBef>
              <a:spcAft>
                <a:spcPts val="0"/>
              </a:spcAft>
              <a:buClr>
                <a:srgbClr val="4F81BD"/>
              </a:buClr>
              <a:buSzTx/>
              <a:buFont typeface="Verdana"/>
              <a:buChar char="◦"/>
            </a:pPr>
            <a:r>
              <a:rPr lang="en-US" kern="1200" dirty="0" smtClean="0">
                <a:solidFill>
                  <a:prstClr val="black"/>
                </a:solidFill>
              </a:rPr>
              <a:t>over-the-counter </a:t>
            </a:r>
            <a:r>
              <a:rPr lang="en-US" kern="1200" dirty="0">
                <a:solidFill>
                  <a:prstClr val="black"/>
                </a:solidFill>
              </a:rPr>
              <a:t>derivatives contracts involving large firms used to be done with no collateral.  The Dodd-Frank Act now requires collateral and </a:t>
            </a:r>
            <a:r>
              <a:rPr lang="en-US" kern="1200" dirty="0" smtClean="0">
                <a:solidFill>
                  <a:prstClr val="black"/>
                </a:solidFill>
              </a:rPr>
              <a:t>clearing of </a:t>
            </a:r>
            <a:r>
              <a:rPr lang="en-US" kern="1200" dirty="0">
                <a:solidFill>
                  <a:prstClr val="black"/>
                </a:solidFill>
              </a:rPr>
              <a:t>trades through a central clearing house for all standard contracts</a:t>
            </a:r>
            <a:r>
              <a:rPr lang="en-US" kern="1200" dirty="0" smtClean="0">
                <a:solidFill>
                  <a:prstClr val="black"/>
                </a:solidFill>
              </a:rPr>
              <a:t>.</a:t>
            </a:r>
            <a:endParaRPr lang="en-US" kern="1200" dirty="0">
              <a:solidFill>
                <a:prstClr val="black"/>
              </a:solidFill>
              <a:ea typeface="+mn-ea"/>
              <a:cs typeface="+mn-cs"/>
            </a:endParaRPr>
          </a:p>
          <a:p>
            <a:pPr marL="422910" lvl="0" indent="-285750" eaLnBrk="1" fontAlgn="auto" hangingPunct="1">
              <a:spcBef>
                <a:spcPts val="400"/>
              </a:spcBef>
              <a:spcAft>
                <a:spcPts val="0"/>
              </a:spcAft>
              <a:buClr>
                <a:srgbClr val="4F81BD"/>
              </a:buClr>
              <a:buSzPct val="68000"/>
              <a:buFont typeface="Wingdings 3"/>
              <a:buChar char=""/>
            </a:pPr>
            <a:r>
              <a:rPr lang="en-US" sz="1600" kern="1200" dirty="0">
                <a:solidFill>
                  <a:prstClr val="black"/>
                </a:solidFill>
              </a:rPr>
              <a:t>danger of rogue </a:t>
            </a:r>
            <a:r>
              <a:rPr lang="en-US" sz="1600" kern="1200" dirty="0" smtClean="0">
                <a:solidFill>
                  <a:prstClr val="black"/>
                </a:solidFill>
              </a:rPr>
              <a:t>trader (high leverage can allow large risk exposure to be hidden)</a:t>
            </a:r>
            <a:endParaRPr lang="en-US" sz="1600" kern="1200" dirty="0">
              <a:solidFill>
                <a:prstClr val="black"/>
              </a:solidFill>
            </a:endParaRPr>
          </a:p>
          <a:p>
            <a:pPr marL="678942" lvl="1" eaLnBrk="1" fontAlgn="auto" hangingPunct="1">
              <a:spcBef>
                <a:spcPts val="324"/>
              </a:spcBef>
              <a:spcAft>
                <a:spcPts val="0"/>
              </a:spcAft>
              <a:buClr>
                <a:srgbClr val="4F81BD"/>
              </a:buClr>
              <a:buSzTx/>
              <a:buFont typeface="Verdana"/>
              <a:buChar char="◦"/>
            </a:pPr>
            <a:r>
              <a:rPr lang="en-US" kern="1200" dirty="0">
                <a:solidFill>
                  <a:prstClr val="black"/>
                </a:solidFill>
                <a:ea typeface="+mn-ea"/>
                <a:cs typeface="+mn-cs"/>
              </a:rPr>
              <a:t>incentives for </a:t>
            </a:r>
            <a:r>
              <a:rPr lang="en-US" kern="1200" dirty="0" smtClean="0">
                <a:solidFill>
                  <a:prstClr val="black"/>
                </a:solidFill>
                <a:ea typeface="+mn-ea"/>
                <a:cs typeface="+mn-cs"/>
              </a:rPr>
              <a:t>an individual </a:t>
            </a:r>
            <a:r>
              <a:rPr lang="en-US" kern="1200" dirty="0">
                <a:solidFill>
                  <a:prstClr val="black"/>
                </a:solidFill>
                <a:ea typeface="+mn-ea"/>
                <a:cs typeface="+mn-cs"/>
              </a:rPr>
              <a:t>trader are not the same as for </a:t>
            </a:r>
            <a:r>
              <a:rPr lang="en-US" kern="1200" dirty="0" smtClean="0">
                <a:solidFill>
                  <a:prstClr val="black"/>
                </a:solidFill>
                <a:ea typeface="+mn-ea"/>
                <a:cs typeface="+mn-cs"/>
              </a:rPr>
              <a:t>their </a:t>
            </a:r>
            <a:r>
              <a:rPr lang="en-US" kern="1200" dirty="0">
                <a:solidFill>
                  <a:prstClr val="black"/>
                </a:solidFill>
                <a:ea typeface="+mn-ea"/>
                <a:cs typeface="+mn-cs"/>
              </a:rPr>
              <a:t>firm</a:t>
            </a:r>
          </a:p>
          <a:p>
            <a:pPr marL="678942" lvl="1" eaLnBrk="1" fontAlgn="auto" hangingPunct="1">
              <a:spcBef>
                <a:spcPts val="324"/>
              </a:spcBef>
              <a:spcAft>
                <a:spcPts val="0"/>
              </a:spcAft>
              <a:buClr>
                <a:srgbClr val="4F81BD"/>
              </a:buClr>
              <a:buSzTx/>
              <a:buFont typeface="Verdana"/>
              <a:buChar char="◦"/>
            </a:pPr>
            <a:r>
              <a:rPr lang="en-US" kern="1200" dirty="0">
                <a:solidFill>
                  <a:prstClr val="black"/>
                </a:solidFill>
                <a:ea typeface="+mn-ea"/>
                <a:cs typeface="+mn-cs"/>
              </a:rPr>
              <a:t>internal risk controls are crucial</a:t>
            </a:r>
          </a:p>
          <a:p>
            <a:pPr marL="422910" lvl="0" indent="-285750" eaLnBrk="1" fontAlgn="auto" hangingPunct="1">
              <a:spcBef>
                <a:spcPts val="400"/>
              </a:spcBef>
              <a:spcAft>
                <a:spcPts val="0"/>
              </a:spcAft>
              <a:buClr>
                <a:srgbClr val="4F81BD"/>
              </a:buClr>
              <a:buSzPct val="68000"/>
              <a:buFont typeface="Wingdings 3"/>
              <a:buChar char=""/>
            </a:pPr>
            <a:r>
              <a:rPr lang="en-US" sz="1600" kern="1200" dirty="0">
                <a:solidFill>
                  <a:prstClr val="black"/>
                </a:solidFill>
              </a:rPr>
              <a:t>danger of market manipulation</a:t>
            </a:r>
          </a:p>
          <a:p>
            <a:pPr marL="678942" lvl="1" eaLnBrk="1" fontAlgn="auto" hangingPunct="1">
              <a:spcBef>
                <a:spcPts val="324"/>
              </a:spcBef>
              <a:spcAft>
                <a:spcPts val="0"/>
              </a:spcAft>
              <a:buClr>
                <a:srgbClr val="4F81BD"/>
              </a:buClr>
              <a:buSzTx/>
              <a:buFont typeface="Verdana"/>
              <a:buChar char="◦"/>
            </a:pPr>
            <a:r>
              <a:rPr lang="en-US" kern="1200" dirty="0">
                <a:solidFill>
                  <a:prstClr val="black"/>
                </a:solidFill>
                <a:ea typeface="+mn-ea"/>
                <a:cs typeface="+mn-cs"/>
              </a:rPr>
              <a:t>strict limits on the size of traders' positions are necessary</a:t>
            </a:r>
          </a:p>
          <a:p>
            <a:endParaRPr lang="en-US" dirty="0"/>
          </a:p>
        </p:txBody>
      </p:sp>
      <p:sp>
        <p:nvSpPr>
          <p:cNvPr id="4" name="Footer Placeholder 3"/>
          <p:cNvSpPr>
            <a:spLocks noGrp="1"/>
          </p:cNvSpPr>
          <p:nvPr>
            <p:ph type="ftr" sz="quarter" idx="10"/>
          </p:nvPr>
        </p:nvSpPr>
        <p:spPr/>
        <p:txBody>
          <a:bodyPr/>
          <a:lstStyle/>
          <a:p>
            <a:r>
              <a:rPr lang="en-US" smtClean="0"/>
              <a:t>FUNC-UB.0043  Futures and Options Spring 2017                           Part I: Forwards and Futures                                               ©2017 Figlewski</a:t>
            </a:r>
            <a:endParaRPr lang="en-US"/>
          </a:p>
        </p:txBody>
      </p:sp>
      <p:sp>
        <p:nvSpPr>
          <p:cNvPr id="5" name="Slide Number Placeholder 4"/>
          <p:cNvSpPr>
            <a:spLocks noGrp="1"/>
          </p:cNvSpPr>
          <p:nvPr>
            <p:ph type="sldNum" sz="quarter" idx="11"/>
          </p:nvPr>
        </p:nvSpPr>
        <p:spPr/>
        <p:txBody>
          <a:bodyPr/>
          <a:lstStyle/>
          <a:p>
            <a:fld id="{6E6082F0-E2D7-4ED8-866C-2CFD476D1E3C}" type="slidenum">
              <a:rPr lang="en-US" smtClean="0"/>
              <a:pPr/>
              <a:t>14</a:t>
            </a:fld>
            <a:endParaRPr lang="en-US"/>
          </a:p>
        </p:txBody>
      </p:sp>
    </p:spTree>
    <p:extLst>
      <p:ext uri="{BB962C8B-B14F-4D97-AF65-F5344CB8AC3E}">
        <p14:creationId xmlns:p14="http://schemas.microsoft.com/office/powerpoint/2010/main" val="267957335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FUNC-UB.0043  Futures and Options Spring 2017                           Part I: Forwards and Futures                                               ©2017 Figlewski</a:t>
            </a:r>
            <a:endParaRPr lang="en-US"/>
          </a:p>
        </p:txBody>
      </p:sp>
      <p:sp>
        <p:nvSpPr>
          <p:cNvPr id="5" name="Slide Number Placeholder 4"/>
          <p:cNvSpPr>
            <a:spLocks noGrp="1"/>
          </p:cNvSpPr>
          <p:nvPr>
            <p:ph type="sldNum" sz="quarter" idx="11"/>
          </p:nvPr>
        </p:nvSpPr>
        <p:spPr/>
        <p:txBody>
          <a:bodyPr/>
          <a:lstStyle/>
          <a:p>
            <a:fld id="{029C3F59-7C41-4534-9125-E3C36F1CFE1A}" type="slidenum">
              <a:rPr lang="en-US"/>
              <a:pPr/>
              <a:t>15</a:t>
            </a:fld>
            <a:endParaRPr lang="en-US"/>
          </a:p>
        </p:txBody>
      </p:sp>
      <p:sp>
        <p:nvSpPr>
          <p:cNvPr id="794626" name="Rectangle 2"/>
          <p:cNvSpPr>
            <a:spLocks noGrp="1" noChangeArrowheads="1"/>
          </p:cNvSpPr>
          <p:nvPr>
            <p:ph type="title"/>
          </p:nvPr>
        </p:nvSpPr>
        <p:spPr/>
        <p:txBody>
          <a:bodyPr/>
          <a:lstStyle/>
          <a:p>
            <a:r>
              <a:rPr lang="en-US"/>
              <a:t>Sessions 1&amp;2:  Course Overview and Introduction to Derivatives</a:t>
            </a:r>
          </a:p>
        </p:txBody>
      </p:sp>
      <p:sp>
        <p:nvSpPr>
          <p:cNvPr id="794627" name="Rectangle 3"/>
          <p:cNvSpPr>
            <a:spLocks noGrp="1" noChangeArrowheads="1"/>
          </p:cNvSpPr>
          <p:nvPr>
            <p:ph type="body" idx="1"/>
          </p:nvPr>
        </p:nvSpPr>
        <p:spPr>
          <a:xfrm>
            <a:off x="685800" y="914400"/>
            <a:ext cx="8001000" cy="5562600"/>
          </a:xfrm>
        </p:spPr>
        <p:txBody>
          <a:bodyPr/>
          <a:lstStyle/>
          <a:p>
            <a:pPr algn="ctr"/>
            <a:r>
              <a:rPr lang="en-US" u="sng" dirty="0"/>
              <a:t>Hedging: The Primary Purpose of Derivatives </a:t>
            </a:r>
          </a:p>
          <a:p>
            <a:pPr>
              <a:lnSpc>
                <a:spcPct val="40000"/>
              </a:lnSpc>
            </a:pPr>
            <a:endParaRPr lang="en-US" u="sng" dirty="0"/>
          </a:p>
          <a:p>
            <a:r>
              <a:rPr lang="en-US" sz="1600" dirty="0"/>
              <a:t>Derivatives were developed so that those who deal in the underlying commodities or securities could hedge the inherent risk they have to bear.</a:t>
            </a:r>
          </a:p>
          <a:p>
            <a:endParaRPr lang="en-US" sz="1600" dirty="0"/>
          </a:p>
          <a:p>
            <a:r>
              <a:rPr lang="en-US" sz="1600" b="1" dirty="0"/>
              <a:t>Key aspects of correct hedging:</a:t>
            </a:r>
            <a:endParaRPr lang="en-US" dirty="0"/>
          </a:p>
          <a:p>
            <a:pPr lvl="1"/>
            <a:r>
              <a:rPr lang="en-US" dirty="0"/>
              <a:t>The hedge is a derivative position whose </a:t>
            </a:r>
            <a:r>
              <a:rPr lang="en-US" dirty="0" smtClean="0"/>
              <a:t>return </a:t>
            </a:r>
            <a:r>
              <a:rPr lang="en-US" dirty="0"/>
              <a:t>is highly correlated with the risk to be hedged.</a:t>
            </a:r>
          </a:p>
          <a:p>
            <a:pPr lvl="1"/>
            <a:r>
              <a:rPr lang="en-US" dirty="0"/>
              <a:t>The hedge position will have profits when the value of the item being hedged changes in the unfavorable direction.  Random fluctuations in the total value of the combined position are minimized.</a:t>
            </a:r>
          </a:p>
          <a:p>
            <a:pPr lvl="1"/>
            <a:r>
              <a:rPr lang="en-US" dirty="0"/>
              <a:t>The hedge can be successful even if no delivery on the contract ever occurs, and even if the contract is for a different underlying instrument than the one that is being hedged.</a:t>
            </a:r>
          </a:p>
          <a:p>
            <a:pPr lvl="1"/>
            <a:r>
              <a:rPr lang="en-US" dirty="0"/>
              <a:t>Nearly all hedging with </a:t>
            </a:r>
            <a:r>
              <a:rPr lang="en-US" dirty="0" smtClean="0"/>
              <a:t>nonstandard over-the-counter contracts </a:t>
            </a:r>
            <a:r>
              <a:rPr lang="en-US" dirty="0"/>
              <a:t>is subject to credit risk.</a:t>
            </a:r>
            <a:r>
              <a:rPr lang="en-US" sz="1400" dirty="0"/>
              <a:t>  </a:t>
            </a:r>
          </a:p>
          <a:p>
            <a:pPr lvl="1"/>
            <a:r>
              <a:rPr lang="en-US" dirty="0"/>
              <a:t>Nearly all hedging with standardized futures contracts is subject to "basis risk."</a:t>
            </a:r>
          </a:p>
          <a:p>
            <a:pPr lvl="1"/>
            <a:r>
              <a:rPr lang="en-US" dirty="0"/>
              <a:t>the contract is a zero-sum game</a:t>
            </a:r>
            <a:r>
              <a:rPr lang="en-US" b="1" dirty="0"/>
              <a:t>.</a:t>
            </a:r>
            <a:r>
              <a:rPr lang="en-US" dirty="0"/>
              <a:t>  When the trade is completed, the </a:t>
            </a:r>
            <a:r>
              <a:rPr lang="en-US" dirty="0" smtClean="0"/>
              <a:t>original contract </a:t>
            </a:r>
            <a:r>
              <a:rPr lang="en-US" dirty="0"/>
              <a:t>price will be better than the market price for one of the counterparties and worse for the other; these </a:t>
            </a:r>
            <a:r>
              <a:rPr lang="en-US" dirty="0" smtClean="0"/>
              <a:t>profits </a:t>
            </a:r>
            <a:r>
              <a:rPr lang="en-US" dirty="0"/>
              <a:t>and </a:t>
            </a:r>
            <a:r>
              <a:rPr lang="en-US" dirty="0" smtClean="0"/>
              <a:t>losses </a:t>
            </a:r>
            <a:r>
              <a:rPr lang="en-US" dirty="0"/>
              <a:t>must sum to zero</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94627">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94627">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94627">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94627">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94627">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94627">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794627">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FUNC-UB.0043  Futures and Options Spring 2017                           Part I: Forwards and Futures                                               ©2017 Figlewski</a:t>
            </a:r>
            <a:endParaRPr lang="en-US"/>
          </a:p>
        </p:txBody>
      </p:sp>
      <p:sp>
        <p:nvSpPr>
          <p:cNvPr id="5" name="Slide Number Placeholder 4"/>
          <p:cNvSpPr>
            <a:spLocks noGrp="1"/>
          </p:cNvSpPr>
          <p:nvPr>
            <p:ph type="sldNum" sz="quarter" idx="11"/>
          </p:nvPr>
        </p:nvSpPr>
        <p:spPr/>
        <p:txBody>
          <a:bodyPr/>
          <a:lstStyle/>
          <a:p>
            <a:fld id="{086A7B68-3CF1-40EB-B073-6D1574C75A1A}" type="slidenum">
              <a:rPr lang="en-US"/>
              <a:pPr/>
              <a:t>16</a:t>
            </a:fld>
            <a:endParaRPr lang="en-US"/>
          </a:p>
        </p:txBody>
      </p:sp>
      <p:sp>
        <p:nvSpPr>
          <p:cNvPr id="795650" name="Rectangle 2"/>
          <p:cNvSpPr>
            <a:spLocks noGrp="1" noChangeArrowheads="1"/>
          </p:cNvSpPr>
          <p:nvPr>
            <p:ph type="title"/>
          </p:nvPr>
        </p:nvSpPr>
        <p:spPr/>
        <p:txBody>
          <a:bodyPr/>
          <a:lstStyle/>
          <a:p>
            <a:r>
              <a:rPr lang="en-US"/>
              <a:t>Sessions 1&amp;2:  Course Overview and Introduction to Derivatives</a:t>
            </a:r>
          </a:p>
        </p:txBody>
      </p:sp>
      <p:sp>
        <p:nvSpPr>
          <p:cNvPr id="795651" name="Rectangle 3"/>
          <p:cNvSpPr>
            <a:spLocks noGrp="1" noChangeArrowheads="1"/>
          </p:cNvSpPr>
          <p:nvPr>
            <p:ph type="body" idx="1"/>
          </p:nvPr>
        </p:nvSpPr>
        <p:spPr>
          <a:xfrm>
            <a:off x="685800" y="914400"/>
            <a:ext cx="7772400" cy="5715000"/>
          </a:xfrm>
        </p:spPr>
        <p:txBody>
          <a:bodyPr/>
          <a:lstStyle/>
          <a:p>
            <a:pPr algn="ctr"/>
            <a:r>
              <a:rPr lang="en-US" u="sng" dirty="0">
                <a:cs typeface="Times New Roman" pitchFamily="18" charset="0"/>
              </a:rPr>
              <a:t>Arbitrage, the Key to Derivatives Valuation </a:t>
            </a:r>
          </a:p>
          <a:p>
            <a:r>
              <a:rPr lang="en-US" sz="1600" dirty="0" smtClean="0">
                <a:cs typeface="Times New Roman" pitchFamily="18" charset="0"/>
              </a:rPr>
              <a:t>A </a:t>
            </a:r>
            <a:r>
              <a:rPr lang="en-US" sz="1600" dirty="0">
                <a:cs typeface="Times New Roman" pitchFamily="18" charset="0"/>
              </a:rPr>
              <a:t>typical derivative instrument sets up a (possible) future transaction in some underlying instrument.</a:t>
            </a:r>
          </a:p>
          <a:p>
            <a:endParaRPr lang="en-US" sz="1600" dirty="0">
              <a:cs typeface="Times New Roman" pitchFamily="18" charset="0"/>
            </a:endParaRPr>
          </a:p>
          <a:p>
            <a:r>
              <a:rPr lang="en-US" sz="1600" dirty="0">
                <a:cs typeface="Times New Roman" pitchFamily="18" charset="0"/>
              </a:rPr>
              <a:t>This can lead to multiple different ways to do the same thing.  Two positions that appear quite different can have exactly the same payoffs.</a:t>
            </a:r>
          </a:p>
          <a:p>
            <a:endParaRPr lang="en-US" sz="1600" dirty="0">
              <a:cs typeface="Times New Roman" pitchFamily="18" charset="0"/>
            </a:endParaRPr>
          </a:p>
          <a:p>
            <a:r>
              <a:rPr lang="en-US" sz="1600" dirty="0">
                <a:cs typeface="Times New Roman" pitchFamily="18" charset="0"/>
              </a:rPr>
              <a:t>Two different positions (or trading strategies) that always have the same payoffs must also have the same total cost in the market.  Otherwise there is an arbitrage trade that </a:t>
            </a:r>
            <a:r>
              <a:rPr lang="en-US" sz="1600" dirty="0" smtClean="0">
                <a:cs typeface="Times New Roman" pitchFamily="18" charset="0"/>
              </a:rPr>
              <a:t>produces </a:t>
            </a:r>
            <a:r>
              <a:rPr lang="en-US" sz="1600" dirty="0">
                <a:cs typeface="Times New Roman" pitchFamily="18" charset="0"/>
              </a:rPr>
              <a:t>a profit with no risk.</a:t>
            </a:r>
          </a:p>
          <a:p>
            <a:endParaRPr lang="en-US" sz="1600" dirty="0">
              <a:cs typeface="Times New Roman" pitchFamily="18" charset="0"/>
            </a:endParaRPr>
          </a:p>
          <a:p>
            <a:r>
              <a:rPr lang="en-US" sz="1600" dirty="0">
                <a:cs typeface="Times New Roman" pitchFamily="18" charset="0"/>
              </a:rPr>
              <a:t>In the idealized world of finance theory, this "no-arbitrage" principle leads to all of our theoretical </a:t>
            </a:r>
            <a:r>
              <a:rPr lang="en-US" sz="1600" dirty="0" smtClean="0">
                <a:cs typeface="Times New Roman" pitchFamily="18" charset="0"/>
              </a:rPr>
              <a:t>derivatives valuation </a:t>
            </a:r>
            <a:r>
              <a:rPr lang="en-US" sz="1600" dirty="0">
                <a:cs typeface="Times New Roman" pitchFamily="18" charset="0"/>
              </a:rPr>
              <a:t>models.  </a:t>
            </a:r>
            <a:r>
              <a:rPr lang="en-US" sz="1600" dirty="0" smtClean="0">
                <a:cs typeface="Times New Roman" pitchFamily="18" charset="0"/>
              </a:rPr>
              <a:t>Within a model all derivative </a:t>
            </a:r>
            <a:r>
              <a:rPr lang="en-US" sz="1600" dirty="0">
                <a:cs typeface="Times New Roman" pitchFamily="18" charset="0"/>
              </a:rPr>
              <a:t>instruments must be priced </a:t>
            </a:r>
            <a:r>
              <a:rPr lang="en-US" sz="1600" dirty="0" smtClean="0">
                <a:cs typeface="Times New Roman" pitchFamily="18" charset="0"/>
              </a:rPr>
              <a:t>so </a:t>
            </a:r>
            <a:r>
              <a:rPr lang="en-US" sz="1600" dirty="0">
                <a:cs typeface="Times New Roman" pitchFamily="18" charset="0"/>
              </a:rPr>
              <a:t>that no profitable arbitrage opportunities remain.</a:t>
            </a:r>
          </a:p>
          <a:p>
            <a:endParaRPr lang="en-US" sz="1600" dirty="0">
              <a:cs typeface="Times New Roman" pitchFamily="18" charset="0"/>
            </a:endParaRPr>
          </a:p>
          <a:p>
            <a:r>
              <a:rPr lang="en-US" sz="1600" dirty="0">
                <a:cs typeface="Times New Roman" pitchFamily="18" charset="0"/>
              </a:rPr>
              <a:t>In real world financial markets, market makers and other investors work hard to find trading opportunities based on small violations of the "no-arbitrage" principle.  Active trading by </a:t>
            </a:r>
            <a:r>
              <a:rPr lang="en-US" sz="1600" dirty="0" smtClean="0">
                <a:cs typeface="Times New Roman" pitchFamily="18" charset="0"/>
              </a:rPr>
              <a:t>"arbitrageurs" (traders who do arbitrage) </a:t>
            </a:r>
            <a:r>
              <a:rPr lang="en-US" sz="1600" dirty="0">
                <a:cs typeface="Times New Roman" pitchFamily="18" charset="0"/>
              </a:rPr>
              <a:t>is what ties prices in </a:t>
            </a:r>
            <a:r>
              <a:rPr lang="en-US" sz="1600" dirty="0" smtClean="0">
                <a:cs typeface="Times New Roman" pitchFamily="18" charset="0"/>
              </a:rPr>
              <a:t>a derivatives </a:t>
            </a:r>
            <a:r>
              <a:rPr lang="en-US" sz="1600" dirty="0">
                <a:cs typeface="Times New Roman" pitchFamily="18" charset="0"/>
              </a:rPr>
              <a:t>market closely to prices in the market for its underlying.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95651">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95651">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795651">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795651">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795651">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5651" grpId="0" build="p" bldLvl="2"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FUNC-UB.0043 / B40.3335  Futures and Options Spring 2019                                  Part I: Forwards and Futures                                 ©2019 Figlewski</a:t>
            </a:r>
            <a:endParaRPr lang="en-US"/>
          </a:p>
        </p:txBody>
      </p:sp>
      <p:sp>
        <p:nvSpPr>
          <p:cNvPr id="5" name="Slide Number Placeholder 4"/>
          <p:cNvSpPr>
            <a:spLocks noGrp="1"/>
          </p:cNvSpPr>
          <p:nvPr>
            <p:ph type="sldNum" sz="quarter" idx="11"/>
          </p:nvPr>
        </p:nvSpPr>
        <p:spPr/>
        <p:txBody>
          <a:bodyPr/>
          <a:lstStyle/>
          <a:p>
            <a:fld id="{C424D902-A3B5-4A2A-B738-B99042A725B8}" type="slidenum">
              <a:rPr lang="en-US"/>
              <a:pPr/>
              <a:t>17</a:t>
            </a:fld>
            <a:endParaRPr lang="en-US"/>
          </a:p>
        </p:txBody>
      </p:sp>
      <p:sp>
        <p:nvSpPr>
          <p:cNvPr id="499714" name="Rectangle 2"/>
          <p:cNvSpPr>
            <a:spLocks noGrp="1" noChangeArrowheads="1"/>
          </p:cNvSpPr>
          <p:nvPr>
            <p:ph type="title"/>
          </p:nvPr>
        </p:nvSpPr>
        <p:spPr/>
        <p:txBody>
          <a:bodyPr/>
          <a:lstStyle/>
          <a:p>
            <a:r>
              <a:rPr lang="en-US"/>
              <a:t>Sessions 1&amp;2:  Course Overview and Introduction to Derivatives</a:t>
            </a:r>
          </a:p>
        </p:txBody>
      </p:sp>
      <p:sp>
        <p:nvSpPr>
          <p:cNvPr id="499715" name="Rectangle 3"/>
          <p:cNvSpPr>
            <a:spLocks noGrp="1" noChangeArrowheads="1"/>
          </p:cNvSpPr>
          <p:nvPr>
            <p:ph type="body" idx="1"/>
          </p:nvPr>
        </p:nvSpPr>
        <p:spPr/>
        <p:txBody>
          <a:bodyPr/>
          <a:lstStyle/>
          <a:p>
            <a:pPr algn="ctr"/>
            <a:r>
              <a:rPr lang="en-US" u="sng" dirty="0">
                <a:cs typeface="Times New Roman" pitchFamily="18" charset="0"/>
              </a:rPr>
              <a:t>Arbitrage, the Key to Derivatives Valuation, p.2 </a:t>
            </a:r>
          </a:p>
          <a:p>
            <a:endParaRPr lang="en-US" sz="1000" dirty="0">
              <a:cs typeface="Times New Roman" pitchFamily="18" charset="0"/>
            </a:endParaRPr>
          </a:p>
          <a:p>
            <a:r>
              <a:rPr lang="en-US" sz="1600" u="sng" dirty="0">
                <a:cs typeface="Times New Roman" pitchFamily="18" charset="0"/>
              </a:rPr>
              <a:t>Example:</a:t>
            </a:r>
            <a:r>
              <a:rPr lang="en-US" sz="1600" dirty="0">
                <a:cs typeface="Times New Roman" pitchFamily="18" charset="0"/>
              </a:rPr>
              <a:t>  </a:t>
            </a:r>
            <a:r>
              <a:rPr lang="en-US" sz="1600" dirty="0" smtClean="0">
                <a:cs typeface="Times New Roman" pitchFamily="18" charset="0"/>
              </a:rPr>
              <a:t>Suppose the </a:t>
            </a:r>
            <a:r>
              <a:rPr lang="en-US" sz="1600" dirty="0">
                <a:cs typeface="Times New Roman" pitchFamily="18" charset="0"/>
              </a:rPr>
              <a:t>current price of gold </a:t>
            </a:r>
            <a:r>
              <a:rPr lang="en-US" sz="1600" dirty="0" smtClean="0">
                <a:cs typeface="Times New Roman" pitchFamily="18" charset="0"/>
              </a:rPr>
              <a:t>is $1500 per </a:t>
            </a:r>
            <a:r>
              <a:rPr lang="en-US" sz="1600" dirty="0">
                <a:cs typeface="Times New Roman" pitchFamily="18" charset="0"/>
              </a:rPr>
              <a:t>ounce, the interest rate is 4.00% and it is also possible to enter into a forward contract that lets you lock in a price of </a:t>
            </a:r>
            <a:r>
              <a:rPr lang="en-US" sz="1600" dirty="0" smtClean="0">
                <a:cs typeface="Times New Roman" pitchFamily="18" charset="0"/>
              </a:rPr>
              <a:t>$1520 </a:t>
            </a:r>
            <a:r>
              <a:rPr lang="en-US" sz="1600" dirty="0">
                <a:cs typeface="Times New Roman" pitchFamily="18" charset="0"/>
              </a:rPr>
              <a:t>per ounce to purchase gold in 6 months.</a:t>
            </a:r>
          </a:p>
          <a:p>
            <a:endParaRPr lang="en-US" sz="800" dirty="0">
              <a:cs typeface="Times New Roman" pitchFamily="18" charset="0"/>
            </a:endParaRPr>
          </a:p>
          <a:p>
            <a:r>
              <a:rPr lang="en-US" sz="1600" dirty="0">
                <a:cs typeface="Times New Roman" pitchFamily="18" charset="0"/>
              </a:rPr>
              <a:t>There are two ways to do the same thing, which is to pay out cash today and have gold in 6 months:</a:t>
            </a:r>
          </a:p>
          <a:p>
            <a:endParaRPr lang="en-US" sz="900" dirty="0">
              <a:cs typeface="Times New Roman" pitchFamily="18" charset="0"/>
            </a:endParaRPr>
          </a:p>
          <a:p>
            <a:r>
              <a:rPr lang="en-US" sz="1600" dirty="0">
                <a:cs typeface="Times New Roman" pitchFamily="18" charset="0"/>
              </a:rPr>
              <a:t>1.  Buy gold today for </a:t>
            </a:r>
            <a:r>
              <a:rPr lang="en-US" sz="1600" dirty="0" smtClean="0">
                <a:cs typeface="Times New Roman" pitchFamily="18" charset="0"/>
              </a:rPr>
              <a:t>$1500 </a:t>
            </a:r>
            <a:r>
              <a:rPr lang="en-US" sz="1600" dirty="0">
                <a:cs typeface="Times New Roman" pitchFamily="18" charset="0"/>
              </a:rPr>
              <a:t>per ounce and hold it for six months.</a:t>
            </a:r>
          </a:p>
          <a:p>
            <a:endParaRPr lang="en-US" sz="900" dirty="0">
              <a:cs typeface="Times New Roman" pitchFamily="18" charset="0"/>
            </a:endParaRPr>
          </a:p>
          <a:p>
            <a:r>
              <a:rPr lang="en-US" sz="1600" dirty="0">
                <a:cs typeface="Times New Roman" pitchFamily="18" charset="0"/>
              </a:rPr>
              <a:t>2.  Put </a:t>
            </a:r>
            <a:r>
              <a:rPr lang="en-US" sz="1600" dirty="0" smtClean="0">
                <a:cs typeface="Times New Roman" pitchFamily="18" charset="0"/>
              </a:rPr>
              <a:t>$1500 </a:t>
            </a:r>
            <a:r>
              <a:rPr lang="en-US" sz="1600" dirty="0">
                <a:cs typeface="Times New Roman" pitchFamily="18" charset="0"/>
              </a:rPr>
              <a:t>in the bank at 4% interest and buy a gold forward contract today. In 6 months, the money in the bank will have earned 1/2 year's interest, so the account will contain     </a:t>
            </a:r>
            <a:r>
              <a:rPr lang="en-US" sz="1600" dirty="0" smtClean="0">
                <a:cs typeface="Times New Roman" pitchFamily="18" charset="0"/>
              </a:rPr>
              <a:t>$1500 </a:t>
            </a:r>
            <a:r>
              <a:rPr lang="en-US" sz="1600" dirty="0">
                <a:cs typeface="Times New Roman" pitchFamily="18" charset="0"/>
                <a:sym typeface="Symbol" pitchFamily="18" charset="2"/>
              </a:rPr>
              <a:t> (1.02) = </a:t>
            </a:r>
            <a:r>
              <a:rPr lang="en-US" sz="1600" dirty="0" smtClean="0">
                <a:cs typeface="Times New Roman" pitchFamily="18" charset="0"/>
                <a:sym typeface="Symbol" pitchFamily="18" charset="2"/>
              </a:rPr>
              <a:t>$1530.  </a:t>
            </a:r>
            <a:r>
              <a:rPr lang="en-US" sz="1600" dirty="0">
                <a:cs typeface="Times New Roman" pitchFamily="18" charset="0"/>
              </a:rPr>
              <a:t>Take delivery on the forward contract and pay </a:t>
            </a:r>
            <a:r>
              <a:rPr lang="en-US" sz="1600" dirty="0" smtClean="0">
                <a:cs typeface="Times New Roman" pitchFamily="18" charset="0"/>
              </a:rPr>
              <a:t>$1520 </a:t>
            </a:r>
            <a:r>
              <a:rPr lang="en-US" sz="1600" dirty="0">
                <a:cs typeface="Times New Roman" pitchFamily="18" charset="0"/>
              </a:rPr>
              <a:t>per ounce for gold at that time. </a:t>
            </a:r>
            <a:r>
              <a:rPr lang="en-US" sz="1600" dirty="0">
                <a:cs typeface="Times New Roman" pitchFamily="18" charset="0"/>
                <a:sym typeface="Symbol" pitchFamily="18" charset="2"/>
              </a:rPr>
              <a:t>  </a:t>
            </a:r>
            <a:r>
              <a:rPr lang="en-US" sz="1600" dirty="0" smtClean="0">
                <a:cs typeface="Times New Roman" pitchFamily="18" charset="0"/>
                <a:sym typeface="Symbol" pitchFamily="18" charset="2"/>
              </a:rPr>
              <a:t>You again have an ounce of gold, but there </a:t>
            </a:r>
            <a:r>
              <a:rPr lang="en-US" sz="1600" dirty="0">
                <a:cs typeface="Times New Roman" pitchFamily="18" charset="0"/>
                <a:sym typeface="Symbol" pitchFamily="18" charset="2"/>
              </a:rPr>
              <a:t>is </a:t>
            </a:r>
            <a:r>
              <a:rPr lang="en-US" sz="1600" dirty="0" smtClean="0">
                <a:cs typeface="Times New Roman" pitchFamily="18" charset="0"/>
                <a:sym typeface="Symbol" pitchFamily="18" charset="2"/>
              </a:rPr>
              <a:t>$10 </a:t>
            </a:r>
            <a:r>
              <a:rPr lang="en-US" sz="1600" dirty="0">
                <a:cs typeface="Times New Roman" pitchFamily="18" charset="0"/>
                <a:sym typeface="Symbol" pitchFamily="18" charset="2"/>
              </a:rPr>
              <a:t>left over.</a:t>
            </a:r>
          </a:p>
          <a:p>
            <a:endParaRPr lang="en-US" sz="1000" dirty="0">
              <a:cs typeface="Times New Roman" pitchFamily="18" charset="0"/>
              <a:sym typeface="Symbol" pitchFamily="18" charset="2"/>
            </a:endParaRPr>
          </a:p>
          <a:p>
            <a:r>
              <a:rPr lang="en-US" sz="1600" dirty="0">
                <a:cs typeface="Times New Roman" pitchFamily="18" charset="0"/>
                <a:sym typeface="Symbol" pitchFamily="18" charset="2"/>
              </a:rPr>
              <a:t>This is </a:t>
            </a:r>
            <a:r>
              <a:rPr lang="en-US" sz="1600" dirty="0" smtClean="0">
                <a:cs typeface="Times New Roman" pitchFamily="18" charset="0"/>
                <a:sym typeface="Symbol" pitchFamily="18" charset="2"/>
              </a:rPr>
              <a:t>cannot </a:t>
            </a:r>
            <a:r>
              <a:rPr lang="en-US" sz="1600" dirty="0">
                <a:cs typeface="Times New Roman" pitchFamily="18" charset="0"/>
                <a:sym typeface="Symbol" pitchFamily="18" charset="2"/>
              </a:rPr>
              <a:t>be an equilibrium, because the two different ways to do exactly the same thing don't cost the same.  To prevent a profitable arbitrage trade, the 6-month gold forward price has to be </a:t>
            </a:r>
            <a:r>
              <a:rPr lang="en-US" sz="1600" dirty="0" smtClean="0">
                <a:cs typeface="Times New Roman" pitchFamily="18" charset="0"/>
                <a:sym typeface="Symbol" pitchFamily="18" charset="2"/>
              </a:rPr>
              <a:t>$1530, </a:t>
            </a:r>
            <a:r>
              <a:rPr lang="en-US" sz="1600" dirty="0">
                <a:cs typeface="Times New Roman" pitchFamily="18" charset="0"/>
                <a:sym typeface="Symbol" pitchFamily="18" charset="2"/>
              </a:rPr>
              <a:t>not </a:t>
            </a:r>
            <a:r>
              <a:rPr lang="en-US" sz="1600" dirty="0" smtClean="0">
                <a:cs typeface="Times New Roman" pitchFamily="18" charset="0"/>
                <a:sym typeface="Symbol" pitchFamily="18" charset="2"/>
              </a:rPr>
              <a:t>$1520.  (Notice that the profit is locked in at the beginning.  It doesn't matter what the price of gold actually turns out to be six months from now.)</a:t>
            </a:r>
            <a:endParaRPr lang="en-US" sz="1600" dirty="0">
              <a:cs typeface="Times New Roman" pitchFamily="18" charset="0"/>
              <a:sym typeface="Symbol" pitchFamily="18" charset="2"/>
            </a:endParaRPr>
          </a:p>
          <a:p>
            <a:endParaRPr lang="en-US" sz="1200" dirty="0">
              <a:cs typeface="Times New Roman" pitchFamily="18" charset="0"/>
              <a:sym typeface="Symbol" pitchFamily="18" charset="2"/>
            </a:endParaRPr>
          </a:p>
          <a:p>
            <a:r>
              <a:rPr lang="en-US" sz="1600" dirty="0">
                <a:cs typeface="Times New Roman" pitchFamily="18" charset="0"/>
                <a:sym typeface="Symbol" pitchFamily="18" charset="2"/>
              </a:rPr>
              <a:t>Theoretical pricing models for derivatives are developed by applying this concept in every possible manner.</a:t>
            </a:r>
          </a:p>
        </p:txBody>
      </p:sp>
    </p:spTree>
    <p:extLst>
      <p:ext uri="{BB962C8B-B14F-4D97-AF65-F5344CB8AC3E}">
        <p14:creationId xmlns:p14="http://schemas.microsoft.com/office/powerpoint/2010/main" val="2657531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499715">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499715">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499715">
                                            <p:txEl>
                                              <p:pRg st="8" end="8"/>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499715">
                                            <p:txEl>
                                              <p:pRg st="10" end="1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499715">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9715" grpId="0" uiExpand="1" build="p" bldLvl="2"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FUNC-UB.0043  Futures and Options Spring 2017                           Part I: Forwards and Futures                                               ©2017 Figlewski</a:t>
            </a:r>
            <a:endParaRPr lang="en-US"/>
          </a:p>
        </p:txBody>
      </p:sp>
      <p:sp>
        <p:nvSpPr>
          <p:cNvPr id="5" name="Slide Number Placeholder 4"/>
          <p:cNvSpPr>
            <a:spLocks noGrp="1"/>
          </p:cNvSpPr>
          <p:nvPr>
            <p:ph type="sldNum" sz="quarter" idx="11"/>
          </p:nvPr>
        </p:nvSpPr>
        <p:spPr/>
        <p:txBody>
          <a:bodyPr/>
          <a:lstStyle/>
          <a:p>
            <a:fld id="{289EE00B-2B5C-46CB-9EED-FFF4CF656468}" type="slidenum">
              <a:rPr lang="en-US"/>
              <a:pPr/>
              <a:t>18</a:t>
            </a:fld>
            <a:endParaRPr lang="en-US"/>
          </a:p>
        </p:txBody>
      </p:sp>
      <p:sp>
        <p:nvSpPr>
          <p:cNvPr id="483330" name="Rectangle 2"/>
          <p:cNvSpPr>
            <a:spLocks noGrp="1" noChangeArrowheads="1"/>
          </p:cNvSpPr>
          <p:nvPr>
            <p:ph type="title"/>
          </p:nvPr>
        </p:nvSpPr>
        <p:spPr/>
        <p:txBody>
          <a:bodyPr/>
          <a:lstStyle/>
          <a:p>
            <a:r>
              <a:rPr lang="en-US"/>
              <a:t>Sessions 1&amp;2:  Course Overview and Introduction to Derivatives</a:t>
            </a:r>
          </a:p>
        </p:txBody>
      </p:sp>
      <p:sp>
        <p:nvSpPr>
          <p:cNvPr id="483331" name="Rectangle 3"/>
          <p:cNvSpPr>
            <a:spLocks noGrp="1" noChangeArrowheads="1"/>
          </p:cNvSpPr>
          <p:nvPr>
            <p:ph type="body" idx="1"/>
          </p:nvPr>
        </p:nvSpPr>
        <p:spPr/>
        <p:txBody>
          <a:bodyPr/>
          <a:lstStyle/>
          <a:p>
            <a:pPr algn="ctr"/>
            <a:r>
              <a:rPr lang="en-US" u="sng" dirty="0">
                <a:cs typeface="Times New Roman" pitchFamily="18" charset="0"/>
              </a:rPr>
              <a:t>Basic Derivatives Math</a:t>
            </a:r>
          </a:p>
          <a:p>
            <a:endParaRPr lang="en-US" sz="1600" dirty="0">
              <a:cs typeface="Times New Roman" pitchFamily="18" charset="0"/>
            </a:endParaRPr>
          </a:p>
          <a:p>
            <a:r>
              <a:rPr lang="en-US" sz="1600" dirty="0">
                <a:cs typeface="Times New Roman" pitchFamily="18" charset="0"/>
              </a:rPr>
              <a:t>The key aspects of a security are its return and its risk.  These are intrinsically tied together: one can’t be changed without affecting the other.</a:t>
            </a:r>
          </a:p>
          <a:p>
            <a:endParaRPr lang="en-US" sz="1600" dirty="0">
              <a:cs typeface="Times New Roman" pitchFamily="18" charset="0"/>
            </a:endParaRPr>
          </a:p>
          <a:p>
            <a:r>
              <a:rPr lang="en-US" sz="1600" dirty="0">
                <a:cs typeface="Times New Roman" pitchFamily="18" charset="0"/>
              </a:rPr>
              <a:t>Derivatives are used mainly for managing risk exposure.  To understand what modern finance can say about how a derivatives strategy works and, especially, how to design a good strategy for a particular purpose, you must understand the mathematics of return and risk.</a:t>
            </a:r>
          </a:p>
          <a:p>
            <a:endParaRPr lang="en-US" sz="1600" dirty="0">
              <a:cs typeface="Times New Roman" pitchFamily="18" charset="0"/>
            </a:endParaRPr>
          </a:p>
          <a:p>
            <a:r>
              <a:rPr lang="en-US" sz="1600" dirty="0">
                <a:cs typeface="Times New Roman" pitchFamily="18" charset="0"/>
              </a:rPr>
              <a:t>There are many ways to quote returns, yields, and interest rates.   Returns on some instruments are annualized at simple interest, others are compounded.  Different day count conventions are used in different markets.  The details are described in the handout "Math Review for Derivatives."  </a:t>
            </a:r>
          </a:p>
          <a:p>
            <a:endParaRPr lang="en-US" sz="1600" dirty="0">
              <a:cs typeface="Times New Roman" pitchFamily="18" charset="0"/>
            </a:endParaRPr>
          </a:p>
          <a:p>
            <a:r>
              <a:rPr lang="en-US" sz="1600" dirty="0">
                <a:cs typeface="Times New Roman" pitchFamily="18" charset="0"/>
              </a:rPr>
              <a:t>Risk means uncertainty, which in modern financial theory is modeled by a probability distribution.  </a:t>
            </a:r>
            <a:r>
              <a:rPr lang="en-US" sz="1600" dirty="0" smtClean="0">
                <a:cs typeface="Times New Roman" pitchFamily="18" charset="0"/>
              </a:rPr>
              <a:t>Knowing the </a:t>
            </a:r>
            <a:r>
              <a:rPr lang="en-US" sz="1600" dirty="0">
                <a:cs typeface="Times New Roman" pitchFamily="18" charset="0"/>
              </a:rPr>
              <a:t>fundamental properties of probabilities is </a:t>
            </a:r>
            <a:r>
              <a:rPr lang="en-US" sz="1600" dirty="0" smtClean="0">
                <a:cs typeface="Times New Roman" pitchFamily="18" charset="0"/>
              </a:rPr>
              <a:t>very important </a:t>
            </a:r>
            <a:r>
              <a:rPr lang="en-US" sz="1600" dirty="0">
                <a:cs typeface="Times New Roman" pitchFamily="18" charset="0"/>
              </a:rPr>
              <a:t>for understanding derivatives.</a:t>
            </a:r>
          </a:p>
          <a:p>
            <a:endParaRPr lang="en-US" sz="1600" dirty="0">
              <a:cs typeface="Times New Roman" pitchFamily="18"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FUNC-UB.0043  Futures and Options Spring 2017                           Part I: Forwards and Futures                                               ©2017 Figlewski</a:t>
            </a:r>
            <a:endParaRPr lang="en-US"/>
          </a:p>
        </p:txBody>
      </p:sp>
      <p:sp>
        <p:nvSpPr>
          <p:cNvPr id="5" name="Slide Number Placeholder 4"/>
          <p:cNvSpPr>
            <a:spLocks noGrp="1"/>
          </p:cNvSpPr>
          <p:nvPr>
            <p:ph type="sldNum" sz="quarter" idx="11"/>
          </p:nvPr>
        </p:nvSpPr>
        <p:spPr/>
        <p:txBody>
          <a:bodyPr/>
          <a:lstStyle/>
          <a:p>
            <a:fld id="{10C20EFE-8A8B-4548-AAC9-5AE1EFC4105A}" type="slidenum">
              <a:rPr lang="en-US"/>
              <a:pPr/>
              <a:t>19</a:t>
            </a:fld>
            <a:endParaRPr lang="en-US"/>
          </a:p>
        </p:txBody>
      </p:sp>
      <p:sp>
        <p:nvSpPr>
          <p:cNvPr id="486402" name="Rectangle 2"/>
          <p:cNvSpPr>
            <a:spLocks noGrp="1" noChangeArrowheads="1"/>
          </p:cNvSpPr>
          <p:nvPr>
            <p:ph type="title"/>
          </p:nvPr>
        </p:nvSpPr>
        <p:spPr/>
        <p:txBody>
          <a:bodyPr/>
          <a:lstStyle/>
          <a:p>
            <a:r>
              <a:rPr lang="en-US"/>
              <a:t>Sessions 1&amp;2:  Course Overview and Introduction to Derivatives</a:t>
            </a:r>
          </a:p>
        </p:txBody>
      </p:sp>
      <p:sp>
        <p:nvSpPr>
          <p:cNvPr id="486403" name="Rectangle 3"/>
          <p:cNvSpPr>
            <a:spLocks noGrp="1" noChangeArrowheads="1"/>
          </p:cNvSpPr>
          <p:nvPr>
            <p:ph type="body" idx="1"/>
          </p:nvPr>
        </p:nvSpPr>
        <p:spPr>
          <a:xfrm>
            <a:off x="685800" y="762000"/>
            <a:ext cx="7772400" cy="5791200"/>
          </a:xfrm>
        </p:spPr>
        <p:txBody>
          <a:bodyPr/>
          <a:lstStyle/>
          <a:p>
            <a:pPr algn="ctr">
              <a:lnSpc>
                <a:spcPct val="90000"/>
              </a:lnSpc>
            </a:pPr>
            <a:r>
              <a:rPr lang="en-US" u="sng" dirty="0">
                <a:cs typeface="Times New Roman" pitchFamily="18" charset="0"/>
              </a:rPr>
              <a:t>Interest Rate Calculations:  Holding Period Return</a:t>
            </a:r>
          </a:p>
          <a:p>
            <a:pPr>
              <a:lnSpc>
                <a:spcPct val="90000"/>
              </a:lnSpc>
            </a:pPr>
            <a:r>
              <a:rPr lang="en-US" sz="1600" dirty="0" smtClean="0">
                <a:cs typeface="Times New Roman" pitchFamily="18" charset="0"/>
              </a:rPr>
              <a:t>A </a:t>
            </a:r>
            <a:r>
              <a:rPr lang="en-US" sz="1600" dirty="0">
                <a:cs typeface="Times New Roman" pitchFamily="18" charset="0"/>
              </a:rPr>
              <a:t>very helpful basic concept in doing interest calculations is the Holding Period Return R</a:t>
            </a:r>
            <a:r>
              <a:rPr lang="en-US" sz="1600" baseline="-25000" dirty="0">
                <a:cs typeface="Times New Roman" pitchFamily="18" charset="0"/>
              </a:rPr>
              <a:t>HPR</a:t>
            </a:r>
            <a:r>
              <a:rPr lang="en-US" sz="1600" dirty="0">
                <a:cs typeface="Times New Roman" pitchFamily="18" charset="0"/>
              </a:rPr>
              <a:t>.  For a given holding period, if an amount V</a:t>
            </a:r>
            <a:r>
              <a:rPr lang="en-US" sz="1600" baseline="-25000" dirty="0">
                <a:cs typeface="Times New Roman" pitchFamily="18" charset="0"/>
              </a:rPr>
              <a:t>0</a:t>
            </a:r>
            <a:r>
              <a:rPr lang="en-US" sz="1600" dirty="0">
                <a:cs typeface="Times New Roman" pitchFamily="18" charset="0"/>
              </a:rPr>
              <a:t> is paid at the beginning and a total amount V</a:t>
            </a:r>
            <a:r>
              <a:rPr lang="en-US" sz="1600" baseline="-25000" dirty="0">
                <a:cs typeface="Times New Roman" pitchFamily="18" charset="0"/>
              </a:rPr>
              <a:t>1</a:t>
            </a:r>
            <a:r>
              <a:rPr lang="en-US" sz="1600" dirty="0">
                <a:cs typeface="Times New Roman" pitchFamily="18" charset="0"/>
              </a:rPr>
              <a:t> is accumulated by the end of the holding period, the Holding Period Return is defined by</a:t>
            </a:r>
          </a:p>
          <a:p>
            <a:pPr algn="ctr">
              <a:lnSpc>
                <a:spcPct val="90000"/>
              </a:lnSpc>
            </a:pPr>
            <a:r>
              <a:rPr lang="en-US" sz="1600" dirty="0">
                <a:cs typeface="Times New Roman" pitchFamily="18" charset="0"/>
              </a:rPr>
              <a:t>(1 + R</a:t>
            </a:r>
            <a:r>
              <a:rPr lang="en-US" sz="1600" baseline="-25000" dirty="0">
                <a:cs typeface="Times New Roman" pitchFamily="18" charset="0"/>
              </a:rPr>
              <a:t>HPR</a:t>
            </a:r>
            <a:r>
              <a:rPr lang="en-US" sz="1600" dirty="0">
                <a:cs typeface="Times New Roman" pitchFamily="18" charset="0"/>
              </a:rPr>
              <a:t>) = V</a:t>
            </a:r>
            <a:r>
              <a:rPr lang="en-US" sz="1600" baseline="-25000" dirty="0">
                <a:cs typeface="Times New Roman" pitchFamily="18" charset="0"/>
              </a:rPr>
              <a:t>1</a:t>
            </a:r>
            <a:r>
              <a:rPr lang="en-US" sz="1600" dirty="0">
                <a:cs typeface="Times New Roman" pitchFamily="18" charset="0"/>
              </a:rPr>
              <a:t> / V</a:t>
            </a:r>
            <a:r>
              <a:rPr lang="en-US" sz="1600" baseline="-25000" dirty="0">
                <a:cs typeface="Times New Roman" pitchFamily="18" charset="0"/>
              </a:rPr>
              <a:t>0</a:t>
            </a:r>
          </a:p>
          <a:p>
            <a:pPr>
              <a:lnSpc>
                <a:spcPct val="90000"/>
              </a:lnSpc>
            </a:pPr>
            <a:endParaRPr lang="en-US" sz="1600" dirty="0">
              <a:cs typeface="Times New Roman" pitchFamily="18" charset="0"/>
            </a:endParaRPr>
          </a:p>
          <a:p>
            <a:pPr>
              <a:lnSpc>
                <a:spcPct val="90000"/>
              </a:lnSpc>
            </a:pPr>
            <a:r>
              <a:rPr lang="en-US" sz="1600" dirty="0">
                <a:cs typeface="Times New Roman" pitchFamily="18" charset="0"/>
              </a:rPr>
              <a:t>Note that the Holding Period Return is not annualized.  </a:t>
            </a:r>
          </a:p>
          <a:p>
            <a:pPr>
              <a:lnSpc>
                <a:spcPct val="90000"/>
              </a:lnSpc>
            </a:pPr>
            <a:endParaRPr lang="en-US" sz="1200" dirty="0" smtClean="0">
              <a:cs typeface="Times New Roman" pitchFamily="18" charset="0"/>
            </a:endParaRPr>
          </a:p>
          <a:p>
            <a:pPr>
              <a:lnSpc>
                <a:spcPct val="90000"/>
              </a:lnSpc>
            </a:pPr>
            <a:r>
              <a:rPr lang="en-US" sz="1600" dirty="0">
                <a:cs typeface="Times New Roman" pitchFamily="18" charset="0"/>
              </a:rPr>
              <a:t>Suppose interest on an 8% $1 million loan is </a:t>
            </a:r>
            <a:r>
              <a:rPr lang="en-US" sz="1600" dirty="0" smtClean="0">
                <a:cs typeface="Times New Roman" pitchFamily="18" charset="0"/>
              </a:rPr>
              <a:t>charged at the end.</a:t>
            </a:r>
            <a:endParaRPr lang="en-US" sz="1600" dirty="0">
              <a:cs typeface="Times New Roman" pitchFamily="18" charset="0"/>
            </a:endParaRPr>
          </a:p>
          <a:p>
            <a:pPr>
              <a:lnSpc>
                <a:spcPct val="90000"/>
              </a:lnSpc>
            </a:pPr>
            <a:r>
              <a:rPr lang="en-US" sz="1600" dirty="0">
                <a:cs typeface="Times New Roman" pitchFamily="18" charset="0"/>
              </a:rPr>
              <a:t>		  R</a:t>
            </a:r>
            <a:r>
              <a:rPr lang="en-US" sz="1600" baseline="-25000" dirty="0">
                <a:cs typeface="Times New Roman" pitchFamily="18" charset="0"/>
              </a:rPr>
              <a:t>HPR</a:t>
            </a:r>
            <a:r>
              <a:rPr lang="en-US" sz="1600" dirty="0">
                <a:cs typeface="Times New Roman" pitchFamily="18" charset="0"/>
              </a:rPr>
              <a:t> 	=  V</a:t>
            </a:r>
            <a:r>
              <a:rPr lang="en-US" sz="1600" baseline="-25000" dirty="0">
                <a:cs typeface="Times New Roman" pitchFamily="18" charset="0"/>
              </a:rPr>
              <a:t>1</a:t>
            </a:r>
            <a:r>
              <a:rPr lang="en-US" sz="1600" dirty="0">
                <a:cs typeface="Times New Roman" pitchFamily="18" charset="0"/>
              </a:rPr>
              <a:t> / V</a:t>
            </a:r>
            <a:r>
              <a:rPr lang="en-US" sz="1600" baseline="-25000" dirty="0">
                <a:cs typeface="Times New Roman" pitchFamily="18" charset="0"/>
              </a:rPr>
              <a:t>0</a:t>
            </a:r>
            <a:r>
              <a:rPr lang="en-US" sz="1600" dirty="0">
                <a:cs typeface="Times New Roman" pitchFamily="18" charset="0"/>
              </a:rPr>
              <a:t> - 1 </a:t>
            </a:r>
          </a:p>
          <a:p>
            <a:pPr>
              <a:lnSpc>
                <a:spcPct val="90000"/>
              </a:lnSpc>
            </a:pPr>
            <a:r>
              <a:rPr lang="en-US" sz="1600" dirty="0">
                <a:cs typeface="Times New Roman" pitchFamily="18" charset="0"/>
              </a:rPr>
              <a:t>			= </a:t>
            </a:r>
            <a:r>
              <a:rPr lang="en-US" sz="1600" dirty="0" smtClean="0">
                <a:cs typeface="Times New Roman" pitchFamily="18" charset="0"/>
              </a:rPr>
              <a:t>1,080,000 </a:t>
            </a:r>
            <a:r>
              <a:rPr lang="en-US" sz="1600" dirty="0">
                <a:cs typeface="Times New Roman" pitchFamily="18" charset="0"/>
              </a:rPr>
              <a:t>/ </a:t>
            </a:r>
            <a:r>
              <a:rPr lang="en-US" sz="1600" dirty="0" smtClean="0">
                <a:cs typeface="Times New Roman" pitchFamily="18" charset="0"/>
              </a:rPr>
              <a:t>1,000,000 </a:t>
            </a:r>
            <a:r>
              <a:rPr lang="en-US" sz="1600" dirty="0">
                <a:cs typeface="Times New Roman" pitchFamily="18" charset="0"/>
              </a:rPr>
              <a:t>- 1</a:t>
            </a:r>
            <a:endParaRPr lang="en-US" sz="1600" baseline="-25000" dirty="0">
              <a:cs typeface="Times New Roman" pitchFamily="18" charset="0"/>
            </a:endParaRPr>
          </a:p>
          <a:p>
            <a:pPr>
              <a:lnSpc>
                <a:spcPct val="90000"/>
              </a:lnSpc>
            </a:pPr>
            <a:r>
              <a:rPr lang="en-US" sz="1600" dirty="0">
                <a:cs typeface="Times New Roman" pitchFamily="18" charset="0"/>
              </a:rPr>
              <a:t>			= </a:t>
            </a:r>
            <a:r>
              <a:rPr lang="en-US" sz="1600" dirty="0" smtClean="0">
                <a:cs typeface="Times New Roman" pitchFamily="18" charset="0"/>
              </a:rPr>
              <a:t>1.08 </a:t>
            </a:r>
            <a:r>
              <a:rPr lang="en-US" sz="1600" dirty="0">
                <a:cs typeface="Times New Roman" pitchFamily="18" charset="0"/>
              </a:rPr>
              <a:t>- 1 </a:t>
            </a:r>
          </a:p>
          <a:p>
            <a:pPr>
              <a:lnSpc>
                <a:spcPct val="90000"/>
              </a:lnSpc>
            </a:pPr>
            <a:r>
              <a:rPr lang="en-US" sz="1600" dirty="0">
                <a:cs typeface="Times New Roman" pitchFamily="18" charset="0"/>
              </a:rPr>
              <a:t>			= </a:t>
            </a:r>
            <a:r>
              <a:rPr lang="en-US" sz="1600" dirty="0" smtClean="0">
                <a:cs typeface="Times New Roman" pitchFamily="18" charset="0"/>
              </a:rPr>
              <a:t>8.00</a:t>
            </a:r>
            <a:r>
              <a:rPr lang="en-US" sz="1600" dirty="0">
                <a:cs typeface="Times New Roman" pitchFamily="18" charset="0"/>
              </a:rPr>
              <a:t>%</a:t>
            </a:r>
          </a:p>
          <a:p>
            <a:pPr>
              <a:lnSpc>
                <a:spcPct val="90000"/>
              </a:lnSpc>
            </a:pPr>
            <a:endParaRPr lang="en-US" sz="1200" dirty="0">
              <a:cs typeface="Times New Roman" pitchFamily="18" charset="0"/>
            </a:endParaRPr>
          </a:p>
          <a:p>
            <a:pPr>
              <a:lnSpc>
                <a:spcPct val="90000"/>
              </a:lnSpc>
            </a:pPr>
            <a:r>
              <a:rPr lang="en-US" sz="1600" dirty="0">
                <a:cs typeface="Times New Roman" pitchFamily="18" charset="0"/>
              </a:rPr>
              <a:t>Suppose interest on an 8% $1 million loan is charged in the form of a discount at the beginning (known as "discount basis"):</a:t>
            </a:r>
          </a:p>
          <a:p>
            <a:pPr>
              <a:lnSpc>
                <a:spcPct val="90000"/>
              </a:lnSpc>
            </a:pPr>
            <a:endParaRPr lang="en-US" sz="1200" dirty="0">
              <a:cs typeface="Times New Roman" pitchFamily="18" charset="0"/>
            </a:endParaRPr>
          </a:p>
          <a:p>
            <a:pPr>
              <a:lnSpc>
                <a:spcPct val="90000"/>
              </a:lnSpc>
            </a:pPr>
            <a:r>
              <a:rPr lang="en-US" sz="1600" dirty="0">
                <a:cs typeface="Times New Roman" pitchFamily="18" charset="0"/>
              </a:rPr>
              <a:t>		  R</a:t>
            </a:r>
            <a:r>
              <a:rPr lang="en-US" sz="1600" baseline="-25000" dirty="0">
                <a:cs typeface="Times New Roman" pitchFamily="18" charset="0"/>
              </a:rPr>
              <a:t>HPR</a:t>
            </a:r>
            <a:r>
              <a:rPr lang="en-US" sz="1600" dirty="0">
                <a:cs typeface="Times New Roman" pitchFamily="18" charset="0"/>
              </a:rPr>
              <a:t> 	=  V</a:t>
            </a:r>
            <a:r>
              <a:rPr lang="en-US" sz="1600" baseline="-25000" dirty="0">
                <a:cs typeface="Times New Roman" pitchFamily="18" charset="0"/>
              </a:rPr>
              <a:t>1</a:t>
            </a:r>
            <a:r>
              <a:rPr lang="en-US" sz="1600" dirty="0">
                <a:cs typeface="Times New Roman" pitchFamily="18" charset="0"/>
              </a:rPr>
              <a:t> / V</a:t>
            </a:r>
            <a:r>
              <a:rPr lang="en-US" sz="1600" baseline="-25000" dirty="0">
                <a:cs typeface="Times New Roman" pitchFamily="18" charset="0"/>
              </a:rPr>
              <a:t>0</a:t>
            </a:r>
            <a:r>
              <a:rPr lang="en-US" sz="1600" dirty="0">
                <a:cs typeface="Times New Roman" pitchFamily="18" charset="0"/>
              </a:rPr>
              <a:t> - 1 </a:t>
            </a:r>
          </a:p>
          <a:p>
            <a:pPr>
              <a:lnSpc>
                <a:spcPct val="90000"/>
              </a:lnSpc>
            </a:pPr>
            <a:r>
              <a:rPr lang="en-US" sz="1600" dirty="0">
                <a:cs typeface="Times New Roman" pitchFamily="18" charset="0"/>
              </a:rPr>
              <a:t>			= 1,000,000 / 920,000 - 1</a:t>
            </a:r>
            <a:endParaRPr lang="en-US" sz="1600" baseline="-25000" dirty="0">
              <a:cs typeface="Times New Roman" pitchFamily="18" charset="0"/>
            </a:endParaRPr>
          </a:p>
          <a:p>
            <a:pPr>
              <a:lnSpc>
                <a:spcPct val="90000"/>
              </a:lnSpc>
            </a:pPr>
            <a:r>
              <a:rPr lang="en-US" sz="1600" dirty="0">
                <a:cs typeface="Times New Roman" pitchFamily="18" charset="0"/>
              </a:rPr>
              <a:t>			= 1.086957 - 1 </a:t>
            </a:r>
          </a:p>
          <a:p>
            <a:pPr>
              <a:lnSpc>
                <a:spcPct val="90000"/>
              </a:lnSpc>
            </a:pPr>
            <a:r>
              <a:rPr lang="en-US" sz="1600" dirty="0">
                <a:cs typeface="Times New Roman" pitchFamily="18" charset="0"/>
              </a:rPr>
              <a:t>			= 8.70</a:t>
            </a:r>
            <a:r>
              <a:rPr lang="en-US" sz="1600" dirty="0" smtClean="0">
                <a:cs typeface="Times New Roman" pitchFamily="18" charset="0"/>
              </a:rPr>
              <a:t>%</a:t>
            </a:r>
            <a:endParaRPr lang="en-US" sz="1600" dirty="0">
              <a:cs typeface="Times New Roman" pitchFamily="18"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FUNC-UB.0043  Futures and Options Spring 2017                           Part I: Forwards and Futures                                               ©2017 Figlewski</a:t>
            </a:r>
            <a:endParaRPr lang="en-US"/>
          </a:p>
        </p:txBody>
      </p:sp>
      <p:sp>
        <p:nvSpPr>
          <p:cNvPr id="5" name="Slide Number Placeholder 4"/>
          <p:cNvSpPr>
            <a:spLocks noGrp="1"/>
          </p:cNvSpPr>
          <p:nvPr>
            <p:ph type="sldNum" sz="quarter" idx="11"/>
          </p:nvPr>
        </p:nvSpPr>
        <p:spPr/>
        <p:txBody>
          <a:bodyPr/>
          <a:lstStyle/>
          <a:p>
            <a:fld id="{A2C57216-79D2-4A49-8FBE-B6513D8575B6}" type="slidenum">
              <a:rPr lang="en-US"/>
              <a:pPr/>
              <a:t>20</a:t>
            </a:fld>
            <a:endParaRPr lang="en-US"/>
          </a:p>
        </p:txBody>
      </p:sp>
      <p:sp>
        <p:nvSpPr>
          <p:cNvPr id="485378" name="Rectangle 2"/>
          <p:cNvSpPr>
            <a:spLocks noGrp="1" noChangeArrowheads="1"/>
          </p:cNvSpPr>
          <p:nvPr>
            <p:ph type="title"/>
          </p:nvPr>
        </p:nvSpPr>
        <p:spPr/>
        <p:txBody>
          <a:bodyPr/>
          <a:lstStyle/>
          <a:p>
            <a:r>
              <a:rPr lang="en-US"/>
              <a:t>Sessions 1&amp;2:  Course Overview and Introduction to Derivatives</a:t>
            </a:r>
          </a:p>
        </p:txBody>
      </p:sp>
      <p:sp>
        <p:nvSpPr>
          <p:cNvPr id="485379" name="Rectangle 3"/>
          <p:cNvSpPr>
            <a:spLocks noGrp="1" noChangeArrowheads="1"/>
          </p:cNvSpPr>
          <p:nvPr>
            <p:ph type="body" idx="1"/>
          </p:nvPr>
        </p:nvSpPr>
        <p:spPr>
          <a:xfrm>
            <a:off x="495300" y="779614"/>
            <a:ext cx="8153400" cy="5715000"/>
          </a:xfrm>
        </p:spPr>
        <p:txBody>
          <a:bodyPr/>
          <a:lstStyle/>
          <a:p>
            <a:pPr algn="ctr"/>
            <a:r>
              <a:rPr lang="en-US" u="sng" dirty="0">
                <a:cs typeface="Times New Roman" pitchFamily="18" charset="0"/>
              </a:rPr>
              <a:t>Interest Rate Calculations: APR and EAR </a:t>
            </a:r>
          </a:p>
          <a:p>
            <a:endParaRPr lang="en-US" sz="900" dirty="0">
              <a:cs typeface="Times New Roman" pitchFamily="18" charset="0"/>
            </a:endParaRPr>
          </a:p>
          <a:p>
            <a:r>
              <a:rPr lang="en-US" sz="1600" dirty="0">
                <a:cs typeface="Times New Roman" pitchFamily="18" charset="0"/>
              </a:rPr>
              <a:t>There are many different ways to quote interest rates and to compute the dollar payments </a:t>
            </a:r>
            <a:r>
              <a:rPr lang="en-US" sz="1600" dirty="0" smtClean="0">
                <a:cs typeface="Times New Roman" pitchFamily="18" charset="0"/>
              </a:rPr>
              <a:t>involved in an investment.  </a:t>
            </a:r>
            <a:r>
              <a:rPr lang="en-US" sz="1600" dirty="0">
                <a:cs typeface="Times New Roman" pitchFamily="18" charset="0"/>
              </a:rPr>
              <a:t>How to convert back and forth between promised cash flows and quoted interest rates varies from one instrument to another. The details are both irrelevant and also extremely important:  Irrelevant to understanding the concepts of how derivatives work, but extremely important in actually using them. The key is to focus on the </a:t>
            </a:r>
            <a:r>
              <a:rPr lang="en-US" sz="1600" u="sng" dirty="0">
                <a:cs typeface="Times New Roman" pitchFamily="18" charset="0"/>
              </a:rPr>
              <a:t>dollar amounts</a:t>
            </a:r>
            <a:r>
              <a:rPr lang="en-US" sz="1600" dirty="0">
                <a:cs typeface="Times New Roman" pitchFamily="18" charset="0"/>
              </a:rPr>
              <a:t> and the </a:t>
            </a:r>
            <a:r>
              <a:rPr lang="en-US" sz="1600" u="sng" dirty="0">
                <a:cs typeface="Times New Roman" pitchFamily="18" charset="0"/>
              </a:rPr>
              <a:t>dates</a:t>
            </a:r>
            <a:r>
              <a:rPr lang="en-US" sz="1600" dirty="0">
                <a:cs typeface="Times New Roman" pitchFamily="18" charset="0"/>
              </a:rPr>
              <a:t> when they are received.</a:t>
            </a:r>
          </a:p>
          <a:p>
            <a:endParaRPr lang="en-US" sz="1000" dirty="0">
              <a:cs typeface="Times New Roman" pitchFamily="18" charset="0"/>
            </a:endParaRPr>
          </a:p>
          <a:p>
            <a:r>
              <a:rPr lang="en-US" sz="1600" u="sng" dirty="0">
                <a:cs typeface="Times New Roman" pitchFamily="18" charset="0"/>
              </a:rPr>
              <a:t>Annual Percentage Rate (APR)</a:t>
            </a:r>
            <a:r>
              <a:rPr lang="en-US" sz="1600" dirty="0">
                <a:cs typeface="Times New Roman" pitchFamily="18" charset="0"/>
              </a:rPr>
              <a:t>  </a:t>
            </a:r>
            <a:r>
              <a:rPr lang="en-US" sz="1600" dirty="0" smtClean="0">
                <a:cs typeface="Times New Roman" pitchFamily="18" charset="0"/>
              </a:rPr>
              <a:t>This is the rate used in calculating the </a:t>
            </a:r>
            <a:r>
              <a:rPr lang="en-US" sz="1600" dirty="0">
                <a:cs typeface="Times New Roman" pitchFamily="18" charset="0"/>
              </a:rPr>
              <a:t>dollar amounts of interest payments. Since the 1970s, by law a lender has to quote the APR on a loan when offering it to borrowers.  </a:t>
            </a:r>
          </a:p>
          <a:p>
            <a:endParaRPr lang="en-US" sz="1100" dirty="0" smtClean="0">
              <a:cs typeface="Times New Roman" pitchFamily="18" charset="0"/>
            </a:endParaRPr>
          </a:p>
          <a:p>
            <a:r>
              <a:rPr lang="en-US" sz="1600" dirty="0" smtClean="0">
                <a:cs typeface="Times New Roman" pitchFamily="18" charset="0"/>
              </a:rPr>
              <a:t>For </a:t>
            </a:r>
            <a:r>
              <a:rPr lang="en-US" sz="1600" dirty="0">
                <a:cs typeface="Times New Roman" pitchFamily="18" charset="0"/>
              </a:rPr>
              <a:t>principal amount V, interest rate R</a:t>
            </a:r>
            <a:r>
              <a:rPr lang="en-US" sz="1600" baseline="-25000" dirty="0">
                <a:cs typeface="Times New Roman" pitchFamily="18" charset="0"/>
              </a:rPr>
              <a:t>APR</a:t>
            </a:r>
            <a:r>
              <a:rPr lang="en-US" sz="1600" dirty="0">
                <a:cs typeface="Times New Roman" pitchFamily="18" charset="0"/>
              </a:rPr>
              <a:t>, holding period K days, the interest </a:t>
            </a:r>
            <a:r>
              <a:rPr lang="en-US" sz="1600" dirty="0" smtClean="0">
                <a:cs typeface="Times New Roman" pitchFamily="18" charset="0"/>
              </a:rPr>
              <a:t>payment </a:t>
            </a:r>
            <a:r>
              <a:rPr lang="en-US" sz="1600" dirty="0">
                <a:cs typeface="Times New Roman" pitchFamily="18" charset="0"/>
              </a:rPr>
              <a:t>would be computed as</a:t>
            </a:r>
          </a:p>
          <a:p>
            <a:pPr algn="ctr"/>
            <a:r>
              <a:rPr lang="en-US" sz="1600" dirty="0">
                <a:cs typeface="Times New Roman" pitchFamily="18" charset="0"/>
              </a:rPr>
              <a:t>Interest payment = V </a:t>
            </a:r>
            <a:r>
              <a:rPr lang="en-US" sz="1600" dirty="0">
                <a:cs typeface="Times New Roman" pitchFamily="18" charset="0"/>
                <a:sym typeface="Symbol" pitchFamily="18" charset="2"/>
              </a:rPr>
              <a:t> </a:t>
            </a:r>
            <a:r>
              <a:rPr lang="en-US" sz="1600" dirty="0">
                <a:cs typeface="Times New Roman" pitchFamily="18" charset="0"/>
              </a:rPr>
              <a:t>R</a:t>
            </a:r>
            <a:r>
              <a:rPr lang="en-US" sz="1600" baseline="-25000" dirty="0">
                <a:cs typeface="Times New Roman" pitchFamily="18" charset="0"/>
              </a:rPr>
              <a:t>APR</a:t>
            </a:r>
            <a:r>
              <a:rPr lang="en-US" sz="1600" dirty="0">
                <a:cs typeface="Times New Roman" pitchFamily="18" charset="0"/>
              </a:rPr>
              <a:t> </a:t>
            </a:r>
            <a:r>
              <a:rPr lang="en-US" sz="1600" dirty="0">
                <a:cs typeface="Times New Roman" pitchFamily="18" charset="0"/>
                <a:sym typeface="Symbol" pitchFamily="18" charset="2"/>
              </a:rPr>
              <a:t> (K / 365)</a:t>
            </a:r>
            <a:endParaRPr lang="en-US" sz="1600" dirty="0">
              <a:cs typeface="Times New Roman" pitchFamily="18" charset="0"/>
            </a:endParaRPr>
          </a:p>
          <a:p>
            <a:endParaRPr lang="en-US" sz="900" dirty="0">
              <a:cs typeface="Times New Roman" pitchFamily="18" charset="0"/>
            </a:endParaRPr>
          </a:p>
          <a:p>
            <a:r>
              <a:rPr lang="en-US" sz="1600" dirty="0">
                <a:cs typeface="Times New Roman" pitchFamily="18" charset="0"/>
              </a:rPr>
              <a:t>This is typically known as "simple interest."  It doesn't take account of </a:t>
            </a:r>
            <a:r>
              <a:rPr lang="en-US" sz="1600" dirty="0" smtClean="0">
                <a:cs typeface="Times New Roman" pitchFamily="18" charset="0"/>
              </a:rPr>
              <a:t>compounding.</a:t>
            </a:r>
          </a:p>
          <a:p>
            <a:endParaRPr lang="en-US" sz="1400" dirty="0" smtClean="0">
              <a:cs typeface="Times New Roman" pitchFamily="18" charset="0"/>
            </a:endParaRPr>
          </a:p>
          <a:p>
            <a:pPr>
              <a:spcBef>
                <a:spcPts val="0"/>
              </a:spcBef>
            </a:pPr>
            <a:r>
              <a:rPr lang="en-US" sz="1600" u="sng" dirty="0">
                <a:cs typeface="Times New Roman" pitchFamily="18" charset="0"/>
              </a:rPr>
              <a:t>Example:</a:t>
            </a:r>
            <a:r>
              <a:rPr lang="en-US" sz="1600" dirty="0">
                <a:cs typeface="Times New Roman" pitchFamily="18" charset="0"/>
              </a:rPr>
              <a:t>  For a </a:t>
            </a:r>
            <a:r>
              <a:rPr lang="en-US" sz="1600" dirty="0" smtClean="0">
                <a:cs typeface="Times New Roman" pitchFamily="18" charset="0"/>
              </a:rPr>
              <a:t>90-day loan of $1 </a:t>
            </a:r>
            <a:r>
              <a:rPr lang="en-US" sz="1600" dirty="0">
                <a:cs typeface="Times New Roman" pitchFamily="18" charset="0"/>
              </a:rPr>
              <a:t>million </a:t>
            </a:r>
            <a:r>
              <a:rPr lang="en-US" sz="1600" dirty="0" smtClean="0">
                <a:cs typeface="Times New Roman" pitchFamily="18" charset="0"/>
              </a:rPr>
              <a:t>loan with APR = </a:t>
            </a:r>
            <a:r>
              <a:rPr lang="en-US" sz="1600" dirty="0">
                <a:cs typeface="Times New Roman" pitchFamily="18" charset="0"/>
              </a:rPr>
              <a:t>8.00%, the interest payment </a:t>
            </a:r>
            <a:r>
              <a:rPr lang="en-US" sz="1600" dirty="0" smtClean="0">
                <a:cs typeface="Times New Roman" pitchFamily="18" charset="0"/>
              </a:rPr>
              <a:t>is:</a:t>
            </a:r>
          </a:p>
          <a:p>
            <a:pPr>
              <a:spcBef>
                <a:spcPts val="0"/>
              </a:spcBef>
            </a:pPr>
            <a:endParaRPr lang="en-US" sz="1600" dirty="0">
              <a:cs typeface="Times New Roman" pitchFamily="18" charset="0"/>
            </a:endParaRPr>
          </a:p>
          <a:p>
            <a:pPr>
              <a:spcBef>
                <a:spcPts val="0"/>
              </a:spcBef>
            </a:pPr>
            <a:r>
              <a:rPr lang="en-US" sz="1600" dirty="0">
                <a:cs typeface="Times New Roman" pitchFamily="18" charset="0"/>
              </a:rPr>
              <a:t>		Interest payment  =  1,000,000 </a:t>
            </a:r>
            <a:r>
              <a:rPr lang="en-US" sz="1600" dirty="0">
                <a:cs typeface="Times New Roman" pitchFamily="18" charset="0"/>
                <a:sym typeface="Symbol" pitchFamily="18" charset="2"/>
              </a:rPr>
              <a:t> 0.08  </a:t>
            </a:r>
            <a:r>
              <a:rPr lang="en-US" sz="1600" dirty="0" smtClean="0">
                <a:cs typeface="Times New Roman" pitchFamily="18" charset="0"/>
                <a:sym typeface="Symbol" pitchFamily="18" charset="2"/>
              </a:rPr>
              <a:t>90/365 </a:t>
            </a:r>
            <a:r>
              <a:rPr lang="en-US" sz="1600" dirty="0">
                <a:cs typeface="Times New Roman" pitchFamily="18" charset="0"/>
                <a:sym typeface="Symbol" pitchFamily="18" charset="2"/>
              </a:rPr>
              <a:t>= </a:t>
            </a:r>
            <a:r>
              <a:rPr lang="en-US" sz="1600" dirty="0" smtClean="0">
                <a:cs typeface="Times New Roman" pitchFamily="18" charset="0"/>
                <a:sym typeface="Symbol" pitchFamily="18" charset="2"/>
              </a:rPr>
              <a:t>$19,726.03</a:t>
            </a:r>
            <a:endParaRPr lang="en-US" sz="1600" dirty="0">
              <a:cs typeface="Times New Roman" pitchFamily="18" charset="0"/>
              <a:sym typeface="Symbol" pitchFamily="18" charset="2"/>
            </a:endParaRPr>
          </a:p>
          <a:p>
            <a:endParaRPr lang="en-US" sz="1600" dirty="0" smtClean="0">
              <a:cs typeface="Times New Roman" pitchFamily="18"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FUNC-UB.0043  Futures and Options Spring 2017                           Part I: Forwards and Futures                                               ©2017 Figlewski</a:t>
            </a:r>
            <a:endParaRPr lang="en-US"/>
          </a:p>
        </p:txBody>
      </p:sp>
      <p:sp>
        <p:nvSpPr>
          <p:cNvPr id="5" name="Slide Number Placeholder 4"/>
          <p:cNvSpPr>
            <a:spLocks noGrp="1"/>
          </p:cNvSpPr>
          <p:nvPr>
            <p:ph type="sldNum" sz="quarter" idx="11"/>
          </p:nvPr>
        </p:nvSpPr>
        <p:spPr/>
        <p:txBody>
          <a:bodyPr/>
          <a:lstStyle/>
          <a:p>
            <a:fld id="{A2C57216-79D2-4A49-8FBE-B6513D8575B6}" type="slidenum">
              <a:rPr lang="en-US"/>
              <a:pPr/>
              <a:t>21</a:t>
            </a:fld>
            <a:endParaRPr lang="en-US"/>
          </a:p>
        </p:txBody>
      </p:sp>
      <p:sp>
        <p:nvSpPr>
          <p:cNvPr id="485378" name="Rectangle 2"/>
          <p:cNvSpPr>
            <a:spLocks noGrp="1" noChangeArrowheads="1"/>
          </p:cNvSpPr>
          <p:nvPr>
            <p:ph type="title"/>
          </p:nvPr>
        </p:nvSpPr>
        <p:spPr/>
        <p:txBody>
          <a:bodyPr/>
          <a:lstStyle/>
          <a:p>
            <a:r>
              <a:rPr lang="en-US"/>
              <a:t>Sessions 1&amp;2:  Course Overview and Introduction to Derivatives</a:t>
            </a:r>
          </a:p>
        </p:txBody>
      </p:sp>
      <p:sp>
        <p:nvSpPr>
          <p:cNvPr id="485379" name="Rectangle 3"/>
          <p:cNvSpPr>
            <a:spLocks noGrp="1" noChangeArrowheads="1"/>
          </p:cNvSpPr>
          <p:nvPr>
            <p:ph type="body" idx="1"/>
          </p:nvPr>
        </p:nvSpPr>
        <p:spPr>
          <a:xfrm>
            <a:off x="685800" y="762000"/>
            <a:ext cx="7772400" cy="5715000"/>
          </a:xfrm>
        </p:spPr>
        <p:txBody>
          <a:bodyPr/>
          <a:lstStyle/>
          <a:p>
            <a:pPr algn="ctr"/>
            <a:r>
              <a:rPr lang="en-US" u="sng" dirty="0">
                <a:cs typeface="Times New Roman" pitchFamily="18" charset="0"/>
              </a:rPr>
              <a:t>Interest Rate Calculations: APR and EAR </a:t>
            </a:r>
          </a:p>
          <a:p>
            <a:endParaRPr lang="en-US" sz="900" dirty="0">
              <a:cs typeface="Times New Roman" pitchFamily="18" charset="0"/>
            </a:endParaRPr>
          </a:p>
          <a:p>
            <a:endParaRPr lang="en-US" sz="1000" dirty="0">
              <a:cs typeface="Times New Roman" pitchFamily="18" charset="0"/>
            </a:endParaRPr>
          </a:p>
          <a:p>
            <a:r>
              <a:rPr lang="en-US" sz="1600" u="sng" dirty="0">
                <a:cs typeface="Times New Roman" pitchFamily="18" charset="0"/>
              </a:rPr>
              <a:t>Effective Annual Rate (EAR)</a:t>
            </a:r>
            <a:r>
              <a:rPr lang="en-US" sz="1600" dirty="0">
                <a:cs typeface="Times New Roman" pitchFamily="18" charset="0"/>
              </a:rPr>
              <a:t>  Takes account of both dollar interest amounts and their timing (which involves compounding interest over time).  EAR tries to answer this question: If all interest payments </a:t>
            </a:r>
            <a:r>
              <a:rPr lang="en-US" sz="1600" dirty="0" smtClean="0">
                <a:cs typeface="Times New Roman" pitchFamily="18" charset="0"/>
              </a:rPr>
              <a:t>received </a:t>
            </a:r>
            <a:r>
              <a:rPr lang="en-US" sz="1600" dirty="0">
                <a:cs typeface="Times New Roman" pitchFamily="18" charset="0"/>
              </a:rPr>
              <a:t>during the year were reinvested at the same interest rate and the cumulated total were paid out at the end of the year, how many dollars of interest would </a:t>
            </a:r>
            <a:r>
              <a:rPr lang="en-US" sz="1600" dirty="0" smtClean="0">
                <a:cs typeface="Times New Roman" pitchFamily="18" charset="0"/>
              </a:rPr>
              <a:t>there be at the end </a:t>
            </a:r>
            <a:r>
              <a:rPr lang="en-US" sz="1600" dirty="0">
                <a:cs typeface="Times New Roman" pitchFamily="18" charset="0"/>
              </a:rPr>
              <a:t>per dollar </a:t>
            </a:r>
            <a:r>
              <a:rPr lang="en-US" sz="1600" dirty="0" smtClean="0">
                <a:cs typeface="Times New Roman" pitchFamily="18" charset="0"/>
              </a:rPr>
              <a:t>invested </a:t>
            </a:r>
            <a:r>
              <a:rPr lang="en-US" sz="1600" dirty="0">
                <a:cs typeface="Times New Roman" pitchFamily="18" charset="0"/>
              </a:rPr>
              <a:t>at the </a:t>
            </a:r>
            <a:r>
              <a:rPr lang="en-US" sz="1600" dirty="0" smtClean="0">
                <a:cs typeface="Times New Roman" pitchFamily="18" charset="0"/>
              </a:rPr>
              <a:t>beginning?</a:t>
            </a:r>
          </a:p>
          <a:p>
            <a:endParaRPr lang="en-US" sz="1600" dirty="0">
              <a:cs typeface="Times New Roman" pitchFamily="18" charset="0"/>
            </a:endParaRPr>
          </a:p>
          <a:p>
            <a:endParaRPr lang="en-US" sz="1600" dirty="0" smtClean="0">
              <a:cs typeface="Times New Roman" pitchFamily="18" charset="0"/>
            </a:endParaRPr>
          </a:p>
          <a:p>
            <a:r>
              <a:rPr lang="en-US" sz="1600" u="sng" dirty="0">
                <a:cs typeface="Times New Roman" pitchFamily="18" charset="0"/>
              </a:rPr>
              <a:t>WEIRD BUT TRUE!</a:t>
            </a:r>
            <a:r>
              <a:rPr lang="en-US" sz="1600" dirty="0">
                <a:cs typeface="Times New Roman" pitchFamily="18" charset="0"/>
              </a:rPr>
              <a:t>  Although rolling over short term </a:t>
            </a:r>
            <a:r>
              <a:rPr lang="en-US" sz="1600" dirty="0" smtClean="0">
                <a:cs typeface="Times New Roman" pitchFamily="18" charset="0"/>
              </a:rPr>
              <a:t>investments</a:t>
            </a:r>
            <a:r>
              <a:rPr lang="en-US" sz="1600" dirty="0">
                <a:cs typeface="Times New Roman" pitchFamily="18" charset="0"/>
              </a:rPr>
              <a:t> over a whole year</a:t>
            </a:r>
            <a:r>
              <a:rPr lang="en-US" sz="1600" dirty="0" smtClean="0">
                <a:cs typeface="Times New Roman" pitchFamily="18" charset="0"/>
              </a:rPr>
              <a:t> clearly leads </a:t>
            </a:r>
            <a:r>
              <a:rPr lang="en-US" sz="1600" dirty="0">
                <a:cs typeface="Times New Roman" pitchFamily="18" charset="0"/>
              </a:rPr>
              <a:t>to compound </a:t>
            </a:r>
            <a:r>
              <a:rPr lang="en-US" sz="1600" dirty="0" smtClean="0">
                <a:cs typeface="Times New Roman" pitchFamily="18" charset="0"/>
              </a:rPr>
              <a:t>returns, </a:t>
            </a:r>
            <a:r>
              <a:rPr lang="en-US" sz="1600" dirty="0">
                <a:cs typeface="Times New Roman" pitchFamily="18" charset="0"/>
              </a:rPr>
              <a:t>the market conventions used by traders annualize returns at simple interest.  </a:t>
            </a:r>
            <a:r>
              <a:rPr lang="en-US" sz="1600" u="sng" dirty="0">
                <a:cs typeface="Times New Roman" pitchFamily="18" charset="0"/>
              </a:rPr>
              <a:t>Formal</a:t>
            </a:r>
            <a:r>
              <a:rPr lang="en-US" sz="1600" dirty="0">
                <a:cs typeface="Times New Roman" pitchFamily="18" charset="0"/>
              </a:rPr>
              <a:t> compounding is used only for holding periods greater than a year.</a:t>
            </a:r>
            <a:endParaRPr lang="en-US" sz="1600" u="sng" dirty="0">
              <a:cs typeface="Times New Roman" pitchFamily="18" charset="0"/>
            </a:endParaRPr>
          </a:p>
          <a:p>
            <a:endParaRPr lang="en-US" sz="1600" dirty="0">
              <a:cs typeface="Times New Roman" pitchFamily="18" charset="0"/>
            </a:endParaRPr>
          </a:p>
        </p:txBody>
      </p:sp>
    </p:spTree>
    <p:extLst>
      <p:ext uri="{BB962C8B-B14F-4D97-AF65-F5344CB8AC3E}">
        <p14:creationId xmlns:p14="http://schemas.microsoft.com/office/powerpoint/2010/main" val="387693646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FUNC-UB.0043  Futures and Options Spring 2017                           Part I: Forwards and Futures                                               ©2017 Figlewski</a:t>
            </a:r>
            <a:endParaRPr lang="en-US"/>
          </a:p>
        </p:txBody>
      </p:sp>
      <p:sp>
        <p:nvSpPr>
          <p:cNvPr id="5" name="Slide Number Placeholder 4"/>
          <p:cNvSpPr>
            <a:spLocks noGrp="1"/>
          </p:cNvSpPr>
          <p:nvPr>
            <p:ph type="sldNum" sz="quarter" idx="11"/>
          </p:nvPr>
        </p:nvSpPr>
        <p:spPr/>
        <p:txBody>
          <a:bodyPr/>
          <a:lstStyle/>
          <a:p>
            <a:fld id="{CCA5CF56-48B1-40B5-B2F2-1EEE804321E4}" type="slidenum">
              <a:rPr lang="en-US"/>
              <a:pPr/>
              <a:t>22</a:t>
            </a:fld>
            <a:endParaRPr lang="en-US"/>
          </a:p>
        </p:txBody>
      </p:sp>
      <p:sp>
        <p:nvSpPr>
          <p:cNvPr id="487426" name="Rectangle 2"/>
          <p:cNvSpPr>
            <a:spLocks noGrp="1" noChangeArrowheads="1"/>
          </p:cNvSpPr>
          <p:nvPr>
            <p:ph type="title"/>
          </p:nvPr>
        </p:nvSpPr>
        <p:spPr/>
        <p:txBody>
          <a:bodyPr/>
          <a:lstStyle/>
          <a:p>
            <a:r>
              <a:rPr lang="en-US"/>
              <a:t>Sessions 1&amp;2:  Course Overview and Introduction to Derivatives</a:t>
            </a:r>
          </a:p>
        </p:txBody>
      </p:sp>
      <p:sp>
        <p:nvSpPr>
          <p:cNvPr id="487427" name="Rectangle 3"/>
          <p:cNvSpPr>
            <a:spLocks noGrp="1" noChangeArrowheads="1"/>
          </p:cNvSpPr>
          <p:nvPr>
            <p:ph type="body" idx="1"/>
          </p:nvPr>
        </p:nvSpPr>
        <p:spPr/>
        <p:txBody>
          <a:bodyPr/>
          <a:lstStyle/>
          <a:p>
            <a:pPr algn="ctr"/>
            <a:r>
              <a:rPr lang="en-US" u="sng" dirty="0" smtClean="0">
                <a:cs typeface="Times New Roman" pitchFamily="18" charset="0"/>
              </a:rPr>
              <a:t>Compounding: APR, HPR, and </a:t>
            </a:r>
            <a:r>
              <a:rPr lang="en-US" u="sng" dirty="0">
                <a:cs typeface="Times New Roman" pitchFamily="18" charset="0"/>
              </a:rPr>
              <a:t>EAR</a:t>
            </a:r>
            <a:r>
              <a:rPr lang="en-US" sz="2000" u="sng" dirty="0">
                <a:cs typeface="Times New Roman" pitchFamily="18" charset="0"/>
              </a:rPr>
              <a:t> </a:t>
            </a:r>
          </a:p>
          <a:p>
            <a:pPr algn="ctr"/>
            <a:endParaRPr lang="en-US" sz="1600" dirty="0">
              <a:cs typeface="Times New Roman" pitchFamily="18" charset="0"/>
            </a:endParaRPr>
          </a:p>
          <a:p>
            <a:pPr>
              <a:spcBef>
                <a:spcPts val="0"/>
              </a:spcBef>
            </a:pPr>
            <a:r>
              <a:rPr lang="en-US" sz="1600" dirty="0">
                <a:cs typeface="Times New Roman" pitchFamily="18" charset="0"/>
              </a:rPr>
              <a:t>For a shorter holding period of K days, there will be N = 365 / K periods per year</a:t>
            </a:r>
            <a:r>
              <a:rPr lang="en-US" sz="1600" dirty="0" smtClean="0">
                <a:cs typeface="Times New Roman" pitchFamily="18" charset="0"/>
              </a:rPr>
              <a:t>.</a:t>
            </a:r>
          </a:p>
          <a:p>
            <a:pPr>
              <a:spcBef>
                <a:spcPts val="0"/>
              </a:spcBef>
            </a:pPr>
            <a:endParaRPr lang="en-US" sz="1600" dirty="0">
              <a:cs typeface="Times New Roman" pitchFamily="18" charset="0"/>
            </a:endParaRPr>
          </a:p>
          <a:p>
            <a:pPr>
              <a:spcBef>
                <a:spcPts val="0"/>
              </a:spcBef>
            </a:pPr>
            <a:r>
              <a:rPr lang="en-US" sz="1600" dirty="0">
                <a:cs typeface="Times New Roman" pitchFamily="18" charset="0"/>
              </a:rPr>
              <a:t>The interest payment </a:t>
            </a:r>
            <a:r>
              <a:rPr lang="en-US" sz="1600" dirty="0" smtClean="0">
                <a:cs typeface="Times New Roman" pitchFamily="18" charset="0"/>
              </a:rPr>
              <a:t>on a $1 loan for one period </a:t>
            </a:r>
            <a:r>
              <a:rPr lang="en-US" sz="1600" dirty="0">
                <a:cs typeface="Times New Roman" pitchFamily="18" charset="0"/>
              </a:rPr>
              <a:t>is </a:t>
            </a:r>
            <a:r>
              <a:rPr lang="en-US" sz="1600" dirty="0" smtClean="0">
                <a:cs typeface="Times New Roman" pitchFamily="18" charset="0"/>
              </a:rPr>
              <a:t>$1 </a:t>
            </a:r>
            <a:r>
              <a:rPr lang="en-US" sz="1600" dirty="0">
                <a:cs typeface="Times New Roman" pitchFamily="18" charset="0"/>
                <a:sym typeface="Symbol" pitchFamily="18" charset="2"/>
              </a:rPr>
              <a:t> </a:t>
            </a:r>
            <a:r>
              <a:rPr lang="en-US" sz="1600" dirty="0">
                <a:cs typeface="Times New Roman" pitchFamily="18" charset="0"/>
              </a:rPr>
              <a:t>R</a:t>
            </a:r>
            <a:r>
              <a:rPr lang="en-US" sz="1600" baseline="-25000" dirty="0">
                <a:cs typeface="Times New Roman" pitchFamily="18" charset="0"/>
              </a:rPr>
              <a:t>APR</a:t>
            </a:r>
            <a:r>
              <a:rPr lang="en-US" sz="1600" dirty="0">
                <a:cs typeface="Times New Roman" pitchFamily="18" charset="0"/>
              </a:rPr>
              <a:t> </a:t>
            </a:r>
            <a:r>
              <a:rPr lang="en-US" sz="1600" dirty="0">
                <a:cs typeface="Times New Roman" pitchFamily="18" charset="0"/>
                <a:sym typeface="Symbol" pitchFamily="18" charset="2"/>
              </a:rPr>
              <a:t> (K / 365</a:t>
            </a:r>
            <a:r>
              <a:rPr lang="en-US" sz="1600" dirty="0" smtClean="0">
                <a:cs typeface="Times New Roman" pitchFamily="18" charset="0"/>
                <a:sym typeface="Symbol" pitchFamily="18" charset="2"/>
              </a:rPr>
              <a:t>)  = </a:t>
            </a:r>
            <a:r>
              <a:rPr lang="en-US" sz="1600" dirty="0">
                <a:cs typeface="Times New Roman" pitchFamily="18" charset="0"/>
              </a:rPr>
              <a:t>$1 </a:t>
            </a:r>
            <a:r>
              <a:rPr lang="en-US" sz="1600" dirty="0">
                <a:cs typeface="Times New Roman" pitchFamily="18" charset="0"/>
                <a:sym typeface="Symbol" pitchFamily="18" charset="2"/>
              </a:rPr>
              <a:t> </a:t>
            </a:r>
            <a:r>
              <a:rPr lang="en-US" sz="1600" dirty="0">
                <a:cs typeface="Times New Roman" pitchFamily="18" charset="0"/>
              </a:rPr>
              <a:t>R</a:t>
            </a:r>
            <a:r>
              <a:rPr lang="en-US" sz="1600" baseline="-25000" dirty="0">
                <a:cs typeface="Times New Roman" pitchFamily="18" charset="0"/>
              </a:rPr>
              <a:t>APR</a:t>
            </a:r>
            <a:r>
              <a:rPr lang="en-US" sz="1600" dirty="0">
                <a:cs typeface="Times New Roman" pitchFamily="18" charset="0"/>
              </a:rPr>
              <a:t> </a:t>
            </a:r>
            <a:r>
              <a:rPr lang="en-US" sz="1600" dirty="0" smtClean="0">
                <a:cs typeface="Times New Roman" pitchFamily="18" charset="0"/>
              </a:rPr>
              <a:t>/ N</a:t>
            </a:r>
            <a:endParaRPr lang="en-US" sz="1600" dirty="0" smtClean="0">
              <a:cs typeface="Times New Roman" pitchFamily="18" charset="0"/>
              <a:sym typeface="Symbol" pitchFamily="18" charset="2"/>
            </a:endParaRPr>
          </a:p>
          <a:p>
            <a:pPr>
              <a:spcBef>
                <a:spcPts val="0"/>
              </a:spcBef>
            </a:pPr>
            <a:endParaRPr lang="en-US" sz="1600" dirty="0">
              <a:cs typeface="Times New Roman" pitchFamily="18" charset="0"/>
              <a:sym typeface="Symbol" pitchFamily="18" charset="2"/>
            </a:endParaRPr>
          </a:p>
          <a:p>
            <a:pPr>
              <a:spcBef>
                <a:spcPts val="0"/>
              </a:spcBef>
            </a:pPr>
            <a:r>
              <a:rPr lang="en-US" sz="1600" dirty="0" smtClean="0">
                <a:cs typeface="Times New Roman" pitchFamily="18" charset="0"/>
                <a:sym typeface="Symbol" pitchFamily="18" charset="2"/>
              </a:rPr>
              <a:t>*  This makes the one period </a:t>
            </a:r>
            <a:r>
              <a:rPr lang="en-US" sz="1600" u="sng" dirty="0" smtClean="0">
                <a:cs typeface="Times New Roman" pitchFamily="18" charset="0"/>
                <a:sym typeface="Symbol" pitchFamily="18" charset="2"/>
              </a:rPr>
              <a:t>Holding Period Return</a:t>
            </a:r>
            <a:r>
              <a:rPr lang="en-US" sz="1600" dirty="0" smtClean="0">
                <a:cs typeface="Times New Roman" pitchFamily="18" charset="0"/>
                <a:sym typeface="Symbol" pitchFamily="18" charset="2"/>
              </a:rPr>
              <a:t>, </a:t>
            </a:r>
            <a:r>
              <a:rPr lang="en-US" sz="1600" dirty="0" smtClean="0">
                <a:cs typeface="Times New Roman" pitchFamily="18" charset="0"/>
              </a:rPr>
              <a:t>R</a:t>
            </a:r>
            <a:r>
              <a:rPr lang="en-US" sz="1600" baseline="-25000" dirty="0" smtClean="0">
                <a:cs typeface="Times New Roman" pitchFamily="18" charset="0"/>
              </a:rPr>
              <a:t>HPR</a:t>
            </a:r>
            <a:r>
              <a:rPr lang="en-US" sz="1600" dirty="0" smtClean="0">
                <a:cs typeface="Times New Roman" pitchFamily="18" charset="0"/>
              </a:rPr>
              <a:t>  =  </a:t>
            </a:r>
            <a:r>
              <a:rPr lang="en-US" sz="1600" dirty="0">
                <a:cs typeface="Times New Roman" pitchFamily="18" charset="0"/>
              </a:rPr>
              <a:t>R</a:t>
            </a:r>
            <a:r>
              <a:rPr lang="en-US" sz="1600" baseline="-25000" dirty="0">
                <a:cs typeface="Times New Roman" pitchFamily="18" charset="0"/>
              </a:rPr>
              <a:t>APR</a:t>
            </a:r>
            <a:r>
              <a:rPr lang="en-US" sz="1600" dirty="0">
                <a:cs typeface="Times New Roman" pitchFamily="18" charset="0"/>
              </a:rPr>
              <a:t> </a:t>
            </a:r>
            <a:r>
              <a:rPr lang="en-US" sz="1600" dirty="0">
                <a:cs typeface="Times New Roman" pitchFamily="18" charset="0"/>
                <a:sym typeface="Symbol" pitchFamily="18" charset="2"/>
              </a:rPr>
              <a:t> (K / 365</a:t>
            </a:r>
            <a:r>
              <a:rPr lang="en-US" sz="1600" dirty="0" smtClean="0">
                <a:cs typeface="Times New Roman" pitchFamily="18" charset="0"/>
                <a:sym typeface="Symbol" pitchFamily="18" charset="2"/>
              </a:rPr>
              <a:t>)</a:t>
            </a:r>
            <a:r>
              <a:rPr lang="en-US" sz="1600" dirty="0">
                <a:cs typeface="Times New Roman" pitchFamily="18" charset="0"/>
                <a:sym typeface="Symbol" pitchFamily="18" charset="2"/>
              </a:rPr>
              <a:t> = </a:t>
            </a:r>
            <a:r>
              <a:rPr lang="en-US" sz="1600" dirty="0" smtClean="0">
                <a:cs typeface="Times New Roman" pitchFamily="18" charset="0"/>
              </a:rPr>
              <a:t>R</a:t>
            </a:r>
            <a:r>
              <a:rPr lang="en-US" sz="1600" baseline="-25000" dirty="0" smtClean="0">
                <a:cs typeface="Times New Roman" pitchFamily="18" charset="0"/>
              </a:rPr>
              <a:t>APR</a:t>
            </a:r>
            <a:r>
              <a:rPr lang="en-US" sz="1600" dirty="0" smtClean="0">
                <a:cs typeface="Times New Roman" pitchFamily="18" charset="0"/>
              </a:rPr>
              <a:t> </a:t>
            </a:r>
            <a:r>
              <a:rPr lang="en-US" sz="1600" dirty="0">
                <a:cs typeface="Times New Roman" pitchFamily="18" charset="0"/>
              </a:rPr>
              <a:t>/ N</a:t>
            </a:r>
            <a:endParaRPr lang="en-US" sz="1600" dirty="0">
              <a:cs typeface="Times New Roman" pitchFamily="18" charset="0"/>
              <a:sym typeface="Symbol" pitchFamily="18" charset="2"/>
            </a:endParaRPr>
          </a:p>
          <a:p>
            <a:pPr>
              <a:spcBef>
                <a:spcPts val="0"/>
              </a:spcBef>
            </a:pPr>
            <a:endParaRPr lang="en-US" sz="1600" dirty="0">
              <a:cs typeface="Times New Roman" pitchFamily="18" charset="0"/>
              <a:sym typeface="Symbol" pitchFamily="18" charset="2"/>
            </a:endParaRPr>
          </a:p>
          <a:p>
            <a:pPr>
              <a:spcBef>
                <a:spcPts val="0"/>
              </a:spcBef>
            </a:pPr>
            <a:r>
              <a:rPr lang="en-US" sz="1600" dirty="0" smtClean="0">
                <a:cs typeface="Times New Roman" pitchFamily="18" charset="0"/>
                <a:sym typeface="Symbol" pitchFamily="18" charset="2"/>
              </a:rPr>
              <a:t>*  The </a:t>
            </a:r>
            <a:r>
              <a:rPr lang="en-US" sz="1600" dirty="0">
                <a:cs typeface="Times New Roman" pitchFamily="18" charset="0"/>
                <a:sym typeface="Symbol" pitchFamily="18" charset="2"/>
              </a:rPr>
              <a:t>EAR corresponding to this APR and compounding period is computed as</a:t>
            </a:r>
            <a:endParaRPr lang="en-US" sz="1600" dirty="0">
              <a:cs typeface="Times New Roman" pitchFamily="18" charset="0"/>
            </a:endParaRPr>
          </a:p>
          <a:p>
            <a:pPr>
              <a:spcBef>
                <a:spcPts val="0"/>
              </a:spcBef>
            </a:pPr>
            <a:endParaRPr lang="en-US" sz="1600" dirty="0">
              <a:cs typeface="Times New Roman" pitchFamily="18" charset="0"/>
            </a:endParaRPr>
          </a:p>
          <a:p>
            <a:pPr algn="ctr">
              <a:spcBef>
                <a:spcPts val="0"/>
              </a:spcBef>
            </a:pPr>
            <a:r>
              <a:rPr lang="en-US" sz="1600" dirty="0">
                <a:cs typeface="Times New Roman" pitchFamily="18" charset="0"/>
              </a:rPr>
              <a:t>(1  +  R</a:t>
            </a:r>
            <a:r>
              <a:rPr lang="en-US" sz="1600" baseline="-25000" dirty="0">
                <a:cs typeface="Times New Roman" pitchFamily="18" charset="0"/>
              </a:rPr>
              <a:t>EAR</a:t>
            </a:r>
            <a:r>
              <a:rPr lang="en-US" sz="1600" dirty="0">
                <a:cs typeface="Times New Roman" pitchFamily="18" charset="0"/>
              </a:rPr>
              <a:t>)  =  (1  +  R</a:t>
            </a:r>
            <a:r>
              <a:rPr lang="en-US" sz="1600" baseline="-25000" dirty="0">
                <a:cs typeface="Times New Roman" pitchFamily="18" charset="0"/>
              </a:rPr>
              <a:t>HPR</a:t>
            </a:r>
            <a:r>
              <a:rPr lang="en-US" sz="1600" dirty="0">
                <a:cs typeface="Times New Roman" pitchFamily="18" charset="0"/>
              </a:rPr>
              <a:t>)</a:t>
            </a:r>
            <a:r>
              <a:rPr lang="en-US" sz="1600" baseline="30000" dirty="0">
                <a:cs typeface="Times New Roman" pitchFamily="18" charset="0"/>
              </a:rPr>
              <a:t>N</a:t>
            </a:r>
            <a:r>
              <a:rPr lang="en-US" sz="1600" dirty="0">
                <a:cs typeface="Times New Roman" pitchFamily="18" charset="0"/>
              </a:rPr>
              <a:t>  =  (1  +  R</a:t>
            </a:r>
            <a:r>
              <a:rPr lang="en-US" sz="1600" baseline="-25000" dirty="0">
                <a:cs typeface="Times New Roman" pitchFamily="18" charset="0"/>
              </a:rPr>
              <a:t>APR</a:t>
            </a:r>
            <a:r>
              <a:rPr lang="en-US" sz="1600" dirty="0">
                <a:cs typeface="Times New Roman" pitchFamily="18" charset="0"/>
              </a:rPr>
              <a:t> /  N )</a:t>
            </a:r>
            <a:r>
              <a:rPr lang="en-US" sz="1600" baseline="30000" dirty="0">
                <a:cs typeface="Times New Roman" pitchFamily="18" charset="0"/>
              </a:rPr>
              <a:t>N</a:t>
            </a:r>
          </a:p>
          <a:p>
            <a:pPr>
              <a:spcBef>
                <a:spcPts val="0"/>
              </a:spcBef>
            </a:pPr>
            <a:endParaRPr lang="en-US" sz="1600" dirty="0" smtClean="0">
              <a:cs typeface="Times New Roman" pitchFamily="18" charset="0"/>
            </a:endParaRPr>
          </a:p>
          <a:p>
            <a:pPr>
              <a:spcBef>
                <a:spcPts val="0"/>
              </a:spcBef>
            </a:pPr>
            <a:r>
              <a:rPr lang="en-US" sz="1600" b="1" u="sng" dirty="0" smtClean="0">
                <a:cs typeface="Times New Roman" pitchFamily="18" charset="0"/>
              </a:rPr>
              <a:t>NOTE:</a:t>
            </a:r>
            <a:r>
              <a:rPr lang="en-US" sz="1600" b="1" dirty="0" smtClean="0">
                <a:cs typeface="Times New Roman" pitchFamily="18" charset="0"/>
              </a:rPr>
              <a:t> To keep things simple </a:t>
            </a:r>
            <a:r>
              <a:rPr lang="en-US" sz="1600" b="1" u="sng" dirty="0" smtClean="0">
                <a:cs typeface="Times New Roman" pitchFamily="18" charset="0"/>
              </a:rPr>
              <a:t>in this course</a:t>
            </a:r>
            <a:r>
              <a:rPr lang="en-US" sz="1600" b="1" dirty="0" smtClean="0">
                <a:cs typeface="Times New Roman" pitchFamily="18" charset="0"/>
              </a:rPr>
              <a:t>, unless you are told otherwise, you can treat "one month" as 1/12 of a year, "3 months" as 1/4 of a year, etc.</a:t>
            </a:r>
            <a:endParaRPr lang="en-US" sz="1600" b="1" u="sng" dirty="0" smtClean="0">
              <a:cs typeface="Times New Roman" pitchFamily="18" charset="0"/>
            </a:endParaRPr>
          </a:p>
          <a:p>
            <a:pPr>
              <a:spcBef>
                <a:spcPts val="0"/>
              </a:spcBef>
            </a:pPr>
            <a:endParaRPr lang="en-US" sz="1600" dirty="0">
              <a:cs typeface="Times New Roman" pitchFamily="18" charset="0"/>
            </a:endParaRPr>
          </a:p>
          <a:p>
            <a:pPr>
              <a:spcBef>
                <a:spcPts val="0"/>
              </a:spcBef>
            </a:pPr>
            <a:r>
              <a:rPr lang="en-US" sz="1600" u="sng" dirty="0">
                <a:cs typeface="Times New Roman" pitchFamily="18" charset="0"/>
              </a:rPr>
              <a:t>Example:</a:t>
            </a:r>
            <a:r>
              <a:rPr lang="en-US" sz="1600" dirty="0">
                <a:cs typeface="Times New Roman" pitchFamily="18" charset="0"/>
              </a:rPr>
              <a:t>  For a 3-month $1 million loan, N = 4.  If the APR is 8.00%, the interest payment will be</a:t>
            </a:r>
            <a:endParaRPr lang="en-US" sz="1200" dirty="0">
              <a:cs typeface="Times New Roman" pitchFamily="18" charset="0"/>
            </a:endParaRPr>
          </a:p>
          <a:p>
            <a:pPr>
              <a:spcBef>
                <a:spcPts val="0"/>
              </a:spcBef>
            </a:pPr>
            <a:r>
              <a:rPr lang="en-US" sz="1600" dirty="0">
                <a:cs typeface="Times New Roman" pitchFamily="18" charset="0"/>
              </a:rPr>
              <a:t>		Interest payment  =  1,000,000 </a:t>
            </a:r>
            <a:r>
              <a:rPr lang="en-US" sz="1600" dirty="0">
                <a:cs typeface="Times New Roman" pitchFamily="18" charset="0"/>
                <a:sym typeface="Symbol" pitchFamily="18" charset="2"/>
              </a:rPr>
              <a:t> 0.08  1/4 = $20,000</a:t>
            </a:r>
          </a:p>
          <a:p>
            <a:pPr>
              <a:spcBef>
                <a:spcPts val="0"/>
              </a:spcBef>
            </a:pPr>
            <a:endParaRPr lang="en-US" sz="1600" dirty="0">
              <a:cs typeface="Times New Roman" pitchFamily="18" charset="0"/>
              <a:sym typeface="Symbol" pitchFamily="18" charset="2"/>
            </a:endParaRPr>
          </a:p>
          <a:p>
            <a:pPr>
              <a:spcBef>
                <a:spcPts val="0"/>
              </a:spcBef>
            </a:pPr>
            <a:r>
              <a:rPr lang="en-US" sz="1600" dirty="0">
                <a:cs typeface="Times New Roman" pitchFamily="18" charset="0"/>
                <a:sym typeface="Symbol" pitchFamily="18" charset="2"/>
              </a:rPr>
              <a:t>		R</a:t>
            </a:r>
            <a:r>
              <a:rPr lang="en-US" sz="1600" baseline="-25000" dirty="0">
                <a:cs typeface="Times New Roman" pitchFamily="18" charset="0"/>
                <a:sym typeface="Symbol" pitchFamily="18" charset="2"/>
              </a:rPr>
              <a:t>HPR</a:t>
            </a:r>
            <a:r>
              <a:rPr lang="en-US" sz="1600" dirty="0">
                <a:cs typeface="Times New Roman" pitchFamily="18" charset="0"/>
                <a:sym typeface="Symbol" pitchFamily="18" charset="2"/>
              </a:rPr>
              <a:t> = 1,020,000 / 1,000,000  - 1  =  0.0200  =  2.00%</a:t>
            </a:r>
          </a:p>
          <a:p>
            <a:pPr>
              <a:spcBef>
                <a:spcPts val="0"/>
              </a:spcBef>
            </a:pPr>
            <a:endParaRPr lang="en-US" sz="1600" dirty="0">
              <a:cs typeface="Times New Roman" pitchFamily="18" charset="0"/>
              <a:sym typeface="Symbol" pitchFamily="18" charset="2"/>
            </a:endParaRPr>
          </a:p>
          <a:p>
            <a:pPr>
              <a:spcBef>
                <a:spcPts val="0"/>
              </a:spcBef>
            </a:pPr>
            <a:r>
              <a:rPr lang="en-US" sz="1600" dirty="0">
                <a:cs typeface="Times New Roman" pitchFamily="18" charset="0"/>
                <a:sym typeface="Symbol" pitchFamily="18" charset="2"/>
              </a:rPr>
              <a:t>		R</a:t>
            </a:r>
            <a:r>
              <a:rPr lang="en-US" sz="1600" baseline="-25000" dirty="0">
                <a:cs typeface="Times New Roman" pitchFamily="18" charset="0"/>
                <a:sym typeface="Symbol" pitchFamily="18" charset="2"/>
              </a:rPr>
              <a:t>EAR</a:t>
            </a:r>
            <a:r>
              <a:rPr lang="en-US" sz="1600" dirty="0">
                <a:cs typeface="Times New Roman" pitchFamily="18" charset="0"/>
                <a:sym typeface="Symbol" pitchFamily="18" charset="2"/>
              </a:rPr>
              <a:t> = (1 + R</a:t>
            </a:r>
            <a:r>
              <a:rPr lang="en-US" sz="1600" baseline="-25000" dirty="0">
                <a:cs typeface="Times New Roman" pitchFamily="18" charset="0"/>
                <a:sym typeface="Symbol" pitchFamily="18" charset="2"/>
              </a:rPr>
              <a:t>HPR</a:t>
            </a:r>
            <a:r>
              <a:rPr lang="en-US" sz="1600" dirty="0">
                <a:cs typeface="Times New Roman" pitchFamily="18" charset="0"/>
                <a:sym typeface="Symbol" pitchFamily="18" charset="2"/>
              </a:rPr>
              <a:t> )</a:t>
            </a:r>
            <a:r>
              <a:rPr lang="en-US" sz="1600" baseline="30000" dirty="0">
                <a:cs typeface="Times New Roman" pitchFamily="18" charset="0"/>
                <a:sym typeface="Symbol" pitchFamily="18" charset="2"/>
              </a:rPr>
              <a:t>4</a:t>
            </a:r>
            <a:r>
              <a:rPr lang="en-US" sz="1600" dirty="0">
                <a:cs typeface="Times New Roman" pitchFamily="18" charset="0"/>
                <a:sym typeface="Symbol" pitchFamily="18" charset="2"/>
              </a:rPr>
              <a:t> - 1 = (1.0200)</a:t>
            </a:r>
            <a:r>
              <a:rPr lang="en-US" sz="1600" baseline="30000" dirty="0">
                <a:cs typeface="Times New Roman" pitchFamily="18" charset="0"/>
                <a:sym typeface="Symbol" pitchFamily="18" charset="2"/>
              </a:rPr>
              <a:t>4</a:t>
            </a:r>
            <a:r>
              <a:rPr lang="en-US" sz="1600" dirty="0">
                <a:cs typeface="Times New Roman" pitchFamily="18" charset="0"/>
                <a:sym typeface="Symbol" pitchFamily="18" charset="2"/>
              </a:rPr>
              <a:t> - 1 = 1.0824 = 8.24%</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FUNC-UB.0043  Futures and Options Spring 2017                           Part I: Forwards and Futures                                               ©2017 Figlewski</a:t>
            </a:r>
            <a:endParaRPr lang="en-US"/>
          </a:p>
        </p:txBody>
      </p:sp>
      <p:sp>
        <p:nvSpPr>
          <p:cNvPr id="5" name="Slide Number Placeholder 4"/>
          <p:cNvSpPr>
            <a:spLocks noGrp="1"/>
          </p:cNvSpPr>
          <p:nvPr>
            <p:ph type="sldNum" sz="quarter" idx="11"/>
          </p:nvPr>
        </p:nvSpPr>
        <p:spPr/>
        <p:txBody>
          <a:bodyPr/>
          <a:lstStyle/>
          <a:p>
            <a:fld id="{E579EBF8-BD67-40B0-92E7-5A9DCDD08FC7}" type="slidenum">
              <a:rPr lang="en-US"/>
              <a:pPr/>
              <a:t>23</a:t>
            </a:fld>
            <a:endParaRPr lang="en-US"/>
          </a:p>
        </p:txBody>
      </p:sp>
      <p:sp>
        <p:nvSpPr>
          <p:cNvPr id="488450" name="Rectangle 2"/>
          <p:cNvSpPr>
            <a:spLocks noGrp="1" noChangeArrowheads="1"/>
          </p:cNvSpPr>
          <p:nvPr>
            <p:ph type="title"/>
          </p:nvPr>
        </p:nvSpPr>
        <p:spPr/>
        <p:txBody>
          <a:bodyPr/>
          <a:lstStyle/>
          <a:p>
            <a:r>
              <a:rPr lang="en-US"/>
              <a:t>Sessions 1&amp;2:  Course Overview and Introduction to Derivatives</a:t>
            </a:r>
          </a:p>
        </p:txBody>
      </p:sp>
      <p:sp>
        <p:nvSpPr>
          <p:cNvPr id="488451" name="Rectangle 3"/>
          <p:cNvSpPr>
            <a:spLocks noGrp="1" noChangeArrowheads="1"/>
          </p:cNvSpPr>
          <p:nvPr>
            <p:ph type="body" idx="1"/>
          </p:nvPr>
        </p:nvSpPr>
        <p:spPr/>
        <p:txBody>
          <a:bodyPr/>
          <a:lstStyle/>
          <a:p>
            <a:pPr algn="ctr">
              <a:lnSpc>
                <a:spcPct val="90000"/>
              </a:lnSpc>
            </a:pPr>
            <a:r>
              <a:rPr lang="en-US" u="sng">
                <a:cs typeface="Times New Roman" pitchFamily="18" charset="0"/>
              </a:rPr>
              <a:t>Interest Rate Calculations: Continuous Compounding</a:t>
            </a:r>
            <a:endParaRPr lang="en-US" sz="1600" u="sng">
              <a:cs typeface="Times New Roman" pitchFamily="18" charset="0"/>
            </a:endParaRPr>
          </a:p>
          <a:p>
            <a:pPr>
              <a:lnSpc>
                <a:spcPct val="90000"/>
              </a:lnSpc>
            </a:pPr>
            <a:r>
              <a:rPr lang="en-US" sz="1600">
                <a:cs typeface="Times New Roman" pitchFamily="18" charset="0"/>
              </a:rPr>
              <a:t>You have to deal correctly with compounding to take proper account of the time value of money.  The calculations get </a:t>
            </a:r>
            <a:r>
              <a:rPr lang="en-US" sz="1600" smtClean="0">
                <a:cs typeface="Times New Roman" pitchFamily="18" charset="0"/>
              </a:rPr>
              <a:t>messy </a:t>
            </a:r>
            <a:r>
              <a:rPr lang="en-US" sz="1600">
                <a:cs typeface="Times New Roman" pitchFamily="18" charset="0"/>
              </a:rPr>
              <a:t>when the number of holding periods in a year is not an integer.  A simplification, which is used </a:t>
            </a:r>
            <a:r>
              <a:rPr lang="en-US" sz="1600" smtClean="0">
                <a:cs typeface="Times New Roman" pitchFamily="18" charset="0"/>
              </a:rPr>
              <a:t>extensively for options and advanced derivatives, </a:t>
            </a:r>
            <a:r>
              <a:rPr lang="en-US" sz="1600">
                <a:cs typeface="Times New Roman" pitchFamily="18" charset="0"/>
              </a:rPr>
              <a:t>is to use continuously compounded rates.</a:t>
            </a:r>
          </a:p>
          <a:p>
            <a:pPr>
              <a:lnSpc>
                <a:spcPct val="90000"/>
              </a:lnSpc>
            </a:pPr>
            <a:endParaRPr lang="en-US" sz="900">
              <a:cs typeface="Times New Roman" pitchFamily="18" charset="0"/>
            </a:endParaRPr>
          </a:p>
          <a:p>
            <a:pPr>
              <a:lnSpc>
                <a:spcPct val="90000"/>
              </a:lnSpc>
            </a:pPr>
            <a:r>
              <a:rPr lang="en-US" sz="1600">
                <a:cs typeface="Times New Roman" pitchFamily="18" charset="0"/>
              </a:rPr>
              <a:t>If the annual continuously compounded rate is r, then (1 + R</a:t>
            </a:r>
            <a:r>
              <a:rPr lang="en-US" sz="1600" baseline="-25000">
                <a:cs typeface="Times New Roman" pitchFamily="18" charset="0"/>
              </a:rPr>
              <a:t>HPR</a:t>
            </a:r>
            <a:r>
              <a:rPr lang="en-US" sz="1600">
                <a:cs typeface="Times New Roman" pitchFamily="18" charset="0"/>
              </a:rPr>
              <a:t>) for any holding period of length  t years is just</a:t>
            </a:r>
          </a:p>
          <a:p>
            <a:pPr>
              <a:lnSpc>
                <a:spcPct val="90000"/>
              </a:lnSpc>
            </a:pPr>
            <a:r>
              <a:rPr lang="en-US" sz="1600">
                <a:cs typeface="Times New Roman" pitchFamily="18" charset="0"/>
              </a:rPr>
              <a:t>			(1 + R</a:t>
            </a:r>
            <a:r>
              <a:rPr lang="en-US" sz="1600" baseline="-25000">
                <a:cs typeface="Times New Roman" pitchFamily="18" charset="0"/>
              </a:rPr>
              <a:t>HPR</a:t>
            </a:r>
            <a:r>
              <a:rPr lang="en-US" sz="1600">
                <a:cs typeface="Times New Roman" pitchFamily="18" charset="0"/>
              </a:rPr>
              <a:t>)  =  e </a:t>
            </a:r>
            <a:r>
              <a:rPr lang="en-US" baseline="30000">
                <a:cs typeface="Times New Roman" pitchFamily="18" charset="0"/>
              </a:rPr>
              <a:t>rt</a:t>
            </a:r>
            <a:endParaRPr lang="en-US" sz="1200">
              <a:cs typeface="Times New Roman" pitchFamily="18" charset="0"/>
            </a:endParaRPr>
          </a:p>
          <a:p>
            <a:pPr>
              <a:lnSpc>
                <a:spcPct val="90000"/>
              </a:lnSpc>
            </a:pPr>
            <a:r>
              <a:rPr lang="en-US" sz="1400" u="sng">
                <a:cs typeface="Times New Roman" pitchFamily="18" charset="0"/>
              </a:rPr>
              <a:t>Examples:</a:t>
            </a:r>
            <a:r>
              <a:rPr lang="en-US" sz="1400">
                <a:cs typeface="Times New Roman" pitchFamily="18" charset="0"/>
              </a:rPr>
              <a:t>	If  r  =  8.00%,  </a:t>
            </a:r>
          </a:p>
          <a:p>
            <a:pPr>
              <a:lnSpc>
                <a:spcPct val="90000"/>
              </a:lnSpc>
            </a:pPr>
            <a:r>
              <a:rPr lang="en-US" sz="1400">
                <a:cs typeface="Times New Roman" pitchFamily="18" charset="0"/>
              </a:rPr>
              <a:t>       For 1 year holding period 	(1 + R</a:t>
            </a:r>
            <a:r>
              <a:rPr lang="en-US" sz="1400" baseline="-25000">
                <a:cs typeface="Times New Roman" pitchFamily="18" charset="0"/>
              </a:rPr>
              <a:t>HPR</a:t>
            </a:r>
            <a:r>
              <a:rPr lang="en-US" sz="1400">
                <a:cs typeface="Times New Roman" pitchFamily="18" charset="0"/>
              </a:rPr>
              <a:t>)  =  e </a:t>
            </a:r>
            <a:r>
              <a:rPr lang="en-US" sz="1400" baseline="30000">
                <a:cs typeface="Times New Roman" pitchFamily="18" charset="0"/>
              </a:rPr>
              <a:t>0.08</a:t>
            </a:r>
            <a:r>
              <a:rPr lang="en-US" sz="1400">
                <a:cs typeface="Times New Roman" pitchFamily="18" charset="0"/>
              </a:rPr>
              <a:t>    = 1.0833</a:t>
            </a:r>
          </a:p>
          <a:p>
            <a:pPr>
              <a:lnSpc>
                <a:spcPct val="90000"/>
              </a:lnSpc>
            </a:pPr>
            <a:r>
              <a:rPr lang="en-US" sz="1400">
                <a:cs typeface="Times New Roman" pitchFamily="18" charset="0"/>
              </a:rPr>
              <a:t>       For 1/2 year holding period 	(1 + R</a:t>
            </a:r>
            <a:r>
              <a:rPr lang="en-US" sz="1400" baseline="-25000">
                <a:cs typeface="Times New Roman" pitchFamily="18" charset="0"/>
              </a:rPr>
              <a:t>HPR</a:t>
            </a:r>
            <a:r>
              <a:rPr lang="en-US" sz="1400">
                <a:cs typeface="Times New Roman" pitchFamily="18" charset="0"/>
              </a:rPr>
              <a:t>)  =  e </a:t>
            </a:r>
            <a:r>
              <a:rPr lang="en-US" sz="1400" baseline="30000">
                <a:cs typeface="Times New Roman" pitchFamily="18" charset="0"/>
              </a:rPr>
              <a:t>0.08 / 2</a:t>
            </a:r>
            <a:r>
              <a:rPr lang="en-US" sz="1400">
                <a:cs typeface="Times New Roman" pitchFamily="18" charset="0"/>
              </a:rPr>
              <a:t> = 1.0408</a:t>
            </a:r>
          </a:p>
          <a:p>
            <a:pPr>
              <a:lnSpc>
                <a:spcPct val="90000"/>
              </a:lnSpc>
            </a:pPr>
            <a:r>
              <a:rPr lang="en-US" sz="1400">
                <a:cs typeface="Times New Roman" pitchFamily="18" charset="0"/>
              </a:rPr>
              <a:t>       For 1/4 year holding period 	(1 + R</a:t>
            </a:r>
            <a:r>
              <a:rPr lang="en-US" sz="1400" baseline="-25000">
                <a:cs typeface="Times New Roman" pitchFamily="18" charset="0"/>
              </a:rPr>
              <a:t>HPR</a:t>
            </a:r>
            <a:r>
              <a:rPr lang="en-US" sz="1400">
                <a:cs typeface="Times New Roman" pitchFamily="18" charset="0"/>
              </a:rPr>
              <a:t>)  =  e </a:t>
            </a:r>
            <a:r>
              <a:rPr lang="en-US" sz="1400" baseline="30000">
                <a:cs typeface="Times New Roman" pitchFamily="18" charset="0"/>
              </a:rPr>
              <a:t>0.08 /</a:t>
            </a:r>
            <a:r>
              <a:rPr lang="en-US" sz="1400" baseline="30000">
                <a:cs typeface="Times New Roman" pitchFamily="18" charset="0"/>
                <a:sym typeface="Symbol" pitchFamily="18" charset="2"/>
              </a:rPr>
              <a:t> 4</a:t>
            </a:r>
            <a:r>
              <a:rPr lang="en-US" sz="1400">
                <a:cs typeface="Times New Roman" pitchFamily="18" charset="0"/>
              </a:rPr>
              <a:t> = 1.0202</a:t>
            </a:r>
          </a:p>
          <a:p>
            <a:pPr>
              <a:lnSpc>
                <a:spcPct val="90000"/>
              </a:lnSpc>
            </a:pPr>
            <a:endParaRPr lang="en-US" sz="1000">
              <a:cs typeface="Times New Roman" pitchFamily="18" charset="0"/>
            </a:endParaRPr>
          </a:p>
          <a:p>
            <a:pPr>
              <a:lnSpc>
                <a:spcPct val="90000"/>
              </a:lnSpc>
            </a:pPr>
            <a:r>
              <a:rPr lang="en-US" sz="1600">
                <a:cs typeface="Times New Roman" pitchFamily="18" charset="0"/>
              </a:rPr>
              <a:t>If you invest V</a:t>
            </a:r>
            <a:r>
              <a:rPr lang="en-US" sz="1600" baseline="-25000">
                <a:cs typeface="Times New Roman" pitchFamily="18" charset="0"/>
              </a:rPr>
              <a:t>0</a:t>
            </a:r>
            <a:r>
              <a:rPr lang="en-US" sz="1600">
                <a:cs typeface="Times New Roman" pitchFamily="18" charset="0"/>
              </a:rPr>
              <a:t> over a holding period of length  t years and receive V</a:t>
            </a:r>
            <a:r>
              <a:rPr lang="en-US" sz="1600" baseline="-25000">
                <a:cs typeface="Times New Roman" pitchFamily="18" charset="0"/>
              </a:rPr>
              <a:t>1</a:t>
            </a:r>
            <a:r>
              <a:rPr lang="en-US" sz="1600">
                <a:cs typeface="Times New Roman" pitchFamily="18" charset="0"/>
              </a:rPr>
              <a:t> at the end</a:t>
            </a:r>
          </a:p>
          <a:p>
            <a:pPr>
              <a:lnSpc>
                <a:spcPct val="90000"/>
              </a:lnSpc>
            </a:pPr>
            <a:r>
              <a:rPr lang="en-US" sz="1600">
                <a:cs typeface="Times New Roman" pitchFamily="18" charset="0"/>
              </a:rPr>
              <a:t>(1 + R</a:t>
            </a:r>
            <a:r>
              <a:rPr lang="en-US" sz="1600" baseline="-25000">
                <a:cs typeface="Times New Roman" pitchFamily="18" charset="0"/>
              </a:rPr>
              <a:t>HPR</a:t>
            </a:r>
            <a:r>
              <a:rPr lang="en-US" sz="1600">
                <a:cs typeface="Times New Roman" pitchFamily="18" charset="0"/>
              </a:rPr>
              <a:t>)  =  V</a:t>
            </a:r>
            <a:r>
              <a:rPr lang="en-US" sz="1600" baseline="-25000">
                <a:cs typeface="Times New Roman" pitchFamily="18" charset="0"/>
              </a:rPr>
              <a:t>1</a:t>
            </a:r>
            <a:r>
              <a:rPr lang="en-US" sz="1600">
                <a:cs typeface="Times New Roman" pitchFamily="18" charset="0"/>
              </a:rPr>
              <a:t> / V</a:t>
            </a:r>
            <a:r>
              <a:rPr lang="en-US" sz="1600" baseline="-25000">
                <a:cs typeface="Times New Roman" pitchFamily="18" charset="0"/>
              </a:rPr>
              <a:t>0</a:t>
            </a:r>
            <a:r>
              <a:rPr lang="en-US" sz="1600">
                <a:cs typeface="Times New Roman" pitchFamily="18" charset="0"/>
              </a:rPr>
              <a:t>  =  e </a:t>
            </a:r>
            <a:r>
              <a:rPr lang="en-US" baseline="30000">
                <a:cs typeface="Times New Roman" pitchFamily="18" charset="0"/>
              </a:rPr>
              <a:t>rt</a:t>
            </a:r>
            <a:r>
              <a:rPr lang="en-US" sz="1600">
                <a:cs typeface="Times New Roman" pitchFamily="18" charset="0"/>
              </a:rPr>
              <a:t>.  This is a continuously compounded annual rate of</a:t>
            </a:r>
          </a:p>
          <a:p>
            <a:pPr>
              <a:lnSpc>
                <a:spcPct val="90000"/>
              </a:lnSpc>
            </a:pPr>
            <a:endParaRPr lang="en-US" sz="900">
              <a:cs typeface="Times New Roman" pitchFamily="18" charset="0"/>
            </a:endParaRPr>
          </a:p>
          <a:p>
            <a:pPr>
              <a:lnSpc>
                <a:spcPct val="90000"/>
              </a:lnSpc>
            </a:pPr>
            <a:r>
              <a:rPr lang="en-US" sz="1600">
                <a:cs typeface="Times New Roman" pitchFamily="18" charset="0"/>
              </a:rPr>
              <a:t>	r = (1/t) ln( V</a:t>
            </a:r>
            <a:r>
              <a:rPr lang="en-US" sz="1600" baseline="-25000">
                <a:cs typeface="Times New Roman" pitchFamily="18" charset="0"/>
              </a:rPr>
              <a:t>1</a:t>
            </a:r>
            <a:r>
              <a:rPr lang="en-US" sz="1600">
                <a:cs typeface="Times New Roman" pitchFamily="18" charset="0"/>
              </a:rPr>
              <a:t> / V</a:t>
            </a:r>
            <a:r>
              <a:rPr lang="en-US" sz="1600" baseline="-25000">
                <a:cs typeface="Times New Roman" pitchFamily="18" charset="0"/>
              </a:rPr>
              <a:t>0</a:t>
            </a:r>
            <a:r>
              <a:rPr lang="en-US" sz="1600">
                <a:cs typeface="Times New Roman" pitchFamily="18" charset="0"/>
              </a:rPr>
              <a:t> ),  where ln( . ) refers to the natural logarithm</a:t>
            </a:r>
          </a:p>
          <a:p>
            <a:pPr>
              <a:lnSpc>
                <a:spcPct val="90000"/>
              </a:lnSpc>
            </a:pPr>
            <a:endParaRPr lang="en-US" sz="800">
              <a:cs typeface="Times New Roman" pitchFamily="18" charset="0"/>
            </a:endParaRPr>
          </a:p>
          <a:p>
            <a:pPr>
              <a:lnSpc>
                <a:spcPct val="90000"/>
              </a:lnSpc>
            </a:pPr>
            <a:r>
              <a:rPr lang="en-US" sz="1400" u="sng">
                <a:cs typeface="Times New Roman" pitchFamily="18" charset="0"/>
              </a:rPr>
              <a:t>Examples:</a:t>
            </a:r>
            <a:r>
              <a:rPr lang="en-US" sz="1400">
                <a:cs typeface="Times New Roman" pitchFamily="18" charset="0"/>
              </a:rPr>
              <a:t>	If V</a:t>
            </a:r>
            <a:r>
              <a:rPr lang="en-US" sz="1400" baseline="-25000">
                <a:cs typeface="Times New Roman" pitchFamily="18" charset="0"/>
              </a:rPr>
              <a:t>0</a:t>
            </a:r>
            <a:r>
              <a:rPr lang="en-US" sz="1400">
                <a:cs typeface="Times New Roman" pitchFamily="18" charset="0"/>
              </a:rPr>
              <a:t> = 100 and  V</a:t>
            </a:r>
            <a:r>
              <a:rPr lang="en-US" sz="1400" baseline="-25000">
                <a:cs typeface="Times New Roman" pitchFamily="18" charset="0"/>
              </a:rPr>
              <a:t>1 </a:t>
            </a:r>
            <a:r>
              <a:rPr lang="en-US" sz="1400">
                <a:cs typeface="Times New Roman" pitchFamily="18" charset="0"/>
              </a:rPr>
              <a:t>= 108,</a:t>
            </a:r>
          </a:p>
          <a:p>
            <a:pPr>
              <a:lnSpc>
                <a:spcPct val="90000"/>
              </a:lnSpc>
            </a:pPr>
            <a:r>
              <a:rPr lang="en-US" sz="1400">
                <a:cs typeface="Times New Roman" pitchFamily="18" charset="0"/>
              </a:rPr>
              <a:t>      For 1 year holding period 	r =  (1) ln( 1.08 )        = 0.0770        =    7.70%</a:t>
            </a:r>
          </a:p>
          <a:p>
            <a:pPr>
              <a:lnSpc>
                <a:spcPct val="90000"/>
              </a:lnSpc>
            </a:pPr>
            <a:r>
              <a:rPr lang="en-US" sz="1400">
                <a:cs typeface="Times New Roman" pitchFamily="18" charset="0"/>
              </a:rPr>
              <a:t>      For 1/2 year holding period 	r =  (1/.5) ln( 1.08 )    = 2 </a:t>
            </a:r>
            <a:r>
              <a:rPr lang="en-US" sz="1400">
                <a:cs typeface="Times New Roman" pitchFamily="18" charset="0"/>
                <a:sym typeface="Symbol" pitchFamily="18" charset="2"/>
              </a:rPr>
              <a:t></a:t>
            </a:r>
            <a:r>
              <a:rPr lang="en-US" sz="1400">
                <a:cs typeface="Times New Roman" pitchFamily="18" charset="0"/>
              </a:rPr>
              <a:t> 0.0770  =  15.39%</a:t>
            </a:r>
          </a:p>
          <a:p>
            <a:pPr>
              <a:lnSpc>
                <a:spcPct val="90000"/>
              </a:lnSpc>
            </a:pPr>
            <a:r>
              <a:rPr lang="en-US" sz="1400">
                <a:cs typeface="Times New Roman" pitchFamily="18" charset="0"/>
              </a:rPr>
              <a:t>      For 1/4 year holding period 	r =  (1/.25) ln( 1.08 )  = 4 </a:t>
            </a:r>
            <a:r>
              <a:rPr lang="en-US" sz="1400">
                <a:cs typeface="Times New Roman" pitchFamily="18" charset="0"/>
                <a:sym typeface="Symbol" pitchFamily="18" charset="2"/>
              </a:rPr>
              <a:t></a:t>
            </a:r>
            <a:r>
              <a:rPr lang="en-US" sz="1400">
                <a:cs typeface="Times New Roman" pitchFamily="18" charset="0"/>
              </a:rPr>
              <a:t> 0.0770  =  30.78%</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FUNC-UB.0043  Futures and Options Spring 2017                           Part I: Forwards and Futures                                               ©2017 Figlewski</a:t>
            </a:r>
            <a:endParaRPr lang="en-US"/>
          </a:p>
        </p:txBody>
      </p:sp>
      <p:sp>
        <p:nvSpPr>
          <p:cNvPr id="5" name="Slide Number Placeholder 4"/>
          <p:cNvSpPr>
            <a:spLocks noGrp="1"/>
          </p:cNvSpPr>
          <p:nvPr>
            <p:ph type="sldNum" sz="quarter" idx="11"/>
          </p:nvPr>
        </p:nvSpPr>
        <p:spPr/>
        <p:txBody>
          <a:bodyPr/>
          <a:lstStyle/>
          <a:p>
            <a:fld id="{21482230-39A5-4018-81C3-1A0AC89B2E6E}" type="slidenum">
              <a:rPr lang="en-US"/>
              <a:pPr/>
              <a:t>24</a:t>
            </a:fld>
            <a:endParaRPr lang="en-US"/>
          </a:p>
        </p:txBody>
      </p:sp>
      <p:sp>
        <p:nvSpPr>
          <p:cNvPr id="495618" name="Rectangle 2"/>
          <p:cNvSpPr>
            <a:spLocks noGrp="1" noChangeArrowheads="1"/>
          </p:cNvSpPr>
          <p:nvPr>
            <p:ph type="title"/>
          </p:nvPr>
        </p:nvSpPr>
        <p:spPr/>
        <p:txBody>
          <a:bodyPr/>
          <a:lstStyle/>
          <a:p>
            <a:r>
              <a:rPr lang="en-US"/>
              <a:t>Sessions 1&amp;2:  Course Overview and Introduction to Derivatives</a:t>
            </a:r>
          </a:p>
        </p:txBody>
      </p:sp>
      <p:sp>
        <p:nvSpPr>
          <p:cNvPr id="495619" name="Rectangle 3"/>
          <p:cNvSpPr>
            <a:spLocks noGrp="1" noChangeArrowheads="1"/>
          </p:cNvSpPr>
          <p:nvPr>
            <p:ph type="body" idx="1"/>
          </p:nvPr>
        </p:nvSpPr>
        <p:spPr/>
        <p:txBody>
          <a:bodyPr/>
          <a:lstStyle/>
          <a:p>
            <a:pPr algn="ctr">
              <a:lnSpc>
                <a:spcPct val="60000"/>
              </a:lnSpc>
            </a:pPr>
            <a:endParaRPr lang="en-US" u="sng"/>
          </a:p>
          <a:p>
            <a:pPr algn="ctr">
              <a:lnSpc>
                <a:spcPct val="60000"/>
              </a:lnSpc>
            </a:pPr>
            <a:r>
              <a:rPr lang="en-US" u="sng"/>
              <a:t>How Should We Measure Risk?</a:t>
            </a:r>
            <a:endParaRPr lang="en-US" sz="1600" u="sng"/>
          </a:p>
          <a:p>
            <a:pPr algn="ctr">
              <a:lnSpc>
                <a:spcPct val="60000"/>
              </a:lnSpc>
            </a:pPr>
            <a:endParaRPr lang="en-US" sz="1600"/>
          </a:p>
          <a:p>
            <a:pPr>
              <a:lnSpc>
                <a:spcPct val="60000"/>
              </a:lnSpc>
            </a:pPr>
            <a:r>
              <a:rPr lang="en-US"/>
              <a:t>According to Modern Financial Theory:</a:t>
            </a:r>
          </a:p>
          <a:p>
            <a:pPr>
              <a:lnSpc>
                <a:spcPct val="60000"/>
              </a:lnSpc>
            </a:pPr>
            <a:endParaRPr lang="en-US"/>
          </a:p>
          <a:p>
            <a:pPr lvl="1">
              <a:lnSpc>
                <a:spcPct val="110000"/>
              </a:lnSpc>
            </a:pPr>
            <a:r>
              <a:rPr lang="en-US"/>
              <a:t>a full answer requires the full probability distribution of returns;</a:t>
            </a:r>
          </a:p>
          <a:p>
            <a:pPr lvl="1">
              <a:lnSpc>
                <a:spcPct val="110000"/>
              </a:lnSpc>
              <a:buFontTx/>
              <a:buNone/>
            </a:pPr>
            <a:endParaRPr lang="en-US" sz="900"/>
          </a:p>
          <a:p>
            <a:pPr lvl="1">
              <a:lnSpc>
                <a:spcPct val="110000"/>
              </a:lnSpc>
            </a:pPr>
            <a:r>
              <a:rPr lang="en-US"/>
              <a:t>given the probability distribution, specific risk measures can easily be computed, like the probability of taking a loss;</a:t>
            </a:r>
          </a:p>
          <a:p>
            <a:pPr lvl="1">
              <a:lnSpc>
                <a:spcPct val="110000"/>
              </a:lnSpc>
            </a:pPr>
            <a:endParaRPr lang="en-US" sz="900"/>
          </a:p>
          <a:p>
            <a:pPr lvl="1">
              <a:lnSpc>
                <a:spcPct val="110000"/>
              </a:lnSpc>
            </a:pPr>
            <a:r>
              <a:rPr lang="en-US"/>
              <a:t>the standard assumption is that asset returns have a Normal distribution (prices have a "lognormal" distribution);</a:t>
            </a:r>
          </a:p>
          <a:p>
            <a:pPr lvl="1">
              <a:lnSpc>
                <a:spcPct val="110000"/>
              </a:lnSpc>
            </a:pPr>
            <a:endParaRPr lang="en-US" sz="900"/>
          </a:p>
          <a:p>
            <a:pPr lvl="1">
              <a:lnSpc>
                <a:spcPct val="110000"/>
              </a:lnSpc>
            </a:pPr>
            <a:r>
              <a:rPr lang="en-US"/>
              <a:t>both the Normal and the lognormal have two parameters:  mean and standard deviation</a:t>
            </a:r>
          </a:p>
          <a:p>
            <a:pPr lvl="1">
              <a:lnSpc>
                <a:spcPct val="110000"/>
              </a:lnSpc>
            </a:pPr>
            <a:endParaRPr lang="en-US" sz="900"/>
          </a:p>
          <a:p>
            <a:pPr lvl="1">
              <a:lnSpc>
                <a:spcPct val="110000"/>
              </a:lnSpc>
            </a:pPr>
            <a:r>
              <a:rPr lang="en-US" b="1"/>
              <a:t>standard deviation becomes the measure of risk</a:t>
            </a:r>
            <a:r>
              <a:rPr lang="en-US"/>
              <a:t>;</a:t>
            </a:r>
          </a:p>
          <a:p>
            <a:pPr lvl="1">
              <a:lnSpc>
                <a:spcPct val="110000"/>
              </a:lnSpc>
            </a:pPr>
            <a:endParaRPr lang="en-US" sz="900"/>
          </a:p>
          <a:p>
            <a:pPr lvl="1">
              <a:lnSpc>
                <a:spcPct val="110000"/>
              </a:lnSpc>
            </a:pPr>
            <a:r>
              <a:rPr lang="en-US"/>
              <a:t>the returns on several securities taken together are assumed to have a </a:t>
            </a:r>
            <a:r>
              <a:rPr lang="en-US" u="sng"/>
              <a:t>multivariate</a:t>
            </a:r>
            <a:r>
              <a:rPr lang="en-US"/>
              <a:t> Normal distribution, which involves correlations, too.</a:t>
            </a:r>
            <a:endParaRPr lang="en-US">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495619">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495619">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495619">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495619">
                                            <p:txEl>
                                              <p:pRg st="9" end="9"/>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495619">
                                            <p:txEl>
                                              <p:pRg st="11" end="1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495619">
                                            <p:txEl>
                                              <p:pRg st="13" end="1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495619">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5619" grpId="0" uiExpand="1" build="p" bldLvl="2"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FUNC-UB.0043 / B40.3335  Futures and Options Spring 2019                                  Part I: Forwards and Futures                                 ©2019 Figlewski</a:t>
            </a:r>
            <a:endParaRPr lang="en-US"/>
          </a:p>
        </p:txBody>
      </p:sp>
      <p:sp>
        <p:nvSpPr>
          <p:cNvPr id="5" name="Slide Number Placeholder 4"/>
          <p:cNvSpPr>
            <a:spLocks noGrp="1"/>
          </p:cNvSpPr>
          <p:nvPr>
            <p:ph type="sldNum" sz="quarter" idx="11"/>
          </p:nvPr>
        </p:nvSpPr>
        <p:spPr/>
        <p:txBody>
          <a:bodyPr/>
          <a:lstStyle/>
          <a:p>
            <a:fld id="{B81D63A2-6631-439F-874C-029C9992B66A}" type="slidenum">
              <a:rPr lang="en-US"/>
              <a:pPr/>
              <a:t>25</a:t>
            </a:fld>
            <a:endParaRPr lang="en-US"/>
          </a:p>
        </p:txBody>
      </p:sp>
      <p:sp>
        <p:nvSpPr>
          <p:cNvPr id="489474" name="Rectangle 2"/>
          <p:cNvSpPr>
            <a:spLocks noGrp="1" noChangeArrowheads="1"/>
          </p:cNvSpPr>
          <p:nvPr>
            <p:ph type="title"/>
          </p:nvPr>
        </p:nvSpPr>
        <p:spPr/>
        <p:txBody>
          <a:bodyPr/>
          <a:lstStyle/>
          <a:p>
            <a:r>
              <a:rPr lang="en-US"/>
              <a:t>Sessions 1&amp;2:  Course Overview and Introduction to Derivatives</a:t>
            </a:r>
          </a:p>
        </p:txBody>
      </p:sp>
      <p:sp>
        <p:nvSpPr>
          <p:cNvPr id="489475" name="Rectangle 3"/>
          <p:cNvSpPr>
            <a:spLocks noGrp="1" noChangeArrowheads="1"/>
          </p:cNvSpPr>
          <p:nvPr>
            <p:ph type="body" idx="1"/>
          </p:nvPr>
        </p:nvSpPr>
        <p:spPr/>
        <p:txBody>
          <a:bodyPr/>
          <a:lstStyle/>
          <a:p>
            <a:pPr algn="ctr">
              <a:lnSpc>
                <a:spcPct val="90000"/>
              </a:lnSpc>
            </a:pPr>
            <a:r>
              <a:rPr lang="en-US" u="sng" dirty="0">
                <a:cs typeface="Times New Roman" pitchFamily="18" charset="0"/>
              </a:rPr>
              <a:t>The Standard Model for Asset Returns</a:t>
            </a:r>
          </a:p>
          <a:p>
            <a:pPr>
              <a:lnSpc>
                <a:spcPct val="90000"/>
              </a:lnSpc>
            </a:pPr>
            <a:r>
              <a:rPr lang="en-US" sz="1600" dirty="0" smtClean="0">
                <a:cs typeface="Times New Roman" pitchFamily="18" charset="0"/>
              </a:rPr>
              <a:t>Price </a:t>
            </a:r>
            <a:r>
              <a:rPr lang="en-US" sz="1600" dirty="0">
                <a:cs typeface="Times New Roman" pitchFamily="18" charset="0"/>
              </a:rPr>
              <a:t>changes for securities like stocks have several stylized features that need to be incorporated into whatever model is used for the "returns process:"</a:t>
            </a:r>
          </a:p>
          <a:p>
            <a:pPr lvl="1">
              <a:lnSpc>
                <a:spcPct val="90000"/>
              </a:lnSpc>
            </a:pPr>
            <a:r>
              <a:rPr lang="en-US" sz="1400" dirty="0">
                <a:cs typeface="Times New Roman" pitchFamily="18" charset="0"/>
              </a:rPr>
              <a:t>the price is observable (more or less) continuously</a:t>
            </a:r>
          </a:p>
          <a:p>
            <a:pPr lvl="1">
              <a:lnSpc>
                <a:spcPct val="90000"/>
              </a:lnSpc>
            </a:pPr>
            <a:r>
              <a:rPr lang="en-US" sz="1400" dirty="0">
                <a:cs typeface="Times New Roman" pitchFamily="18" charset="0"/>
              </a:rPr>
              <a:t>random fluctuations occur all the time</a:t>
            </a:r>
          </a:p>
          <a:p>
            <a:pPr lvl="1">
              <a:lnSpc>
                <a:spcPct val="90000"/>
              </a:lnSpc>
            </a:pPr>
            <a:r>
              <a:rPr lang="en-US" sz="1400" dirty="0">
                <a:cs typeface="Times New Roman" pitchFamily="18" charset="0"/>
              </a:rPr>
              <a:t>prices follow a "random walk," meaning that the random fluctuations are independent from one period to the next, even at the shortest intervals</a:t>
            </a:r>
          </a:p>
          <a:p>
            <a:pPr lvl="1">
              <a:lnSpc>
                <a:spcPct val="90000"/>
              </a:lnSpc>
            </a:pPr>
            <a:r>
              <a:rPr lang="en-US" sz="1400" dirty="0">
                <a:cs typeface="Times New Roman" pitchFamily="18" charset="0"/>
              </a:rPr>
              <a:t>the distribution of percentage returns is (approximately) normal</a:t>
            </a:r>
          </a:p>
          <a:p>
            <a:pPr lvl="1">
              <a:lnSpc>
                <a:spcPct val="90000"/>
              </a:lnSpc>
            </a:pPr>
            <a:endParaRPr lang="en-US" sz="1400" dirty="0">
              <a:cs typeface="Times New Roman" pitchFamily="18" charset="0"/>
            </a:endParaRPr>
          </a:p>
          <a:p>
            <a:pPr>
              <a:lnSpc>
                <a:spcPct val="90000"/>
              </a:lnSpc>
            </a:pPr>
            <a:r>
              <a:rPr lang="en-US" sz="1600" dirty="0">
                <a:cs typeface="Times New Roman" pitchFamily="18" charset="0"/>
              </a:rPr>
              <a:t>These properties are expressed formally in the form of a "lognormal diffusion process."  This is the standard assumption for derivatives modeling, particularly options.</a:t>
            </a:r>
          </a:p>
          <a:p>
            <a:pPr>
              <a:lnSpc>
                <a:spcPct val="90000"/>
              </a:lnSpc>
            </a:pPr>
            <a:endParaRPr lang="en-US" sz="1000" dirty="0">
              <a:cs typeface="Times New Roman" pitchFamily="18" charset="0"/>
            </a:endParaRPr>
          </a:p>
          <a:p>
            <a:pPr>
              <a:lnSpc>
                <a:spcPct val="90000"/>
              </a:lnSpc>
            </a:pPr>
            <a:r>
              <a:rPr lang="en-US" sz="1600" dirty="0">
                <a:cs typeface="Times New Roman" pitchFamily="18" charset="0"/>
                <a:sym typeface="Symbol" pitchFamily="18" charset="2"/>
              </a:rPr>
              <a:t>We will look at the lognormal diffusion model more closely later in the course, when we get to options.  For now, we will just assume some of the properties of the model hold, without getting into details.</a:t>
            </a:r>
          </a:p>
          <a:p>
            <a:pPr>
              <a:lnSpc>
                <a:spcPct val="90000"/>
              </a:lnSpc>
            </a:pPr>
            <a:endParaRPr lang="en-US" sz="1000" dirty="0">
              <a:cs typeface="Times New Roman" pitchFamily="18" charset="0"/>
              <a:sym typeface="Symbol" pitchFamily="18" charset="2"/>
            </a:endParaRPr>
          </a:p>
          <a:p>
            <a:pPr>
              <a:lnSpc>
                <a:spcPct val="90000"/>
              </a:lnSpc>
            </a:pPr>
            <a:r>
              <a:rPr lang="en-US" sz="1600" u="sng" dirty="0">
                <a:cs typeface="Times New Roman" pitchFamily="18" charset="0"/>
                <a:sym typeface="Symbol" pitchFamily="18" charset="2"/>
              </a:rPr>
              <a:t>Key assumptions:</a:t>
            </a:r>
            <a:r>
              <a:rPr lang="en-US" sz="1600" dirty="0">
                <a:cs typeface="Times New Roman" pitchFamily="18" charset="0"/>
                <a:sym typeface="Symbol" pitchFamily="18" charset="2"/>
              </a:rPr>
              <a:t>  Over a period of time of length T, </a:t>
            </a:r>
          </a:p>
          <a:p>
            <a:pPr lvl="1">
              <a:lnSpc>
                <a:spcPct val="110000"/>
              </a:lnSpc>
            </a:pPr>
            <a:r>
              <a:rPr lang="en-US" sz="1400" dirty="0">
                <a:cs typeface="Times New Roman" pitchFamily="18" charset="0"/>
                <a:sym typeface="Symbol" pitchFamily="18" charset="2"/>
              </a:rPr>
              <a:t>the (continuously compounded) return follows a normal distribution</a:t>
            </a:r>
          </a:p>
          <a:p>
            <a:pPr lvl="1">
              <a:lnSpc>
                <a:spcPct val="110000"/>
              </a:lnSpc>
            </a:pPr>
            <a:r>
              <a:rPr lang="en-US" sz="1400" dirty="0">
                <a:cs typeface="Times New Roman" pitchFamily="18" charset="0"/>
                <a:sym typeface="Symbol" pitchFamily="18" charset="2"/>
              </a:rPr>
              <a:t>security prices follow a lognormal distribution (the logarithm of price is </a:t>
            </a:r>
            <a:r>
              <a:rPr lang="en-US" sz="1400" dirty="0" smtClean="0">
                <a:cs typeface="Times New Roman" pitchFamily="18" charset="0"/>
                <a:sym typeface="Symbol" pitchFamily="18" charset="2"/>
              </a:rPr>
              <a:t>normally distributed)</a:t>
            </a:r>
            <a:endParaRPr lang="en-US" sz="1400" dirty="0">
              <a:cs typeface="Times New Roman" pitchFamily="18" charset="0"/>
              <a:sym typeface="Symbol" pitchFamily="18" charset="2"/>
            </a:endParaRPr>
          </a:p>
          <a:p>
            <a:pPr lvl="1">
              <a:lnSpc>
                <a:spcPct val="110000"/>
              </a:lnSpc>
            </a:pPr>
            <a:r>
              <a:rPr lang="en-US" sz="1400" dirty="0">
                <a:cs typeface="Times New Roman" pitchFamily="18" charset="0"/>
                <a:sym typeface="Symbol" pitchFamily="18" charset="2"/>
              </a:rPr>
              <a:t>the variance of the return is proportional to the length of the time interval                             VAR[R] = VAR[ln(S</a:t>
            </a:r>
            <a:r>
              <a:rPr lang="en-US" sz="1400" baseline="-25000" dirty="0">
                <a:cs typeface="Times New Roman" pitchFamily="18" charset="0"/>
                <a:sym typeface="Symbol" pitchFamily="18" charset="2"/>
              </a:rPr>
              <a:t>T</a:t>
            </a:r>
            <a:r>
              <a:rPr lang="en-US" sz="1400" dirty="0">
                <a:cs typeface="Times New Roman" pitchFamily="18" charset="0"/>
                <a:sym typeface="Symbol" pitchFamily="18" charset="2"/>
              </a:rPr>
              <a:t>/S</a:t>
            </a:r>
            <a:r>
              <a:rPr lang="en-US" sz="1400" baseline="-25000" dirty="0">
                <a:cs typeface="Times New Roman" pitchFamily="18" charset="0"/>
                <a:sym typeface="Symbol" pitchFamily="18" charset="2"/>
              </a:rPr>
              <a:t>0</a:t>
            </a:r>
            <a:r>
              <a:rPr lang="en-US" sz="1400" dirty="0">
                <a:cs typeface="Times New Roman" pitchFamily="18" charset="0"/>
                <a:sym typeface="Symbol" pitchFamily="18" charset="2"/>
              </a:rPr>
              <a:t>)] = </a:t>
            </a:r>
            <a:r>
              <a:rPr lang="en-US" sz="1400" baseline="30000" dirty="0">
                <a:cs typeface="Times New Roman" pitchFamily="18" charset="0"/>
                <a:sym typeface="Symbol" pitchFamily="18" charset="2"/>
              </a:rPr>
              <a:t>2</a:t>
            </a:r>
            <a:r>
              <a:rPr lang="en-US" sz="1400" dirty="0">
                <a:cs typeface="Times New Roman" pitchFamily="18" charset="0"/>
                <a:sym typeface="Symbol" pitchFamily="18" charset="2"/>
              </a:rPr>
              <a:t>T; standard deviation of return = </a:t>
            </a:r>
            <a:r>
              <a:rPr lang="en-US" sz="1400" dirty="0" smtClean="0">
                <a:cs typeface="Times New Roman" pitchFamily="18" charset="0"/>
                <a:sym typeface="Symbol" pitchFamily="18" charset="2"/>
              </a:rPr>
              <a:t>T  </a:t>
            </a:r>
            <a:r>
              <a:rPr lang="en-US" sz="1400" b="1" dirty="0" smtClean="0">
                <a:cs typeface="Times New Roman" pitchFamily="18" charset="0"/>
                <a:sym typeface="Symbol" pitchFamily="18" charset="2"/>
              </a:rPr>
              <a:t>This is the "Square Root of T Rule."  </a:t>
            </a:r>
            <a:r>
              <a:rPr lang="en-US" sz="1400" b="1" dirty="0">
                <a:cs typeface="Times New Roman" pitchFamily="18" charset="0"/>
                <a:sym typeface="Symbol" pitchFamily="18" charset="2"/>
              </a:rPr>
              <a:t>It describes how risk </a:t>
            </a:r>
            <a:r>
              <a:rPr lang="en-US" sz="1400" b="1" dirty="0" smtClean="0">
                <a:cs typeface="Times New Roman" pitchFamily="18" charset="0"/>
                <a:sym typeface="Symbol" pitchFamily="18" charset="2"/>
              </a:rPr>
              <a:t>behaves, so it is essential that you know it.</a:t>
            </a:r>
            <a:endParaRPr lang="en-US" sz="1400" b="1" dirty="0">
              <a:cs typeface="Times New Roman" pitchFamily="18" charset="0"/>
              <a:sym typeface="Symbol" pitchFamily="18" charset="2"/>
            </a:endParaRPr>
          </a:p>
          <a:p>
            <a:pPr lvl="1">
              <a:lnSpc>
                <a:spcPct val="110000"/>
              </a:lnSpc>
            </a:pPr>
            <a:r>
              <a:rPr lang="en-US" sz="1400" dirty="0">
                <a:cs typeface="Times New Roman" pitchFamily="18" charset="0"/>
                <a:sym typeface="Symbol" pitchFamily="18" charset="2"/>
              </a:rPr>
              <a:t>returns measured over non-overlapping time periods are statistically independent</a:t>
            </a:r>
          </a:p>
        </p:txBody>
      </p:sp>
    </p:spTree>
    <p:extLst>
      <p:ext uri="{BB962C8B-B14F-4D97-AF65-F5344CB8AC3E}">
        <p14:creationId xmlns:p14="http://schemas.microsoft.com/office/powerpoint/2010/main" val="6722991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489475">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489475">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48947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489475">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489475">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489475">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489475">
                                            <p:txEl>
                                              <p:pRg st="11" end="1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489475">
                                            <p:txEl>
                                              <p:pRg st="12" end="12"/>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489475">
                                            <p:txEl>
                                              <p:pRg st="13" end="13"/>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499"/>
                                          </p:stCondLst>
                                        </p:cTn>
                                        <p:tgtEl>
                                          <p:spTgt spid="489475">
                                            <p:txEl>
                                              <p:pRg st="14" end="14"/>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499"/>
                                          </p:stCondLst>
                                        </p:cTn>
                                        <p:tgtEl>
                                          <p:spTgt spid="489475">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9475" grpId="0" uiExpand="1" build="p" bldLvl="2"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FUNC-UB.0043  Futures and Options Spring 2017                           Part I: Forwards and Futures                                               ©2017 Figlewski</a:t>
            </a:r>
            <a:endParaRPr lang="en-US"/>
          </a:p>
        </p:txBody>
      </p:sp>
      <p:sp>
        <p:nvSpPr>
          <p:cNvPr id="5" name="Slide Number Placeholder 4"/>
          <p:cNvSpPr>
            <a:spLocks noGrp="1"/>
          </p:cNvSpPr>
          <p:nvPr>
            <p:ph type="sldNum" sz="quarter" idx="11"/>
          </p:nvPr>
        </p:nvSpPr>
        <p:spPr/>
        <p:txBody>
          <a:bodyPr/>
          <a:lstStyle/>
          <a:p>
            <a:fld id="{CD7D72E3-6A6E-4D78-B681-3B444D7DD6CD}" type="slidenum">
              <a:rPr lang="en-US"/>
              <a:pPr/>
              <a:t>26</a:t>
            </a:fld>
            <a:endParaRPr lang="en-US"/>
          </a:p>
        </p:txBody>
      </p:sp>
      <p:sp>
        <p:nvSpPr>
          <p:cNvPr id="491522" name="Rectangle 2"/>
          <p:cNvSpPr>
            <a:spLocks noGrp="1" noChangeArrowheads="1"/>
          </p:cNvSpPr>
          <p:nvPr>
            <p:ph type="title"/>
          </p:nvPr>
        </p:nvSpPr>
        <p:spPr/>
        <p:txBody>
          <a:bodyPr/>
          <a:lstStyle/>
          <a:p>
            <a:r>
              <a:rPr lang="en-US"/>
              <a:t>Sessions 1&amp;2:  Course Overview and Introduction to Derivatives</a:t>
            </a:r>
          </a:p>
        </p:txBody>
      </p:sp>
      <p:graphicFrame>
        <p:nvGraphicFramePr>
          <p:cNvPr id="491523" name="Object 3"/>
          <p:cNvGraphicFramePr>
            <a:graphicFrameLocks noGrp="1" noChangeAspect="1"/>
          </p:cNvGraphicFramePr>
          <p:nvPr>
            <p:ph type="body" idx="1"/>
          </p:nvPr>
        </p:nvGraphicFramePr>
        <p:xfrm>
          <a:off x="685800" y="858838"/>
          <a:ext cx="7772400" cy="5519737"/>
        </p:xfrm>
        <a:graphic>
          <a:graphicData uri="http://schemas.openxmlformats.org/presentationml/2006/ole">
            <mc:AlternateContent xmlns:mc="http://schemas.openxmlformats.org/markup-compatibility/2006">
              <mc:Choice xmlns:v="urn:schemas-microsoft-com:vml" Requires="v">
                <p:oleObj spid="_x0000_s491805" name="Worksheet" r:id="rId4" imgW="8656920" imgH="5918760" progId="Excel.Sheet.8">
                  <p:embed/>
                </p:oleObj>
              </mc:Choice>
              <mc:Fallback>
                <p:oleObj name="Worksheet" r:id="rId4" imgW="8656920" imgH="5918760" progId="Excel.Sheet.8">
                  <p:embed/>
                  <p:pic>
                    <p:nvPicPr>
                      <p:cNvPr id="0" name="Picture 101"/>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5800" y="858838"/>
                        <a:ext cx="7772400" cy="5519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FUNC-UB.0043  Futures and Options Spring 2017                           Part I: Forwards and Futures                                               ©2017 Figlewski</a:t>
            </a:r>
            <a:endParaRPr lang="en-US"/>
          </a:p>
        </p:txBody>
      </p:sp>
      <p:sp>
        <p:nvSpPr>
          <p:cNvPr id="5" name="Slide Number Placeholder 4"/>
          <p:cNvSpPr>
            <a:spLocks noGrp="1"/>
          </p:cNvSpPr>
          <p:nvPr>
            <p:ph type="sldNum" sz="quarter" idx="11"/>
          </p:nvPr>
        </p:nvSpPr>
        <p:spPr/>
        <p:txBody>
          <a:bodyPr/>
          <a:lstStyle/>
          <a:p>
            <a:fld id="{E70DFAE2-ABDC-40E6-BE00-09222CE31CC0}" type="slidenum">
              <a:rPr lang="en-US"/>
              <a:pPr/>
              <a:t>27</a:t>
            </a:fld>
            <a:endParaRPr lang="en-US"/>
          </a:p>
        </p:txBody>
      </p:sp>
      <p:sp>
        <p:nvSpPr>
          <p:cNvPr id="493570" name="Rectangle 2"/>
          <p:cNvSpPr>
            <a:spLocks noGrp="1" noChangeArrowheads="1"/>
          </p:cNvSpPr>
          <p:nvPr>
            <p:ph type="title"/>
          </p:nvPr>
        </p:nvSpPr>
        <p:spPr/>
        <p:txBody>
          <a:bodyPr/>
          <a:lstStyle/>
          <a:p>
            <a:r>
              <a:rPr lang="en-US"/>
              <a:t>Sessions 1&amp;2:  Course Overview and Introduction to Derivatives</a:t>
            </a:r>
          </a:p>
        </p:txBody>
      </p:sp>
      <p:graphicFrame>
        <p:nvGraphicFramePr>
          <p:cNvPr id="493571" name="Object 3"/>
          <p:cNvGraphicFramePr>
            <a:graphicFrameLocks noGrp="1" noChangeAspect="1"/>
          </p:cNvGraphicFramePr>
          <p:nvPr>
            <p:ph type="body" idx="1"/>
            <p:extLst>
              <p:ext uri="{D42A27DB-BD31-4B8C-83A1-F6EECF244321}">
                <p14:modId xmlns:p14="http://schemas.microsoft.com/office/powerpoint/2010/main" val="776648505"/>
              </p:ext>
            </p:extLst>
          </p:nvPr>
        </p:nvGraphicFramePr>
        <p:xfrm>
          <a:off x="685800" y="814388"/>
          <a:ext cx="7772400" cy="5610225"/>
        </p:xfrm>
        <a:graphic>
          <a:graphicData uri="http://schemas.openxmlformats.org/presentationml/2006/ole">
            <mc:AlternateContent xmlns:mc="http://schemas.openxmlformats.org/markup-compatibility/2006">
              <mc:Choice xmlns:v="urn:schemas-microsoft-com:vml" Requires="v">
                <p:oleObj spid="_x0000_s493853" name="Worksheet" r:id="rId4" imgW="8467200" imgH="5880600" progId="Excel.Sheet.8">
                  <p:embed/>
                </p:oleObj>
              </mc:Choice>
              <mc:Fallback>
                <p:oleObj name="Worksheet" r:id="rId4" imgW="8467200" imgH="5880600" progId="Excel.Sheet.8">
                  <p:embed/>
                  <p:pic>
                    <p:nvPicPr>
                      <p:cNvPr id="0" name="Picture 101"/>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5800" y="814388"/>
                        <a:ext cx="7772400" cy="5610225"/>
                      </a:xfrm>
                      <a:prstGeom prst="rect">
                        <a:avLst/>
                      </a:prstGeom>
                      <a:noFill/>
                      <a:ln>
                        <a:noFill/>
                      </a:ln>
                      <a:effectLst/>
                      <a:extLst/>
                    </p:spPr>
                  </p:pic>
                </p:oleObj>
              </mc:Fallback>
            </mc:AlternateContent>
          </a:graphicData>
        </a:graphic>
      </p:graphicFrame>
      <p:cxnSp>
        <p:nvCxnSpPr>
          <p:cNvPr id="3" name="Straight Connector 2"/>
          <p:cNvCxnSpPr/>
          <p:nvPr/>
        </p:nvCxnSpPr>
        <p:spPr bwMode="auto">
          <a:xfrm>
            <a:off x="3886200" y="2057400"/>
            <a:ext cx="54331" cy="3584817"/>
          </a:xfrm>
          <a:prstGeom prst="line">
            <a:avLst/>
          </a:prstGeom>
          <a:solidFill>
            <a:schemeClr val="accent1"/>
          </a:solidFill>
          <a:ln w="9525" cap="flat" cmpd="sng" algn="ctr">
            <a:solidFill>
              <a:schemeClr val="tx1"/>
            </a:solidFill>
            <a:prstDash val="dash"/>
            <a:round/>
            <a:headEnd type="none" w="med" len="med"/>
            <a:tailEnd type="none" w="med" len="med"/>
          </a:ln>
          <a:effectLst/>
        </p:spPr>
      </p:cxnSp>
      <p:grpSp>
        <p:nvGrpSpPr>
          <p:cNvPr id="14" name="Group 13"/>
          <p:cNvGrpSpPr/>
          <p:nvPr/>
        </p:nvGrpSpPr>
        <p:grpSpPr>
          <a:xfrm>
            <a:off x="3962400" y="3276600"/>
            <a:ext cx="3733800" cy="1169551"/>
            <a:chOff x="3962400" y="3276600"/>
            <a:chExt cx="3733800" cy="1169551"/>
          </a:xfrm>
        </p:grpSpPr>
        <p:sp>
          <p:nvSpPr>
            <p:cNvPr id="9" name="TextBox 8"/>
            <p:cNvSpPr txBox="1"/>
            <p:nvPr/>
          </p:nvSpPr>
          <p:spPr>
            <a:xfrm>
              <a:off x="5410200" y="3276600"/>
              <a:ext cx="2286000" cy="1169551"/>
            </a:xfrm>
            <a:prstGeom prst="rect">
              <a:avLst/>
            </a:prstGeom>
            <a:solidFill>
              <a:schemeClr val="bg1"/>
            </a:solidFill>
            <a:ln>
              <a:solidFill>
                <a:schemeClr val="tx1"/>
              </a:solidFill>
            </a:ln>
          </p:spPr>
          <p:txBody>
            <a:bodyPr wrap="square" rtlCol="0">
              <a:spAutoFit/>
            </a:bodyPr>
            <a:lstStyle/>
            <a:p>
              <a:r>
                <a:rPr lang="en-US" sz="1400" i="0" dirty="0" smtClean="0">
                  <a:latin typeface="Arial" panose="020B0604020202020204" pitchFamily="34" charset="0"/>
                  <a:cs typeface="Arial" panose="020B0604020202020204" pitchFamily="34" charset="0"/>
                </a:rPr>
                <a:t>Expected value of price in </a:t>
              </a:r>
            </a:p>
            <a:p>
              <a:r>
                <a:rPr lang="en-US" sz="1400" i="0" dirty="0" smtClean="0">
                  <a:latin typeface="Arial" panose="020B0604020202020204" pitchFamily="34" charset="0"/>
                  <a:cs typeface="Arial" panose="020B0604020202020204" pitchFamily="34" charset="0"/>
                </a:rPr>
                <a:t>t = one year </a:t>
              </a:r>
            </a:p>
            <a:p>
              <a:r>
                <a:rPr lang="en-US" sz="1400" i="0" dirty="0" smtClean="0">
                  <a:latin typeface="Arial" panose="020B0604020202020204" pitchFamily="34" charset="0"/>
                  <a:cs typeface="Arial" panose="020B0604020202020204" pitchFamily="34" charset="0"/>
                </a:rPr>
                <a:t>= V</a:t>
              </a:r>
              <a:r>
                <a:rPr lang="en-US" sz="1400" i="0" baseline="-25000" dirty="0" smtClean="0">
                  <a:latin typeface="Arial" panose="020B0604020202020204" pitchFamily="34" charset="0"/>
                  <a:cs typeface="Arial" panose="020B0604020202020204" pitchFamily="34" charset="0"/>
                </a:rPr>
                <a:t>0</a:t>
              </a:r>
              <a:r>
                <a:rPr lang="en-US" sz="1400" i="0" dirty="0" smtClean="0">
                  <a:latin typeface="Arial" panose="020B0604020202020204" pitchFamily="34" charset="0"/>
                  <a:cs typeface="Arial" panose="020B0604020202020204" pitchFamily="34" charset="0"/>
                </a:rPr>
                <a:t> e</a:t>
              </a:r>
              <a:r>
                <a:rPr lang="en-US" sz="1400" i="0" baseline="30000" dirty="0" smtClean="0">
                  <a:latin typeface="Arial" panose="020B0604020202020204" pitchFamily="34" charset="0"/>
                  <a:cs typeface="Arial" panose="020B0604020202020204" pitchFamily="34" charset="0"/>
                </a:rPr>
                <a:t>(r + </a:t>
              </a:r>
              <a:r>
                <a:rPr lang="el-GR" sz="1400" i="0" baseline="30000" dirty="0" smtClean="0">
                  <a:latin typeface="Arial" panose="020B0604020202020204" pitchFamily="34" charset="0"/>
                  <a:cs typeface="Arial" panose="020B0604020202020204" pitchFamily="34" charset="0"/>
                </a:rPr>
                <a:t>σ</a:t>
              </a:r>
              <a:r>
                <a:rPr lang="en-US" sz="1400" i="0" baseline="30000" dirty="0" smtClean="0">
                  <a:latin typeface="Arial" panose="020B0604020202020204" pitchFamily="34" charset="0"/>
                  <a:cs typeface="Arial" panose="020B0604020202020204" pitchFamily="34" charset="0"/>
                </a:rPr>
                <a:t>^2/2)t</a:t>
              </a:r>
              <a:r>
                <a:rPr lang="en-US" sz="1400" i="0" dirty="0" smtClean="0">
                  <a:latin typeface="Arial" panose="020B0604020202020204" pitchFamily="34" charset="0"/>
                  <a:cs typeface="Arial" panose="020B0604020202020204" pitchFamily="34" charset="0"/>
                </a:rPr>
                <a:t>  </a:t>
              </a:r>
            </a:p>
            <a:p>
              <a:r>
                <a:rPr lang="en-US" sz="1400" i="0" dirty="0" smtClean="0">
                  <a:latin typeface="Arial" panose="020B0604020202020204" pitchFamily="34" charset="0"/>
                  <a:cs typeface="Arial" panose="020B0604020202020204" pitchFamily="34" charset="0"/>
                </a:rPr>
                <a:t>=  </a:t>
              </a:r>
              <a:r>
                <a:rPr lang="en-US" sz="1400" i="0" dirty="0">
                  <a:latin typeface="Arial" panose="020B0604020202020204" pitchFamily="34" charset="0"/>
                  <a:cs typeface="Arial" panose="020B0604020202020204" pitchFamily="34" charset="0"/>
                </a:rPr>
                <a:t>100 </a:t>
              </a:r>
              <a:r>
                <a:rPr lang="en-US" sz="1400" i="0" dirty="0" smtClean="0">
                  <a:latin typeface="Arial" panose="020B0604020202020204" pitchFamily="34" charset="0"/>
                  <a:cs typeface="Arial" panose="020B0604020202020204" pitchFamily="34" charset="0"/>
                </a:rPr>
                <a:t>e</a:t>
              </a:r>
              <a:r>
                <a:rPr lang="en-US" sz="1400" i="0" baseline="30000" dirty="0" smtClean="0">
                  <a:latin typeface="Arial" panose="020B0604020202020204" pitchFamily="34" charset="0"/>
                  <a:cs typeface="Arial" panose="020B0604020202020204" pitchFamily="34" charset="0"/>
                </a:rPr>
                <a:t>(.</a:t>
              </a:r>
              <a:r>
                <a:rPr lang="en-US" sz="1400" i="0" baseline="30000" dirty="0">
                  <a:latin typeface="Arial" panose="020B0604020202020204" pitchFamily="34" charset="0"/>
                  <a:cs typeface="Arial" panose="020B0604020202020204" pitchFamily="34" charset="0"/>
                </a:rPr>
                <a:t>06 + .25^2/2)</a:t>
              </a:r>
              <a:endParaRPr lang="en-US" sz="1400" i="0" dirty="0" smtClean="0">
                <a:latin typeface="Arial" panose="020B0604020202020204" pitchFamily="34" charset="0"/>
                <a:cs typeface="Arial" panose="020B0604020202020204" pitchFamily="34" charset="0"/>
              </a:endParaRPr>
            </a:p>
            <a:p>
              <a:r>
                <a:rPr lang="en-US" sz="1400" i="0" dirty="0" smtClean="0">
                  <a:latin typeface="Arial" panose="020B0604020202020204" pitchFamily="34" charset="0"/>
                  <a:cs typeface="Arial" panose="020B0604020202020204" pitchFamily="34" charset="0"/>
                </a:rPr>
                <a:t>= 109.55</a:t>
              </a:r>
              <a:endParaRPr lang="en-US" sz="1400" i="0" dirty="0">
                <a:latin typeface="Arial" panose="020B0604020202020204" pitchFamily="34" charset="0"/>
                <a:cs typeface="Arial" panose="020B0604020202020204" pitchFamily="34" charset="0"/>
              </a:endParaRPr>
            </a:p>
          </p:txBody>
        </p:sp>
        <p:cxnSp>
          <p:nvCxnSpPr>
            <p:cNvPr id="13" name="Straight Arrow Connector 12"/>
            <p:cNvCxnSpPr/>
            <p:nvPr/>
          </p:nvCxnSpPr>
          <p:spPr bwMode="auto">
            <a:xfrm flipH="1">
              <a:off x="3962400" y="3849808"/>
              <a:ext cx="1371600" cy="112592"/>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FUNC-UB.0043  Futures and Options Spring 2017                           Part I: Forwards and Futures                                               ©2017 Figlewski</a:t>
            </a:r>
            <a:endParaRPr lang="en-US"/>
          </a:p>
        </p:txBody>
      </p:sp>
      <p:sp>
        <p:nvSpPr>
          <p:cNvPr id="5" name="Slide Number Placeholder 4"/>
          <p:cNvSpPr>
            <a:spLocks noGrp="1"/>
          </p:cNvSpPr>
          <p:nvPr>
            <p:ph type="sldNum" sz="quarter" idx="11"/>
          </p:nvPr>
        </p:nvSpPr>
        <p:spPr/>
        <p:txBody>
          <a:bodyPr/>
          <a:lstStyle/>
          <a:p>
            <a:fld id="{B81D63A2-6631-439F-874C-029C9992B66A}" type="slidenum">
              <a:rPr lang="en-US"/>
              <a:pPr/>
              <a:t>28</a:t>
            </a:fld>
            <a:endParaRPr lang="en-US"/>
          </a:p>
        </p:txBody>
      </p:sp>
      <p:sp>
        <p:nvSpPr>
          <p:cNvPr id="489474" name="Rectangle 2"/>
          <p:cNvSpPr>
            <a:spLocks noGrp="1" noChangeArrowheads="1"/>
          </p:cNvSpPr>
          <p:nvPr>
            <p:ph type="title"/>
          </p:nvPr>
        </p:nvSpPr>
        <p:spPr/>
        <p:txBody>
          <a:bodyPr/>
          <a:lstStyle/>
          <a:p>
            <a:r>
              <a:rPr lang="en-US"/>
              <a:t>Sessions 1&amp;2:  Course Overview and Introduction to Derivatives</a:t>
            </a:r>
          </a:p>
        </p:txBody>
      </p:sp>
      <p:sp>
        <p:nvSpPr>
          <p:cNvPr id="489475" name="Rectangle 3"/>
          <p:cNvSpPr>
            <a:spLocks noGrp="1" noChangeArrowheads="1"/>
          </p:cNvSpPr>
          <p:nvPr>
            <p:ph type="body" idx="1"/>
          </p:nvPr>
        </p:nvSpPr>
        <p:spPr>
          <a:xfrm>
            <a:off x="687049" y="1143000"/>
            <a:ext cx="7772400" cy="5715000"/>
          </a:xfrm>
        </p:spPr>
        <p:txBody>
          <a:bodyPr/>
          <a:lstStyle/>
          <a:p>
            <a:pPr algn="ctr"/>
            <a:r>
              <a:rPr lang="en-US" u="sng" dirty="0"/>
              <a:t>A Very Important Application:  Value at Risk</a:t>
            </a:r>
          </a:p>
          <a:p>
            <a:pPr>
              <a:lnSpc>
                <a:spcPct val="110000"/>
              </a:lnSpc>
            </a:pPr>
            <a:endParaRPr lang="en-US" sz="1000" dirty="0"/>
          </a:p>
          <a:p>
            <a:pPr>
              <a:lnSpc>
                <a:spcPct val="110000"/>
              </a:lnSpc>
            </a:pPr>
            <a:r>
              <a:rPr lang="en-US" dirty="0"/>
              <a:t>Value at Risk (</a:t>
            </a:r>
            <a:r>
              <a:rPr lang="en-US" dirty="0" err="1"/>
              <a:t>VaR</a:t>
            </a:r>
            <a:r>
              <a:rPr lang="en-US" dirty="0"/>
              <a:t>) has </a:t>
            </a:r>
            <a:r>
              <a:rPr lang="en-US" dirty="0" smtClean="0"/>
              <a:t>become </a:t>
            </a:r>
            <a:r>
              <a:rPr lang="en-US" dirty="0"/>
              <a:t>an important measure of overall market risk exposure.</a:t>
            </a:r>
          </a:p>
          <a:p>
            <a:pPr lvl="1"/>
            <a:r>
              <a:rPr lang="en-US" dirty="0"/>
              <a:t>widely used by financial firms to give a snapshot of immediate risk of major loss.</a:t>
            </a:r>
          </a:p>
          <a:p>
            <a:pPr lvl="1"/>
            <a:r>
              <a:rPr lang="en-US" dirty="0"/>
              <a:t>embodied in recent capital requirements for banks proposed by the BIS (Bank for International Settlements) and adopted formally by the European Community</a:t>
            </a:r>
          </a:p>
          <a:p>
            <a:pPr>
              <a:lnSpc>
                <a:spcPct val="110000"/>
              </a:lnSpc>
            </a:pPr>
            <a:endParaRPr lang="en-US" sz="1400" dirty="0"/>
          </a:p>
          <a:p>
            <a:pPr>
              <a:lnSpc>
                <a:spcPct val="110000"/>
              </a:lnSpc>
            </a:pPr>
            <a:r>
              <a:rPr lang="en-US" dirty="0" err="1"/>
              <a:t>VaR</a:t>
            </a:r>
            <a:r>
              <a:rPr lang="en-US" dirty="0"/>
              <a:t> is meant to answer a question like the following:</a:t>
            </a:r>
          </a:p>
          <a:p>
            <a:pPr lvl="1">
              <a:buFontTx/>
              <a:buNone/>
            </a:pPr>
            <a:r>
              <a:rPr lang="en-US" dirty="0"/>
              <a:t>"Over the next day, what is the percentage loss on our position such that there is only a 5% chance that we will do worse?"  </a:t>
            </a:r>
          </a:p>
          <a:p>
            <a:pPr>
              <a:lnSpc>
                <a:spcPct val="110000"/>
              </a:lnSpc>
            </a:pPr>
            <a:endParaRPr lang="en-US" sz="1400" dirty="0"/>
          </a:p>
          <a:p>
            <a:pPr>
              <a:lnSpc>
                <a:spcPct val="110000"/>
              </a:lnSpc>
            </a:pPr>
            <a:r>
              <a:rPr lang="en-US" dirty="0"/>
              <a:t>Common alternatives are to use a 10 day horizon or a 1% probability cutoff.</a:t>
            </a:r>
          </a:p>
          <a:p>
            <a:pPr>
              <a:lnSpc>
                <a:spcPct val="110000"/>
              </a:lnSpc>
            </a:pPr>
            <a:endParaRPr lang="en-US" sz="1400" dirty="0"/>
          </a:p>
          <a:p>
            <a:pPr>
              <a:lnSpc>
                <a:spcPct val="110000"/>
              </a:lnSpc>
            </a:pPr>
            <a:r>
              <a:rPr lang="en-US" dirty="0"/>
              <a:t>The calculation is easy, if we have an estimate of the standard deviation of our portfolio's return for the desired horizon.</a:t>
            </a:r>
          </a:p>
        </p:txBody>
      </p:sp>
    </p:spTree>
    <p:extLst>
      <p:ext uri="{BB962C8B-B14F-4D97-AF65-F5344CB8AC3E}">
        <p14:creationId xmlns:p14="http://schemas.microsoft.com/office/powerpoint/2010/main" val="30425605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FUNC-UB.0043  Futures and Options Spring 2017                           Part I: Forwards and Futures                                               ©2017 Figlewski</a:t>
            </a:r>
            <a:endParaRPr lang="en-US"/>
          </a:p>
        </p:txBody>
      </p:sp>
      <p:sp>
        <p:nvSpPr>
          <p:cNvPr id="5" name="Slide Number Placeholder 4"/>
          <p:cNvSpPr>
            <a:spLocks noGrp="1"/>
          </p:cNvSpPr>
          <p:nvPr>
            <p:ph type="sldNum" sz="quarter" idx="11"/>
          </p:nvPr>
        </p:nvSpPr>
        <p:spPr/>
        <p:txBody>
          <a:bodyPr/>
          <a:lstStyle/>
          <a:p>
            <a:fld id="{B81D63A2-6631-439F-874C-029C9992B66A}" type="slidenum">
              <a:rPr lang="en-US"/>
              <a:pPr/>
              <a:t>29</a:t>
            </a:fld>
            <a:endParaRPr lang="en-US"/>
          </a:p>
        </p:txBody>
      </p:sp>
      <p:sp>
        <p:nvSpPr>
          <p:cNvPr id="489474" name="Rectangle 2"/>
          <p:cNvSpPr>
            <a:spLocks noGrp="1" noChangeArrowheads="1"/>
          </p:cNvSpPr>
          <p:nvPr>
            <p:ph type="title"/>
          </p:nvPr>
        </p:nvSpPr>
        <p:spPr/>
        <p:txBody>
          <a:bodyPr/>
          <a:lstStyle/>
          <a:p>
            <a:r>
              <a:rPr lang="en-US"/>
              <a:t>Sessions 1&amp;2:  Course Overview and Introduction to Derivatives</a:t>
            </a:r>
          </a:p>
        </p:txBody>
      </p:sp>
      <p:sp>
        <p:nvSpPr>
          <p:cNvPr id="489475" name="Rectangle 3"/>
          <p:cNvSpPr>
            <a:spLocks noGrp="1" noChangeArrowheads="1"/>
          </p:cNvSpPr>
          <p:nvPr>
            <p:ph type="body" idx="1"/>
          </p:nvPr>
        </p:nvSpPr>
        <p:spPr>
          <a:xfrm>
            <a:off x="685800" y="762000"/>
            <a:ext cx="7772400" cy="1981200"/>
          </a:xfrm>
        </p:spPr>
        <p:txBody>
          <a:bodyPr/>
          <a:lstStyle/>
          <a:p>
            <a:pPr algn="ctr"/>
            <a:r>
              <a:rPr lang="en-US" u="sng" dirty="0"/>
              <a:t>Value at Risk</a:t>
            </a:r>
          </a:p>
          <a:p>
            <a:pPr>
              <a:lnSpc>
                <a:spcPct val="130000"/>
              </a:lnSpc>
            </a:pPr>
            <a:endParaRPr lang="en-US" sz="1600" u="sng" dirty="0"/>
          </a:p>
          <a:p>
            <a:pPr>
              <a:lnSpc>
                <a:spcPct val="130000"/>
              </a:lnSpc>
            </a:pPr>
            <a:r>
              <a:rPr lang="en-US" u="sng" dirty="0"/>
              <a:t>Example</a:t>
            </a:r>
            <a:r>
              <a:rPr lang="en-US" dirty="0"/>
              <a:t>:  Suppose our portfolio is currently worth $50 million and its 1-day standard deviation is 1.2%.  The 5% tail cutoff for a normal distribution is 1.65 standard deviations</a:t>
            </a:r>
            <a:r>
              <a:rPr lang="en-US" dirty="0" smtClean="0"/>
              <a:t>.</a:t>
            </a:r>
          </a:p>
          <a:p>
            <a:pPr>
              <a:lnSpc>
                <a:spcPct val="130000"/>
              </a:lnSpc>
            </a:pPr>
            <a:endParaRPr lang="en-US" sz="2000" dirty="0"/>
          </a:p>
          <a:p>
            <a:pPr>
              <a:lnSpc>
                <a:spcPct val="130000"/>
              </a:lnSpc>
            </a:pPr>
            <a:endParaRPr lang="en-US" sz="2000" dirty="0" smtClean="0"/>
          </a:p>
        </p:txBody>
      </p:sp>
      <p:graphicFrame>
        <p:nvGraphicFramePr>
          <p:cNvPr id="2" name="Object 1"/>
          <p:cNvGraphicFramePr>
            <a:graphicFrameLocks noChangeAspect="1"/>
          </p:cNvGraphicFramePr>
          <p:nvPr/>
        </p:nvGraphicFramePr>
        <p:xfrm>
          <a:off x="2628900" y="3230563"/>
          <a:ext cx="4049713" cy="971550"/>
        </p:xfrm>
        <a:graphic>
          <a:graphicData uri="http://schemas.openxmlformats.org/presentationml/2006/ole">
            <mc:AlternateContent xmlns:mc="http://schemas.openxmlformats.org/markup-compatibility/2006">
              <mc:Choice xmlns:v="urn:schemas-microsoft-com:vml" Requires="v">
                <p:oleObj spid="_x0000_s849171" name="Equation" r:id="rId3" imgW="4013200" imgH="965200" progId="Equation.3">
                  <p:embed/>
                </p:oleObj>
              </mc:Choice>
              <mc:Fallback>
                <p:oleObj name="Equation" r:id="rId3" imgW="4013200" imgH="965200" progId="Equation.3">
                  <p:embed/>
                  <p:pic>
                    <p:nvPicPr>
                      <p:cNvPr id="0" name="Picture 9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28900" y="3230563"/>
                        <a:ext cx="4049713" cy="9715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3042560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FUNC-UB.0043  Futures and Options Spring 2017                           Part I: Forwards and Futures                                               ©2017 Figlewski</a:t>
            </a:r>
            <a:endParaRPr lang="en-US"/>
          </a:p>
        </p:txBody>
      </p:sp>
      <p:sp>
        <p:nvSpPr>
          <p:cNvPr id="5" name="Slide Number Placeholder 4"/>
          <p:cNvSpPr>
            <a:spLocks noGrp="1"/>
          </p:cNvSpPr>
          <p:nvPr>
            <p:ph type="sldNum" sz="quarter" idx="11"/>
          </p:nvPr>
        </p:nvSpPr>
        <p:spPr/>
        <p:txBody>
          <a:bodyPr/>
          <a:lstStyle/>
          <a:p>
            <a:fld id="{B81D63A2-6631-439F-874C-029C9992B66A}" type="slidenum">
              <a:rPr lang="en-US"/>
              <a:pPr/>
              <a:t>30</a:t>
            </a:fld>
            <a:endParaRPr lang="en-US"/>
          </a:p>
        </p:txBody>
      </p:sp>
      <p:sp>
        <p:nvSpPr>
          <p:cNvPr id="489474" name="Rectangle 2"/>
          <p:cNvSpPr>
            <a:spLocks noGrp="1" noChangeArrowheads="1"/>
          </p:cNvSpPr>
          <p:nvPr>
            <p:ph type="title"/>
          </p:nvPr>
        </p:nvSpPr>
        <p:spPr/>
        <p:txBody>
          <a:bodyPr/>
          <a:lstStyle/>
          <a:p>
            <a:r>
              <a:rPr lang="en-US"/>
              <a:t>Sessions 1&amp;2:  Course Overview and Introduction to Derivatives</a:t>
            </a:r>
          </a:p>
        </p:txBody>
      </p:sp>
      <p:graphicFrame>
        <p:nvGraphicFramePr>
          <p:cNvPr id="3" name="Object 2"/>
          <p:cNvGraphicFramePr>
            <a:graphicFrameLocks noChangeAspect="1"/>
          </p:cNvGraphicFramePr>
          <p:nvPr>
            <p:extLst>
              <p:ext uri="{D42A27DB-BD31-4B8C-83A1-F6EECF244321}">
                <p14:modId xmlns:p14="http://schemas.microsoft.com/office/powerpoint/2010/main" val="1601679906"/>
              </p:ext>
            </p:extLst>
          </p:nvPr>
        </p:nvGraphicFramePr>
        <p:xfrm>
          <a:off x="685800" y="990600"/>
          <a:ext cx="7772400" cy="4948238"/>
        </p:xfrm>
        <a:graphic>
          <a:graphicData uri="http://schemas.openxmlformats.org/presentationml/2006/ole">
            <mc:AlternateContent xmlns:mc="http://schemas.openxmlformats.org/markup-compatibility/2006">
              <mc:Choice xmlns:v="urn:schemas-microsoft-com:vml" Requires="v">
                <p:oleObj spid="_x0000_s850196" name="Worksheet" r:id="rId3" imgW="8656920" imgH="5928120" progId="Excel.Sheet.8">
                  <p:embed/>
                </p:oleObj>
              </mc:Choice>
              <mc:Fallback>
                <p:oleObj name="Worksheet" r:id="rId3" imgW="8656920" imgH="5928120" progId="Excel.Sheet.8">
                  <p:embed/>
                  <p:pic>
                    <p:nvPicPr>
                      <p:cNvPr id="0" name="Picture 9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 y="990600"/>
                        <a:ext cx="7772400" cy="4948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290426962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FUNC-UB.0043  Futures and Options Spring 2017                           Part I: Forwards and Futures                                               ©2017 Figlewski</a:t>
            </a:r>
            <a:endParaRPr lang="en-US"/>
          </a:p>
        </p:txBody>
      </p:sp>
      <p:sp>
        <p:nvSpPr>
          <p:cNvPr id="5" name="Slide Number Placeholder 4"/>
          <p:cNvSpPr>
            <a:spLocks noGrp="1"/>
          </p:cNvSpPr>
          <p:nvPr>
            <p:ph type="sldNum" sz="quarter" idx="11"/>
          </p:nvPr>
        </p:nvSpPr>
        <p:spPr/>
        <p:txBody>
          <a:bodyPr/>
          <a:lstStyle/>
          <a:p>
            <a:fld id="{B81D63A2-6631-439F-874C-029C9992B66A}" type="slidenum">
              <a:rPr lang="en-US"/>
              <a:pPr/>
              <a:t>31</a:t>
            </a:fld>
            <a:endParaRPr lang="en-US"/>
          </a:p>
        </p:txBody>
      </p:sp>
      <p:sp>
        <p:nvSpPr>
          <p:cNvPr id="489474" name="Rectangle 2"/>
          <p:cNvSpPr>
            <a:spLocks noGrp="1" noChangeArrowheads="1"/>
          </p:cNvSpPr>
          <p:nvPr>
            <p:ph type="title"/>
          </p:nvPr>
        </p:nvSpPr>
        <p:spPr/>
        <p:txBody>
          <a:bodyPr/>
          <a:lstStyle/>
          <a:p>
            <a:r>
              <a:rPr lang="en-US"/>
              <a:t>Sessions 1&amp;2:  Course Overview and Introduction to Derivatives</a:t>
            </a:r>
          </a:p>
        </p:txBody>
      </p:sp>
      <p:sp>
        <p:nvSpPr>
          <p:cNvPr id="489475" name="Rectangle 3"/>
          <p:cNvSpPr>
            <a:spLocks noGrp="1" noChangeArrowheads="1"/>
          </p:cNvSpPr>
          <p:nvPr>
            <p:ph type="body" idx="1"/>
          </p:nvPr>
        </p:nvSpPr>
        <p:spPr>
          <a:xfrm>
            <a:off x="685800" y="990600"/>
            <a:ext cx="7772400" cy="5486400"/>
          </a:xfrm>
        </p:spPr>
        <p:txBody>
          <a:bodyPr/>
          <a:lstStyle/>
          <a:p>
            <a:pPr marL="342900" indent="-342900" algn="ctr"/>
            <a:r>
              <a:rPr lang="en-US" u="sng" dirty="0"/>
              <a:t>Some Fundamental Problems in using </a:t>
            </a:r>
            <a:r>
              <a:rPr lang="en-US" u="sng" dirty="0" err="1"/>
              <a:t>VaR</a:t>
            </a:r>
            <a:r>
              <a:rPr lang="en-US" u="sng" dirty="0"/>
              <a:t> and Other Risk Measures</a:t>
            </a:r>
          </a:p>
          <a:p>
            <a:pPr marL="342900" indent="-342900" algn="ctr"/>
            <a:endParaRPr lang="en-US" sz="2000" dirty="0"/>
          </a:p>
          <a:p>
            <a:pPr lvl="1"/>
            <a:r>
              <a:rPr lang="en-US" sz="1800" dirty="0"/>
              <a:t>Volatility forecast error  </a:t>
            </a:r>
          </a:p>
          <a:p>
            <a:pPr lvl="2">
              <a:buClr>
                <a:schemeClr val="bg1"/>
              </a:buClr>
            </a:pPr>
            <a:r>
              <a:rPr lang="en-US" dirty="0"/>
              <a:t>Volatility and correlation are very hard to forecast accurately.  Among other things, they change randomly over time.</a:t>
            </a:r>
          </a:p>
          <a:p>
            <a:pPr lvl="2">
              <a:buClr>
                <a:schemeClr val="bg1"/>
              </a:buClr>
            </a:pPr>
            <a:endParaRPr lang="en-US" sz="1600" dirty="0"/>
          </a:p>
          <a:p>
            <a:pPr lvl="1"/>
            <a:r>
              <a:rPr lang="en-US" sz="1800" dirty="0"/>
              <a:t>Actual security returns have "fat tails"</a:t>
            </a:r>
          </a:p>
          <a:p>
            <a:pPr lvl="2">
              <a:buClr>
                <a:schemeClr val="bg1"/>
              </a:buClr>
            </a:pPr>
            <a:r>
              <a:rPr lang="en-US" dirty="0"/>
              <a:t>The true probability of a big event may be a lot higher than the normal or lognormal distributions predict.</a:t>
            </a:r>
            <a:endParaRPr lang="en-US" sz="1600" dirty="0"/>
          </a:p>
          <a:p>
            <a:pPr lvl="1">
              <a:buFontTx/>
              <a:buNone/>
            </a:pPr>
            <a:endParaRPr lang="en-US" sz="1800" dirty="0"/>
          </a:p>
          <a:p>
            <a:pPr lvl="1"/>
            <a:r>
              <a:rPr lang="en-US" sz="1800" dirty="0"/>
              <a:t>Model Risk</a:t>
            </a:r>
            <a:endParaRPr lang="en-US" dirty="0"/>
          </a:p>
          <a:p>
            <a:pPr lvl="2">
              <a:buFontTx/>
              <a:buNone/>
            </a:pPr>
            <a:r>
              <a:rPr lang="en-US" dirty="0"/>
              <a:t>	Models are needed to connect individual security values to the benchmark risk factors that are fitted to the data.</a:t>
            </a:r>
          </a:p>
          <a:p>
            <a:pPr lvl="1"/>
            <a:endParaRPr lang="en-US" sz="1800" dirty="0"/>
          </a:p>
          <a:p>
            <a:pPr lvl="1"/>
            <a:r>
              <a:rPr lang="en-US" sz="1800" dirty="0"/>
              <a:t>Nonlinearity Effects</a:t>
            </a:r>
          </a:p>
          <a:p>
            <a:pPr lvl="2">
              <a:buClr>
                <a:schemeClr val="bg1"/>
              </a:buClr>
            </a:pPr>
            <a:r>
              <a:rPr lang="en-US" dirty="0"/>
              <a:t>An option's response to a </a:t>
            </a:r>
            <a:r>
              <a:rPr lang="en-US" dirty="0" smtClean="0"/>
              <a:t>change in the price of its underlying is nonlinear.  A 2</a:t>
            </a:r>
            <a:r>
              <a:rPr lang="en-US" dirty="0"/>
              <a:t>% change in the S&amp;P index might </a:t>
            </a:r>
            <a:r>
              <a:rPr lang="en-US" dirty="0" smtClean="0"/>
              <a:t>cause a change price change for an SPX option </a:t>
            </a:r>
            <a:r>
              <a:rPr lang="en-US" smtClean="0"/>
              <a:t>that is much </a:t>
            </a:r>
            <a:r>
              <a:rPr lang="en-US" dirty="0"/>
              <a:t>greater </a:t>
            </a:r>
            <a:r>
              <a:rPr lang="en-US" dirty="0" smtClean="0"/>
              <a:t>than </a:t>
            </a:r>
            <a:r>
              <a:rPr lang="en-US" dirty="0"/>
              <a:t>twice the response to a 1% </a:t>
            </a:r>
            <a:r>
              <a:rPr lang="en-US" dirty="0" smtClean="0"/>
              <a:t>change in the index.</a:t>
            </a:r>
            <a:endParaRPr lang="en-US" dirty="0"/>
          </a:p>
          <a:p>
            <a:pPr algn="ctr"/>
            <a:endParaRPr lang="en-US" dirty="0"/>
          </a:p>
        </p:txBody>
      </p:sp>
    </p:spTree>
    <p:extLst>
      <p:ext uri="{BB962C8B-B14F-4D97-AF65-F5344CB8AC3E}">
        <p14:creationId xmlns:p14="http://schemas.microsoft.com/office/powerpoint/2010/main" val="295488468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FUNC-UB.0043 / B40.3335  Futures and Options Spring 2019                                  Part I: Forwards and Futures                                 ©2019 Figlewski</a:t>
            </a:r>
            <a:endParaRPr lang="en-US"/>
          </a:p>
        </p:txBody>
      </p:sp>
      <p:sp>
        <p:nvSpPr>
          <p:cNvPr id="5" name="Slide Number Placeholder 4"/>
          <p:cNvSpPr>
            <a:spLocks noGrp="1"/>
          </p:cNvSpPr>
          <p:nvPr>
            <p:ph type="sldNum" sz="quarter" idx="11"/>
          </p:nvPr>
        </p:nvSpPr>
        <p:spPr/>
        <p:txBody>
          <a:bodyPr/>
          <a:lstStyle/>
          <a:p>
            <a:fld id="{47712976-0B4D-40D7-9FA9-52F87D2AE2A2}" type="slidenum">
              <a:rPr lang="en-US"/>
              <a:pPr/>
              <a:t>32</a:t>
            </a:fld>
            <a:endParaRPr lang="en-US"/>
          </a:p>
        </p:txBody>
      </p:sp>
      <p:sp>
        <p:nvSpPr>
          <p:cNvPr id="500738" name="Rectangle 2"/>
          <p:cNvSpPr>
            <a:spLocks noGrp="1" noChangeArrowheads="1"/>
          </p:cNvSpPr>
          <p:nvPr>
            <p:ph type="title"/>
          </p:nvPr>
        </p:nvSpPr>
        <p:spPr/>
        <p:txBody>
          <a:bodyPr/>
          <a:lstStyle/>
          <a:p>
            <a:r>
              <a:rPr lang="en-US" dirty="0" smtClean="0"/>
              <a:t>Sessions 3-5:  Managing Risk with Forwards and Futures</a:t>
            </a:r>
            <a:endParaRPr lang="en-US" dirty="0"/>
          </a:p>
        </p:txBody>
      </p:sp>
      <p:sp>
        <p:nvSpPr>
          <p:cNvPr id="500739" name="Rectangle 3"/>
          <p:cNvSpPr>
            <a:spLocks noGrp="1" noChangeArrowheads="1"/>
          </p:cNvSpPr>
          <p:nvPr>
            <p:ph type="body" idx="1"/>
          </p:nvPr>
        </p:nvSpPr>
        <p:spPr/>
        <p:txBody>
          <a:bodyPr/>
          <a:lstStyle/>
          <a:p>
            <a:pPr algn="ctr"/>
            <a:r>
              <a:rPr lang="en-US" u="sng" dirty="0"/>
              <a:t>Hedging</a:t>
            </a:r>
          </a:p>
          <a:p>
            <a:endParaRPr lang="en-US" sz="1600" dirty="0"/>
          </a:p>
          <a:p>
            <a:r>
              <a:rPr lang="en-US" sz="1600" dirty="0"/>
              <a:t>Diversification reduces risk but only in a limited way, by spreading it out</a:t>
            </a:r>
            <a:r>
              <a:rPr lang="en-US" sz="1600" dirty="0" smtClean="0"/>
              <a:t>.  Correlation due to exposure to a common risk factor, like returns on the broad stock market, cannot be eliminated by diversification.</a:t>
            </a:r>
            <a:endParaRPr lang="en-US" sz="1600" dirty="0"/>
          </a:p>
          <a:p>
            <a:endParaRPr lang="en-US" sz="1600" dirty="0"/>
          </a:p>
          <a:p>
            <a:r>
              <a:rPr lang="en-US" sz="1600" dirty="0"/>
              <a:t>Hedging is a more direct approach.  A hedge is a position that is adopted specifically to offset risk exposure on one's primary position.  </a:t>
            </a:r>
          </a:p>
          <a:p>
            <a:endParaRPr lang="en-US" sz="1600" dirty="0"/>
          </a:p>
          <a:p>
            <a:r>
              <a:rPr lang="en-US" sz="1600" dirty="0"/>
              <a:t>Derivative instruments are designed for hedging</a:t>
            </a:r>
          </a:p>
          <a:p>
            <a:pPr lvl="1"/>
            <a:r>
              <a:rPr lang="en-US" u="sng" dirty="0"/>
              <a:t>forward contracts</a:t>
            </a:r>
            <a:r>
              <a:rPr lang="en-US" dirty="0"/>
              <a:t>: eliminate risk by locking in a future value for the underlying position;</a:t>
            </a:r>
          </a:p>
          <a:p>
            <a:pPr lvl="1"/>
            <a:r>
              <a:rPr lang="en-US" u="sng" dirty="0"/>
              <a:t>futures</a:t>
            </a:r>
            <a:r>
              <a:rPr lang="en-US" dirty="0"/>
              <a:t>: eliminate much of the risk, by producing a cash flow that offsets the change in the value of the underlying position;</a:t>
            </a:r>
          </a:p>
          <a:p>
            <a:pPr lvl="1"/>
            <a:r>
              <a:rPr lang="en-US" u="sng" dirty="0"/>
              <a:t>options</a:t>
            </a:r>
            <a:r>
              <a:rPr lang="en-US" dirty="0"/>
              <a:t>: allow one to tailor risk exposure more precisely, e.g., limiting downside risk while keeping </a:t>
            </a:r>
            <a:r>
              <a:rPr lang="en-US" dirty="0" smtClean="0"/>
              <a:t>profitability on the upside.</a:t>
            </a:r>
            <a:endParaRPr lang="en-US" dirty="0"/>
          </a:p>
          <a:p>
            <a:pPr lvl="1"/>
            <a:endParaRPr lang="en-US" dirty="0"/>
          </a:p>
          <a:p>
            <a:r>
              <a:rPr lang="en-US" sz="1600" dirty="0"/>
              <a:t>We will start by looking at risk management strategies using forwards and futures.</a:t>
            </a:r>
          </a:p>
          <a:p>
            <a:endParaRPr lang="en-US" sz="1600" dirty="0"/>
          </a:p>
        </p:txBody>
      </p:sp>
    </p:spTree>
    <p:extLst>
      <p:ext uri="{BB962C8B-B14F-4D97-AF65-F5344CB8AC3E}">
        <p14:creationId xmlns:p14="http://schemas.microsoft.com/office/powerpoint/2010/main" val="42664335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00739">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00739">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00739">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00739">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00739">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00739">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00739">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FUNC-UB.0043  Futures and Options Spring 2017                           Part I: Forwards and Futures                                               ©2017 Figlewski</a:t>
            </a:r>
            <a:endParaRPr lang="en-US"/>
          </a:p>
        </p:txBody>
      </p:sp>
      <p:sp>
        <p:nvSpPr>
          <p:cNvPr id="5" name="Slide Number Placeholder 4"/>
          <p:cNvSpPr>
            <a:spLocks noGrp="1"/>
          </p:cNvSpPr>
          <p:nvPr>
            <p:ph type="sldNum" sz="quarter" idx="11"/>
          </p:nvPr>
        </p:nvSpPr>
        <p:spPr/>
        <p:txBody>
          <a:bodyPr/>
          <a:lstStyle/>
          <a:p>
            <a:fld id="{5D9CF0E1-0ED6-4E73-A41E-FBC07C166947}" type="slidenum">
              <a:rPr lang="en-US"/>
              <a:pPr/>
              <a:t>33</a:t>
            </a:fld>
            <a:endParaRPr lang="en-US"/>
          </a:p>
        </p:txBody>
      </p:sp>
      <p:sp>
        <p:nvSpPr>
          <p:cNvPr id="798722" name="Rectangle 2"/>
          <p:cNvSpPr>
            <a:spLocks noGrp="1" noChangeArrowheads="1"/>
          </p:cNvSpPr>
          <p:nvPr>
            <p:ph type="title"/>
          </p:nvPr>
        </p:nvSpPr>
        <p:spPr/>
        <p:txBody>
          <a:bodyPr/>
          <a:lstStyle/>
          <a:p>
            <a:r>
              <a:rPr lang="en-US" dirty="0"/>
              <a:t>Sessions 3&amp;4:  Managing Risk with Forwards and Futures</a:t>
            </a:r>
          </a:p>
        </p:txBody>
      </p:sp>
      <p:sp>
        <p:nvSpPr>
          <p:cNvPr id="798723" name="Rectangle 3"/>
          <p:cNvSpPr>
            <a:spLocks noGrp="1" noChangeArrowheads="1"/>
          </p:cNvSpPr>
          <p:nvPr>
            <p:ph type="body" idx="1"/>
          </p:nvPr>
        </p:nvSpPr>
        <p:spPr/>
        <p:txBody>
          <a:bodyPr/>
          <a:lstStyle/>
          <a:p>
            <a:pPr algn="ctr"/>
            <a:endParaRPr lang="en-US" u="sng" dirty="0"/>
          </a:p>
          <a:p>
            <a:pPr algn="ctr"/>
            <a:r>
              <a:rPr lang="en-US" u="sng" dirty="0"/>
              <a:t>Futures versus Forwards</a:t>
            </a:r>
          </a:p>
          <a:p>
            <a:endParaRPr lang="en-US" dirty="0"/>
          </a:p>
          <a:p>
            <a:r>
              <a:rPr lang="en-US" dirty="0"/>
              <a:t>Futures contracts </a:t>
            </a:r>
            <a:r>
              <a:rPr lang="en-US" dirty="0" smtClean="0"/>
              <a:t>and forward contracts are </a:t>
            </a:r>
            <a:r>
              <a:rPr lang="en-US" dirty="0"/>
              <a:t>almost the same </a:t>
            </a:r>
            <a:r>
              <a:rPr lang="en-US" dirty="0" smtClean="0"/>
              <a:t>thing ...</a:t>
            </a:r>
            <a:endParaRPr lang="en-US" dirty="0"/>
          </a:p>
          <a:p>
            <a:endParaRPr lang="en-US" dirty="0"/>
          </a:p>
          <a:p>
            <a:pPr lvl="1"/>
            <a:r>
              <a:rPr lang="en-US" b="1" dirty="0"/>
              <a:t>Binding contract:</a:t>
            </a:r>
            <a:r>
              <a:rPr lang="en-US" dirty="0"/>
              <a:t>  buyer (the "long") and seller (the "short") </a:t>
            </a:r>
            <a:r>
              <a:rPr lang="en-US" u="sng" dirty="0"/>
              <a:t>commit</a:t>
            </a:r>
            <a:r>
              <a:rPr lang="en-US" dirty="0"/>
              <a:t> to trade the underlying on a </a:t>
            </a:r>
            <a:r>
              <a:rPr lang="en-US" u="sng" dirty="0"/>
              <a:t>future</a:t>
            </a:r>
            <a:r>
              <a:rPr lang="en-US" dirty="0"/>
              <a:t> date</a:t>
            </a:r>
          </a:p>
          <a:p>
            <a:pPr lvl="1"/>
            <a:endParaRPr lang="en-US" dirty="0"/>
          </a:p>
          <a:p>
            <a:pPr lvl="1"/>
            <a:r>
              <a:rPr lang="en-US" b="1" dirty="0"/>
              <a:t>Terms and conditions are all set at the outset</a:t>
            </a:r>
          </a:p>
          <a:p>
            <a:pPr lvl="2"/>
            <a:r>
              <a:rPr lang="en-US" dirty="0"/>
              <a:t>price</a:t>
            </a:r>
          </a:p>
          <a:p>
            <a:pPr lvl="2"/>
            <a:r>
              <a:rPr lang="en-US" dirty="0"/>
              <a:t>quantity</a:t>
            </a:r>
          </a:p>
          <a:p>
            <a:pPr lvl="2"/>
            <a:r>
              <a:rPr lang="en-US" dirty="0"/>
              <a:t>maturity date</a:t>
            </a:r>
          </a:p>
          <a:p>
            <a:pPr lvl="2"/>
            <a:r>
              <a:rPr lang="en-US" dirty="0"/>
              <a:t>exactly what will be delivered and how delivery will take place</a:t>
            </a:r>
          </a:p>
          <a:p>
            <a:pPr lvl="2"/>
            <a:r>
              <a:rPr lang="en-US" dirty="0"/>
              <a:t>delivery options.</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98723">
                                            <p:txEl>
                                              <p:pRg st="5" end="5"/>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98723">
                                            <p:txEl>
                                              <p:pRg st="7" end="7"/>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98723">
                                            <p:txEl>
                                              <p:pRg st="8" end="8"/>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98723">
                                            <p:txEl>
                                              <p:pRg st="9" end="9"/>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98723">
                                            <p:txEl>
                                              <p:pRg st="10" end="10"/>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98723">
                                            <p:txEl>
                                              <p:pRg st="11" end="11"/>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9872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FUNC-UB.0043 / B40.3335  Futures and Options Spring 2019                                  Part I: Forwards and Futures                                 ©2019 Figlewski</a:t>
            </a:r>
            <a:endParaRPr lang="en-US"/>
          </a:p>
        </p:txBody>
      </p:sp>
      <p:sp>
        <p:nvSpPr>
          <p:cNvPr id="5" name="Slide Number Placeholder 4"/>
          <p:cNvSpPr>
            <a:spLocks noGrp="1"/>
          </p:cNvSpPr>
          <p:nvPr>
            <p:ph type="sldNum" sz="quarter" idx="11"/>
          </p:nvPr>
        </p:nvSpPr>
        <p:spPr/>
        <p:txBody>
          <a:bodyPr/>
          <a:lstStyle/>
          <a:p>
            <a:fld id="{628CCB3C-2B01-4616-A27E-62EF85F63A81}" type="slidenum">
              <a:rPr lang="en-US"/>
              <a:pPr/>
              <a:t>34</a:t>
            </a:fld>
            <a:endParaRPr lang="en-US"/>
          </a:p>
        </p:txBody>
      </p:sp>
      <p:sp>
        <p:nvSpPr>
          <p:cNvPr id="799746" name="Rectangle 2"/>
          <p:cNvSpPr>
            <a:spLocks noGrp="1" noChangeArrowheads="1"/>
          </p:cNvSpPr>
          <p:nvPr>
            <p:ph type="title"/>
          </p:nvPr>
        </p:nvSpPr>
        <p:spPr/>
        <p:txBody>
          <a:bodyPr/>
          <a:lstStyle/>
          <a:p>
            <a:r>
              <a:rPr lang="en-US" dirty="0"/>
              <a:t>Sessions 3-5:  Managing Risk with Forwards and Futures</a:t>
            </a:r>
          </a:p>
        </p:txBody>
      </p:sp>
      <p:sp>
        <p:nvSpPr>
          <p:cNvPr id="799747" name="Rectangle 3"/>
          <p:cNvSpPr>
            <a:spLocks noGrp="1" noChangeArrowheads="1"/>
          </p:cNvSpPr>
          <p:nvPr>
            <p:ph type="body" idx="1"/>
          </p:nvPr>
        </p:nvSpPr>
        <p:spPr/>
        <p:txBody>
          <a:bodyPr/>
          <a:lstStyle/>
          <a:p>
            <a:pPr algn="ctr"/>
            <a:r>
              <a:rPr lang="en-US" u="sng" dirty="0" smtClean="0"/>
              <a:t>Futures </a:t>
            </a:r>
            <a:r>
              <a:rPr lang="en-US" u="sng" dirty="0"/>
              <a:t>versus Forwards</a:t>
            </a:r>
          </a:p>
          <a:p>
            <a:r>
              <a:rPr lang="en-US" dirty="0" smtClean="0"/>
              <a:t>...</a:t>
            </a:r>
            <a:r>
              <a:rPr lang="en-US" dirty="0"/>
              <a:t>but there are some critical differences in how they are traded</a:t>
            </a:r>
          </a:p>
          <a:p>
            <a:pPr>
              <a:lnSpc>
                <a:spcPct val="50000"/>
              </a:lnSpc>
            </a:pPr>
            <a:endParaRPr lang="en-US" dirty="0"/>
          </a:p>
          <a:p>
            <a:pPr lvl="1"/>
            <a:r>
              <a:rPr lang="en-US" b="1" dirty="0"/>
              <a:t>Exchange traded</a:t>
            </a:r>
            <a:r>
              <a:rPr lang="en-US" dirty="0"/>
              <a:t>:  futures are traded on organized exchanges; forwards are over-the-counter deals between two counterparties</a:t>
            </a:r>
          </a:p>
          <a:p>
            <a:pPr lvl="1"/>
            <a:r>
              <a:rPr lang="en-US" b="1" dirty="0" smtClean="0"/>
              <a:t>Futures have greater </a:t>
            </a:r>
            <a:r>
              <a:rPr lang="en-US" b="1" dirty="0"/>
              <a:t>liquidity but less flexibility</a:t>
            </a:r>
            <a:r>
              <a:rPr lang="en-US" dirty="0"/>
              <a:t> than forwards</a:t>
            </a:r>
          </a:p>
          <a:p>
            <a:pPr lvl="2"/>
            <a:r>
              <a:rPr lang="en-US" dirty="0" smtClean="0"/>
              <a:t>futures </a:t>
            </a:r>
            <a:r>
              <a:rPr lang="en-US" dirty="0"/>
              <a:t>contracts are standardized</a:t>
            </a:r>
          </a:p>
          <a:p>
            <a:pPr lvl="2"/>
            <a:r>
              <a:rPr lang="en-US" dirty="0"/>
              <a:t>exchange Clearing House becomes the counterparty to every </a:t>
            </a:r>
            <a:r>
              <a:rPr lang="en-US" dirty="0" smtClean="0"/>
              <a:t>contract ("</a:t>
            </a:r>
            <a:r>
              <a:rPr lang="en-US" dirty="0" err="1" smtClean="0"/>
              <a:t>novation</a:t>
            </a:r>
            <a:r>
              <a:rPr lang="en-US" dirty="0" smtClean="0"/>
              <a:t>")</a:t>
            </a:r>
            <a:endParaRPr lang="en-US" dirty="0"/>
          </a:p>
          <a:p>
            <a:pPr lvl="1"/>
            <a:r>
              <a:rPr lang="en-US" b="1" dirty="0"/>
              <a:t>Delivery of the underlying is rare:  </a:t>
            </a:r>
            <a:r>
              <a:rPr lang="en-US" dirty="0"/>
              <a:t>hedgers don't really want the </a:t>
            </a:r>
            <a:r>
              <a:rPr lang="en-US" dirty="0" smtClean="0"/>
              <a:t>exact terms of the standardized </a:t>
            </a:r>
            <a:r>
              <a:rPr lang="en-US" dirty="0"/>
              <a:t>contract; most futures contracts are closed out by taking an offsetting position in the futures market before delivery date</a:t>
            </a:r>
          </a:p>
          <a:p>
            <a:pPr lvl="1"/>
            <a:r>
              <a:rPr lang="en-US" b="1" dirty="0" smtClean="0"/>
              <a:t>Counterparty credit </a:t>
            </a:r>
            <a:r>
              <a:rPr lang="en-US" b="1" dirty="0"/>
              <a:t>risk </a:t>
            </a:r>
            <a:r>
              <a:rPr lang="en-US" b="1" dirty="0" smtClean="0"/>
              <a:t>is eliminated</a:t>
            </a:r>
            <a:endParaRPr lang="en-US" b="1" dirty="0"/>
          </a:p>
          <a:p>
            <a:pPr lvl="2"/>
            <a:r>
              <a:rPr lang="en-US" b="1" dirty="0"/>
              <a:t>Collateral</a:t>
            </a:r>
            <a:r>
              <a:rPr lang="en-US" dirty="0"/>
              <a:t>: must be posted by both counterparties (margin requirements</a:t>
            </a:r>
            <a:r>
              <a:rPr lang="en-US" dirty="0" smtClean="0"/>
              <a:t>).</a:t>
            </a:r>
          </a:p>
          <a:p>
            <a:pPr lvl="3"/>
            <a:r>
              <a:rPr lang="en-US" sz="1400" dirty="0"/>
              <a:t>futures margin is </a:t>
            </a:r>
            <a:r>
              <a:rPr lang="en-US" sz="1400" u="sng" dirty="0"/>
              <a:t>collateral</a:t>
            </a:r>
            <a:r>
              <a:rPr lang="en-US" sz="1400" dirty="0"/>
              <a:t>, not a down payment (different from margins on stock!)</a:t>
            </a:r>
          </a:p>
          <a:p>
            <a:pPr lvl="3"/>
            <a:r>
              <a:rPr lang="en-US" sz="1400" dirty="0"/>
              <a:t>the required margin is set no higher than is needed to protect the exchange, given the price volatility of the underlying asset (so futures are highly leveraged</a:t>
            </a:r>
            <a:r>
              <a:rPr lang="en-US" dirty="0" smtClean="0"/>
              <a:t>)  </a:t>
            </a:r>
            <a:endParaRPr lang="en-US" dirty="0"/>
          </a:p>
          <a:p>
            <a:pPr lvl="2"/>
            <a:r>
              <a:rPr lang="en-US" b="1" dirty="0"/>
              <a:t>Contracts are marked to market, </a:t>
            </a:r>
            <a:r>
              <a:rPr lang="en-US" dirty="0" smtClean="0"/>
              <a:t>and required </a:t>
            </a:r>
            <a:r>
              <a:rPr lang="en-US" dirty="0"/>
              <a:t>margin is updated daily</a:t>
            </a:r>
          </a:p>
          <a:p>
            <a:pPr lvl="1"/>
            <a:r>
              <a:rPr lang="en-US" b="1" dirty="0" smtClean="0"/>
              <a:t>BUT!</a:t>
            </a:r>
            <a:r>
              <a:rPr lang="en-US" dirty="0" smtClean="0"/>
              <a:t>  With the Dodd-Frank regulations OTC forwards </a:t>
            </a:r>
            <a:r>
              <a:rPr lang="en-US" b="1" u="sng" dirty="0" smtClean="0"/>
              <a:t>also</a:t>
            </a:r>
            <a:r>
              <a:rPr lang="en-US" dirty="0" smtClean="0"/>
              <a:t> have to be brought into "central clearing" (Although the trade is between two private counterparties, it must be registered with a CCP (Central Clearing </a:t>
            </a:r>
            <a:r>
              <a:rPr lang="en-US" dirty="0" err="1" smtClean="0"/>
              <a:t>counterParty</a:t>
            </a:r>
            <a:r>
              <a:rPr lang="en-US" dirty="0" smtClean="0"/>
              <a:t>) collateralized and marked to market.)</a:t>
            </a:r>
            <a:endParaRPr lang="en-US" dirty="0"/>
          </a:p>
        </p:txBody>
      </p:sp>
    </p:spTree>
    <p:extLst>
      <p:ext uri="{BB962C8B-B14F-4D97-AF65-F5344CB8AC3E}">
        <p14:creationId xmlns:p14="http://schemas.microsoft.com/office/powerpoint/2010/main" val="36813306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99747">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99747">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99747">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99747">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99747">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99747">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99747">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799747">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799747">
                                            <p:txEl>
                                              <p:pRg st="11" end="11"/>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799747">
                                            <p:txEl>
                                              <p:pRg st="12" end="12"/>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799747">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FUNC-UB.0043  Futures and Options Spring 2017                           Part I: Forwards and Futures                                               ©2017 Figlewski</a:t>
            </a:r>
            <a:endParaRPr lang="en-US"/>
          </a:p>
        </p:txBody>
      </p:sp>
      <p:sp>
        <p:nvSpPr>
          <p:cNvPr id="5" name="Slide Number Placeholder 4"/>
          <p:cNvSpPr>
            <a:spLocks noGrp="1"/>
          </p:cNvSpPr>
          <p:nvPr>
            <p:ph type="sldNum" sz="quarter" idx="11"/>
          </p:nvPr>
        </p:nvSpPr>
        <p:spPr/>
        <p:txBody>
          <a:bodyPr/>
          <a:lstStyle/>
          <a:p>
            <a:fld id="{A9ACEEC0-EF7C-476F-9185-0015A2256CB1}" type="slidenum">
              <a:rPr lang="en-US"/>
              <a:pPr/>
              <a:t>35</a:t>
            </a:fld>
            <a:endParaRPr lang="en-US"/>
          </a:p>
        </p:txBody>
      </p:sp>
      <p:sp>
        <p:nvSpPr>
          <p:cNvPr id="800770" name="Rectangle 2"/>
          <p:cNvSpPr>
            <a:spLocks noGrp="1" noChangeArrowheads="1"/>
          </p:cNvSpPr>
          <p:nvPr>
            <p:ph type="title"/>
          </p:nvPr>
        </p:nvSpPr>
        <p:spPr/>
        <p:txBody>
          <a:bodyPr/>
          <a:lstStyle/>
          <a:p>
            <a:r>
              <a:rPr lang="en-US" dirty="0"/>
              <a:t>Sessions 3&amp;4:  Managing Risk with Forwards and Futures</a:t>
            </a:r>
          </a:p>
        </p:txBody>
      </p:sp>
      <p:sp>
        <p:nvSpPr>
          <p:cNvPr id="800771" name="Rectangle 3"/>
          <p:cNvSpPr>
            <a:spLocks noGrp="1" noChangeArrowheads="1"/>
          </p:cNvSpPr>
          <p:nvPr>
            <p:ph type="body" idx="1"/>
          </p:nvPr>
        </p:nvSpPr>
        <p:spPr/>
        <p:txBody>
          <a:bodyPr/>
          <a:lstStyle/>
          <a:p>
            <a:pPr algn="ctr"/>
            <a:endParaRPr lang="en-US" u="sng" dirty="0"/>
          </a:p>
          <a:p>
            <a:pPr algn="ctr"/>
            <a:r>
              <a:rPr lang="en-US" u="sng" dirty="0"/>
              <a:t>Futures and Forwards</a:t>
            </a:r>
          </a:p>
          <a:p>
            <a:endParaRPr lang="en-US" dirty="0"/>
          </a:p>
          <a:p>
            <a:r>
              <a:rPr lang="en-US" dirty="0"/>
              <a:t>Major classes of instruments with active forward markets</a:t>
            </a:r>
          </a:p>
          <a:p>
            <a:pPr lvl="1"/>
            <a:r>
              <a:rPr lang="en-US" dirty="0"/>
              <a:t>foreign currencies (markets made by major international banks)</a:t>
            </a:r>
          </a:p>
          <a:p>
            <a:pPr lvl="1"/>
            <a:r>
              <a:rPr lang="en-US" dirty="0"/>
              <a:t>U.S. government securities and corporate bonds</a:t>
            </a:r>
          </a:p>
          <a:p>
            <a:pPr lvl="1"/>
            <a:r>
              <a:rPr lang="en-US" dirty="0"/>
              <a:t>tailor-made </a:t>
            </a:r>
            <a:r>
              <a:rPr lang="en-US" dirty="0" smtClean="0"/>
              <a:t>("bespoke") contracts </a:t>
            </a:r>
            <a:r>
              <a:rPr lang="en-US" dirty="0"/>
              <a:t>(contracts on </a:t>
            </a:r>
            <a:r>
              <a:rPr lang="en-US" dirty="0" smtClean="0"/>
              <a:t>very specific </a:t>
            </a:r>
            <a:r>
              <a:rPr lang="en-US" dirty="0"/>
              <a:t>financial instruments or other </a:t>
            </a:r>
            <a:r>
              <a:rPr lang="en-US" dirty="0" smtClean="0"/>
              <a:t>assets, or with nonstandard terms)</a:t>
            </a:r>
          </a:p>
          <a:p>
            <a:pPr lvl="1"/>
            <a:r>
              <a:rPr lang="en-US" dirty="0" smtClean="0"/>
              <a:t>interest rate derivatives (swaps, caps, and floors)</a:t>
            </a:r>
          </a:p>
          <a:p>
            <a:pPr lvl="1"/>
            <a:r>
              <a:rPr lang="en-US" dirty="0" smtClean="0"/>
              <a:t>credit default swaps (CDS)</a:t>
            </a:r>
            <a:endParaRPr lang="en-US" dirty="0"/>
          </a:p>
          <a:p>
            <a:pPr lvl="1"/>
            <a:endParaRPr lang="en-US" dirty="0"/>
          </a:p>
          <a:p>
            <a:r>
              <a:rPr lang="en-US" dirty="0"/>
              <a:t>Major futures markets</a:t>
            </a:r>
          </a:p>
          <a:p>
            <a:pPr lvl="1"/>
            <a:r>
              <a:rPr lang="en-US" dirty="0"/>
              <a:t>Treasury bonds and notes</a:t>
            </a:r>
          </a:p>
          <a:p>
            <a:pPr lvl="1"/>
            <a:r>
              <a:rPr lang="en-US" dirty="0"/>
              <a:t>Eurodollar futures (LIBOR--i.e., short term interest rates)</a:t>
            </a:r>
          </a:p>
          <a:p>
            <a:pPr lvl="1"/>
            <a:r>
              <a:rPr lang="en-US" dirty="0"/>
              <a:t>Stock index futures</a:t>
            </a:r>
          </a:p>
          <a:p>
            <a:pPr lvl="1"/>
            <a:r>
              <a:rPr lang="en-US" dirty="0"/>
              <a:t>Agricultural, energy, and industrial </a:t>
            </a:r>
            <a:r>
              <a:rPr lang="en-US" dirty="0" smtClean="0"/>
              <a:t>commodities</a:t>
            </a:r>
          </a:p>
          <a:p>
            <a:pPr lvl="1"/>
            <a:r>
              <a:rPr lang="en-US" dirty="0" smtClean="0"/>
              <a:t>(now) Volatility</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00771">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00771">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00771">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00771">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00771">
                                            <p:txEl>
                                              <p:pRg st="7" end="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00771">
                                            <p:txEl>
                                              <p:pRg st="8" end="8"/>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800771">
                                            <p:txEl>
                                              <p:pRg st="10" end="10"/>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800771">
                                            <p:txEl>
                                              <p:pRg st="11" end="11"/>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800771">
                                            <p:txEl>
                                              <p:pRg st="12" end="12"/>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800771">
                                            <p:txEl>
                                              <p:pRg st="13" end="13"/>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800771">
                                            <p:txEl>
                                              <p:pRg st="14" end="14"/>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800771">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FUNC-UB.0043  Futures and Options Spring 2017                           Part I: Forwards and Futures                                               ©2017 Figlewski</a:t>
            </a:r>
            <a:endParaRPr lang="en-US"/>
          </a:p>
        </p:txBody>
      </p:sp>
      <p:sp>
        <p:nvSpPr>
          <p:cNvPr id="5" name="Slide Number Placeholder 4"/>
          <p:cNvSpPr>
            <a:spLocks noGrp="1"/>
          </p:cNvSpPr>
          <p:nvPr>
            <p:ph type="sldNum" sz="quarter" idx="11"/>
          </p:nvPr>
        </p:nvSpPr>
        <p:spPr/>
        <p:txBody>
          <a:bodyPr/>
          <a:lstStyle/>
          <a:p>
            <a:fld id="{FDA8528D-14E9-4632-8DF8-0ED7E8848FE9}" type="slidenum">
              <a:rPr lang="en-US"/>
              <a:pPr/>
              <a:t>36</a:t>
            </a:fld>
            <a:endParaRPr lang="en-US"/>
          </a:p>
        </p:txBody>
      </p:sp>
      <p:sp>
        <p:nvSpPr>
          <p:cNvPr id="505858" name="Rectangle 2"/>
          <p:cNvSpPr>
            <a:spLocks noGrp="1" noChangeArrowheads="1"/>
          </p:cNvSpPr>
          <p:nvPr>
            <p:ph type="title"/>
          </p:nvPr>
        </p:nvSpPr>
        <p:spPr/>
        <p:txBody>
          <a:bodyPr/>
          <a:lstStyle/>
          <a:p>
            <a:r>
              <a:rPr lang="en-US" dirty="0"/>
              <a:t>Sessions 3&amp;4:  Managing Risk with Forwards and Futures</a:t>
            </a:r>
          </a:p>
        </p:txBody>
      </p:sp>
      <p:sp>
        <p:nvSpPr>
          <p:cNvPr id="505859" name="Rectangle 3"/>
          <p:cNvSpPr>
            <a:spLocks noGrp="1" noChangeArrowheads="1"/>
          </p:cNvSpPr>
          <p:nvPr>
            <p:ph type="body" idx="1"/>
          </p:nvPr>
        </p:nvSpPr>
        <p:spPr/>
        <p:txBody>
          <a:bodyPr/>
          <a:lstStyle/>
          <a:p>
            <a:pPr algn="ctr"/>
            <a:r>
              <a:rPr lang="en-US" u="sng" dirty="0">
                <a:cs typeface="Arial" charset="0"/>
              </a:rPr>
              <a:t>Hedging with Forwards:  An Example</a:t>
            </a:r>
            <a:endParaRPr lang="en-US" dirty="0">
              <a:cs typeface="Arial" charset="0"/>
            </a:endParaRPr>
          </a:p>
          <a:p>
            <a:endParaRPr lang="en-US" dirty="0">
              <a:cs typeface="Arial" charset="0"/>
            </a:endParaRPr>
          </a:p>
          <a:p>
            <a:r>
              <a:rPr lang="en-US" sz="1600" dirty="0">
                <a:cs typeface="Arial" charset="0"/>
              </a:rPr>
              <a:t>A Swiss institutional investor is holding a portfolio of U.S. Treasury bonds.  Today's date is June 1 and the bonds will pay off $24 million at maturity in 6 months, on December 1.  At that time, the proceeds will be converted into Swiss francs (CHF) for repatriation to Switzerland.  </a:t>
            </a:r>
          </a:p>
          <a:p>
            <a:endParaRPr lang="en-US" sz="1600" dirty="0">
              <a:cs typeface="Arial" charset="0"/>
            </a:endParaRPr>
          </a:p>
          <a:p>
            <a:r>
              <a:rPr lang="en-US" sz="1600" dirty="0">
                <a:cs typeface="Arial" charset="0"/>
              </a:rPr>
              <a:t>The spot exchange rate is </a:t>
            </a:r>
            <a:r>
              <a:rPr lang="en-US" sz="1600" dirty="0" smtClean="0">
                <a:cs typeface="Arial" charset="0"/>
              </a:rPr>
              <a:t>1.0414 </a:t>
            </a:r>
            <a:r>
              <a:rPr lang="en-US" sz="1600" dirty="0">
                <a:cs typeface="Arial" charset="0"/>
              </a:rPr>
              <a:t>(dollars per franc).</a:t>
            </a:r>
          </a:p>
          <a:p>
            <a:endParaRPr lang="en-US" sz="1600" dirty="0">
              <a:cs typeface="Arial" charset="0"/>
            </a:endParaRPr>
          </a:p>
          <a:p>
            <a:r>
              <a:rPr lang="en-US" sz="1600" dirty="0">
                <a:cs typeface="Arial" charset="0"/>
              </a:rPr>
              <a:t>If the transaction could be done at today’s exchange rate, the proceeds would be:</a:t>
            </a:r>
          </a:p>
          <a:p>
            <a:endParaRPr lang="en-US" sz="1600" dirty="0">
              <a:cs typeface="Arial" charset="0"/>
            </a:endParaRPr>
          </a:p>
          <a:p>
            <a:pPr algn="ctr"/>
            <a:r>
              <a:rPr lang="en-US" sz="1600" dirty="0">
                <a:cs typeface="Arial" charset="0"/>
              </a:rPr>
              <a:t>$24.0 million / 1.0414 = CHF </a:t>
            </a:r>
            <a:r>
              <a:rPr lang="en-US" sz="1600" dirty="0" smtClean="0">
                <a:cs typeface="Arial" charset="0"/>
              </a:rPr>
              <a:t>23.046 </a:t>
            </a:r>
            <a:r>
              <a:rPr lang="en-US" sz="1600" dirty="0">
                <a:cs typeface="Arial" charset="0"/>
              </a:rPr>
              <a:t>million.</a:t>
            </a:r>
          </a:p>
          <a:p>
            <a:endParaRPr lang="en-US" sz="1600" dirty="0">
              <a:cs typeface="Arial" charset="0"/>
            </a:endParaRPr>
          </a:p>
          <a:p>
            <a:r>
              <a:rPr lang="en-US" sz="1600" dirty="0">
                <a:cs typeface="Arial" charset="0"/>
              </a:rPr>
              <a:t>But since the rate can change during the next 6 months, the position is exposed to exchange rate risk.  </a:t>
            </a:r>
          </a:p>
          <a:p>
            <a:endParaRPr lang="en-US" sz="1600" dirty="0">
              <a:cs typeface="Arial" charset="0"/>
            </a:endParaRPr>
          </a:p>
          <a:p>
            <a:r>
              <a:rPr lang="en-US" sz="1600" dirty="0">
                <a:cs typeface="Arial" charset="0"/>
              </a:rPr>
              <a:t>The investor would like to eliminate this risk exposure.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505859">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505859">
                                            <p:txEl>
                                              <p:pRg st="6" end="6"/>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499"/>
                                          </p:stCondLst>
                                        </p:cTn>
                                        <p:tgtEl>
                                          <p:spTgt spid="505859">
                                            <p:txEl>
                                              <p:pRg st="8" end="8"/>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499"/>
                                          </p:stCondLst>
                                        </p:cTn>
                                        <p:tgtEl>
                                          <p:spTgt spid="505859">
                                            <p:txEl>
                                              <p:pRg st="10" end="1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505859">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5859" grpId="0" uiExpand="1" build="p" autoUpdateAnimBg="0"/>
    </p:bldLst>
  </p:timing>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FUNC-UB.0043  Futures and Options Spring 2017                           Part I: Forwards and Futures                                               ©2017 Figlewski</a:t>
            </a:r>
            <a:endParaRPr lang="en-US"/>
          </a:p>
        </p:txBody>
      </p:sp>
      <p:sp>
        <p:nvSpPr>
          <p:cNvPr id="5" name="Slide Number Placeholder 4"/>
          <p:cNvSpPr>
            <a:spLocks noGrp="1"/>
          </p:cNvSpPr>
          <p:nvPr>
            <p:ph type="sldNum" sz="quarter" idx="11"/>
          </p:nvPr>
        </p:nvSpPr>
        <p:spPr/>
        <p:txBody>
          <a:bodyPr/>
          <a:lstStyle/>
          <a:p>
            <a:fld id="{EB8CFF26-663E-41DF-9D73-EF6785B42187}" type="slidenum">
              <a:rPr lang="en-US"/>
              <a:pPr/>
              <a:t>37</a:t>
            </a:fld>
            <a:endParaRPr lang="en-US"/>
          </a:p>
        </p:txBody>
      </p:sp>
      <p:sp>
        <p:nvSpPr>
          <p:cNvPr id="507906" name="Rectangle 2"/>
          <p:cNvSpPr>
            <a:spLocks noGrp="1" noChangeArrowheads="1"/>
          </p:cNvSpPr>
          <p:nvPr>
            <p:ph type="title"/>
          </p:nvPr>
        </p:nvSpPr>
        <p:spPr/>
        <p:txBody>
          <a:bodyPr/>
          <a:lstStyle/>
          <a:p>
            <a:r>
              <a:rPr lang="en-US" dirty="0"/>
              <a:t>Sessions 3&amp;4:  Managing Risk with Forwards and Futures</a:t>
            </a:r>
          </a:p>
        </p:txBody>
      </p:sp>
      <p:sp>
        <p:nvSpPr>
          <p:cNvPr id="507907" name="Rectangle 3"/>
          <p:cNvSpPr>
            <a:spLocks noGrp="1" noChangeArrowheads="1"/>
          </p:cNvSpPr>
          <p:nvPr>
            <p:ph type="body" idx="1"/>
          </p:nvPr>
        </p:nvSpPr>
        <p:spPr/>
        <p:txBody>
          <a:bodyPr/>
          <a:lstStyle/>
          <a:p>
            <a:pPr algn="ctr"/>
            <a:r>
              <a:rPr lang="en-US" u="sng" dirty="0">
                <a:cs typeface="Arial" charset="0"/>
              </a:rPr>
              <a:t>Hedging with Forwards:  An Example, p.2</a:t>
            </a:r>
            <a:endParaRPr lang="en-US" dirty="0">
              <a:cs typeface="Arial" charset="0"/>
            </a:endParaRPr>
          </a:p>
          <a:p>
            <a:endParaRPr lang="en-US" sz="1600" dirty="0">
              <a:cs typeface="Arial" charset="0"/>
            </a:endParaRPr>
          </a:p>
          <a:p>
            <a:r>
              <a:rPr lang="en-US" sz="1600" b="1" dirty="0">
                <a:cs typeface="Arial" charset="0"/>
              </a:rPr>
              <a:t>Exchange rate risk exposure:</a:t>
            </a:r>
            <a:r>
              <a:rPr lang="en-US" sz="1600" dirty="0">
                <a:cs typeface="Arial" charset="0"/>
              </a:rPr>
              <a:t>  If the Swiss franc rises relative to the dollar, exchanging $24.0 million into Swiss francs would yield less than the current value of CHF </a:t>
            </a:r>
            <a:r>
              <a:rPr lang="en-US" sz="1600" dirty="0" smtClean="0">
                <a:cs typeface="Arial" charset="0"/>
              </a:rPr>
              <a:t>23.046 </a:t>
            </a:r>
            <a:r>
              <a:rPr lang="en-US" sz="1600" dirty="0">
                <a:cs typeface="Arial" charset="0"/>
              </a:rPr>
              <a:t>million.</a:t>
            </a:r>
          </a:p>
          <a:p>
            <a:endParaRPr lang="en-US" sz="900" dirty="0">
              <a:cs typeface="Arial" charset="0"/>
            </a:endParaRPr>
          </a:p>
          <a:p>
            <a:r>
              <a:rPr lang="en-US" sz="1600" b="1" dirty="0">
                <a:cs typeface="Arial" charset="0"/>
              </a:rPr>
              <a:t>Solution:</a:t>
            </a:r>
            <a:r>
              <a:rPr lang="en-US" sz="1600" dirty="0">
                <a:cs typeface="Arial" charset="0"/>
              </a:rPr>
              <a:t>  Hedge the exchange rate risk by entering into a </a:t>
            </a:r>
            <a:r>
              <a:rPr lang="en-US" sz="1600" u="sng" dirty="0">
                <a:cs typeface="Arial" charset="0"/>
              </a:rPr>
              <a:t>forward contract</a:t>
            </a:r>
            <a:r>
              <a:rPr lang="en-US" sz="1600" dirty="0">
                <a:cs typeface="Arial" charset="0"/>
              </a:rPr>
              <a:t> with a bank, to exchange dollars for Swiss francs on December 1.  The exchange rate will be fixed at the level of the 6-month forward rate in the market today, June 1. </a:t>
            </a:r>
          </a:p>
          <a:p>
            <a:endParaRPr lang="en-US" sz="1000" dirty="0">
              <a:cs typeface="Arial" charset="0"/>
            </a:endParaRPr>
          </a:p>
          <a:p>
            <a:r>
              <a:rPr lang="en-US" sz="1600" b="1" dirty="0">
                <a:cs typeface="Arial" charset="0"/>
              </a:rPr>
              <a:t>The Forward Exchange Rate:  </a:t>
            </a:r>
          </a:p>
          <a:p>
            <a:pPr lvl="1"/>
            <a:r>
              <a:rPr lang="en-US" dirty="0">
                <a:cs typeface="Arial" charset="0"/>
              </a:rPr>
              <a:t>The forward exchange rate in the market will </a:t>
            </a:r>
            <a:r>
              <a:rPr lang="en-US" dirty="0" smtClean="0">
                <a:cs typeface="Arial" charset="0"/>
              </a:rPr>
              <a:t>normally </a:t>
            </a:r>
            <a:r>
              <a:rPr lang="en-US" dirty="0">
                <a:cs typeface="Arial" charset="0"/>
              </a:rPr>
              <a:t>be </a:t>
            </a:r>
            <a:r>
              <a:rPr lang="en-US" dirty="0" smtClean="0">
                <a:cs typeface="Arial" charset="0"/>
              </a:rPr>
              <a:t>different from today's </a:t>
            </a:r>
            <a:r>
              <a:rPr lang="en-US" dirty="0">
                <a:cs typeface="Arial" charset="0"/>
              </a:rPr>
              <a:t>spot rate, but the value is at least known </a:t>
            </a:r>
            <a:r>
              <a:rPr lang="en-US" dirty="0" smtClean="0">
                <a:cs typeface="Arial" charset="0"/>
              </a:rPr>
              <a:t>and locked in today</a:t>
            </a:r>
            <a:r>
              <a:rPr lang="en-US" dirty="0">
                <a:cs typeface="Arial" charset="0"/>
              </a:rPr>
              <a:t>, which removes the risk exposure.</a:t>
            </a:r>
          </a:p>
          <a:p>
            <a:pPr lvl="1"/>
            <a:r>
              <a:rPr lang="en-US" dirty="0">
                <a:cs typeface="Arial" charset="0"/>
              </a:rPr>
              <a:t>Suppose the forward rate is </a:t>
            </a:r>
            <a:r>
              <a:rPr lang="en-US" dirty="0" smtClean="0">
                <a:cs typeface="Arial" charset="0"/>
              </a:rPr>
              <a:t>1.0500.  </a:t>
            </a:r>
            <a:r>
              <a:rPr lang="en-US" dirty="0">
                <a:cs typeface="Arial" charset="0"/>
              </a:rPr>
              <a:t>Selling $24.0 million forward would lock in proceeds of 24.0 / </a:t>
            </a:r>
            <a:r>
              <a:rPr lang="en-US" dirty="0" smtClean="0">
                <a:cs typeface="Arial" charset="0"/>
              </a:rPr>
              <a:t>1.0500 </a:t>
            </a:r>
            <a:r>
              <a:rPr lang="en-US" dirty="0">
                <a:cs typeface="Arial" charset="0"/>
              </a:rPr>
              <a:t>=  CHF </a:t>
            </a:r>
            <a:r>
              <a:rPr lang="en-US" dirty="0" smtClean="0">
                <a:cs typeface="Arial" charset="0"/>
              </a:rPr>
              <a:t>22.857 </a:t>
            </a:r>
            <a:r>
              <a:rPr lang="en-US" dirty="0">
                <a:cs typeface="Arial" charset="0"/>
              </a:rPr>
              <a:t>million.</a:t>
            </a:r>
          </a:p>
          <a:p>
            <a:endParaRPr lang="en-US" sz="1000" dirty="0">
              <a:cs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507907">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507907">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507907">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507907">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7907" grpId="0" uiExpand="1" build="p" bldLvl="2" autoUpdateAnimBg="0"/>
    </p:bldLst>
  </p:timing>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FUNC-UB.0043  Futures and Options Spring 2017                           Part I: Forwards and Futures                                               ©2017 Figlewski</a:t>
            </a:r>
            <a:endParaRPr lang="en-US"/>
          </a:p>
        </p:txBody>
      </p:sp>
      <p:sp>
        <p:nvSpPr>
          <p:cNvPr id="5" name="Slide Number Placeholder 4"/>
          <p:cNvSpPr>
            <a:spLocks noGrp="1"/>
          </p:cNvSpPr>
          <p:nvPr>
            <p:ph type="sldNum" sz="quarter" idx="11"/>
          </p:nvPr>
        </p:nvSpPr>
        <p:spPr/>
        <p:txBody>
          <a:bodyPr/>
          <a:lstStyle/>
          <a:p>
            <a:fld id="{794D7A6D-569B-45A7-952C-B7FE867FBFFC}" type="slidenum">
              <a:rPr lang="en-US"/>
              <a:pPr/>
              <a:t>38</a:t>
            </a:fld>
            <a:endParaRPr lang="en-US"/>
          </a:p>
        </p:txBody>
      </p:sp>
      <p:sp>
        <p:nvSpPr>
          <p:cNvPr id="796674" name="Rectangle 2"/>
          <p:cNvSpPr>
            <a:spLocks noGrp="1" noChangeArrowheads="1"/>
          </p:cNvSpPr>
          <p:nvPr>
            <p:ph type="title"/>
          </p:nvPr>
        </p:nvSpPr>
        <p:spPr/>
        <p:txBody>
          <a:bodyPr/>
          <a:lstStyle/>
          <a:p>
            <a:r>
              <a:rPr lang="en-US" dirty="0"/>
              <a:t>Sessions 3&amp;4:  Managing Risk with Forwards and Futures</a:t>
            </a:r>
          </a:p>
        </p:txBody>
      </p:sp>
      <p:sp>
        <p:nvSpPr>
          <p:cNvPr id="796675" name="Rectangle 3"/>
          <p:cNvSpPr>
            <a:spLocks noGrp="1" noChangeArrowheads="1"/>
          </p:cNvSpPr>
          <p:nvPr>
            <p:ph type="body" idx="1"/>
          </p:nvPr>
        </p:nvSpPr>
        <p:spPr>
          <a:xfrm>
            <a:off x="685800" y="838200"/>
            <a:ext cx="7772400" cy="5638800"/>
          </a:xfrm>
        </p:spPr>
        <p:txBody>
          <a:bodyPr/>
          <a:lstStyle/>
          <a:p>
            <a:pPr algn="ctr"/>
            <a:r>
              <a:rPr lang="en-US" u="sng" dirty="0" smtClean="0"/>
              <a:t>Spot </a:t>
            </a:r>
            <a:r>
              <a:rPr lang="en-US" u="sng" dirty="0"/>
              <a:t>Rates versus Forward </a:t>
            </a:r>
            <a:r>
              <a:rPr lang="en-US" u="sng" dirty="0" smtClean="0"/>
              <a:t>Rates</a:t>
            </a:r>
          </a:p>
          <a:p>
            <a:pPr algn="ctr"/>
            <a:endParaRPr lang="en-US" sz="1200" dirty="0"/>
          </a:p>
          <a:p>
            <a:r>
              <a:rPr lang="en-US" dirty="0"/>
              <a:t>Why is the forward exchange rate higher than the spot rate in this case</a:t>
            </a:r>
            <a:r>
              <a:rPr lang="en-US" dirty="0" smtClean="0"/>
              <a:t>?</a:t>
            </a:r>
            <a:endParaRPr lang="en-US" dirty="0"/>
          </a:p>
          <a:p>
            <a:endParaRPr lang="en-US" sz="1200" b="1" dirty="0"/>
          </a:p>
          <a:p>
            <a:pPr lvl="1"/>
            <a:r>
              <a:rPr lang="en-US" dirty="0" smtClean="0"/>
              <a:t>Maybe the market expects the exchange rate on the Swiss franc to rise over the next 6 months.</a:t>
            </a:r>
          </a:p>
          <a:p>
            <a:pPr lvl="1"/>
            <a:endParaRPr lang="en-US" sz="1400" dirty="0"/>
          </a:p>
          <a:p>
            <a:pPr lvl="1"/>
            <a:r>
              <a:rPr lang="en-US" dirty="0" smtClean="0"/>
              <a:t>Or, it </a:t>
            </a:r>
            <a:r>
              <a:rPr lang="en-US" dirty="0"/>
              <a:t>could be </a:t>
            </a:r>
            <a:r>
              <a:rPr lang="en-US" dirty="0" smtClean="0"/>
              <a:t>the </a:t>
            </a:r>
            <a:r>
              <a:rPr lang="en-US" dirty="0"/>
              <a:t>cost of insurance:  A risk averse investor is willing to pay a premium to eliminate exchange rate risk.  </a:t>
            </a:r>
          </a:p>
          <a:p>
            <a:pPr lvl="1"/>
            <a:endParaRPr lang="en-US" sz="1400" dirty="0"/>
          </a:p>
          <a:p>
            <a:pPr lvl="1"/>
            <a:r>
              <a:rPr lang="en-US" dirty="0"/>
              <a:t>It could be because the forward rate is determined by arbitrage, as a function of the interest rate differential between the two countries.</a:t>
            </a:r>
          </a:p>
          <a:p>
            <a:pPr lvl="1"/>
            <a:endParaRPr lang="en-US" sz="1400" dirty="0"/>
          </a:p>
          <a:p>
            <a:pPr lvl="1"/>
            <a:r>
              <a:rPr lang="en-US" dirty="0"/>
              <a:t>For freely floating exchange rates like the Swiss </a:t>
            </a:r>
            <a:r>
              <a:rPr lang="en-US" dirty="0" smtClean="0"/>
              <a:t>franc*, </a:t>
            </a:r>
            <a:r>
              <a:rPr lang="en-US" dirty="0"/>
              <a:t>the </a:t>
            </a:r>
            <a:r>
              <a:rPr lang="en-US" dirty="0" smtClean="0"/>
              <a:t>third explanation </a:t>
            </a:r>
            <a:r>
              <a:rPr lang="en-US" dirty="0"/>
              <a:t>would be the correct one.  Some currencies, like the Chinese </a:t>
            </a:r>
            <a:r>
              <a:rPr lang="en-US" dirty="0" smtClean="0"/>
              <a:t>RMB*, have not always floated </a:t>
            </a:r>
            <a:r>
              <a:rPr lang="en-US" dirty="0"/>
              <a:t>freely.  In that case, the forward exchange rate </a:t>
            </a:r>
            <a:r>
              <a:rPr lang="en-US" dirty="0" smtClean="0"/>
              <a:t>built </a:t>
            </a:r>
            <a:r>
              <a:rPr lang="en-US" dirty="0"/>
              <a:t>in the market's expectations about whether the RMB </a:t>
            </a:r>
            <a:r>
              <a:rPr lang="en-US" dirty="0" smtClean="0"/>
              <a:t>would </a:t>
            </a:r>
            <a:r>
              <a:rPr lang="en-US" dirty="0"/>
              <a:t>be allowed to appreciate relative to the USD during the life of the contract</a:t>
            </a:r>
            <a:r>
              <a:rPr lang="en-US" dirty="0" smtClean="0"/>
              <a:t>.  </a:t>
            </a:r>
          </a:p>
          <a:p>
            <a:r>
              <a:rPr lang="en-US" sz="1600" dirty="0" smtClean="0"/>
              <a:t>*  Note: In the mid-2010s, China began to allow the RMB to float (sort of), while in Jan. 2015, the Swiss revalued their exchange rate upward against the Euro in a surprise move.</a:t>
            </a:r>
            <a:endParaRPr lang="en-US" sz="1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96675">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96675">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796675">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796675">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796675">
                                            <p:txEl>
                                              <p:pRg st="10" end="1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796675">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6675" grpId="0" uiExpand="1" build="p" bldLvl="2" autoUpdateAnimBg="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p:txBody>
          <a:bodyPr/>
          <a:lstStyle/>
          <a:p>
            <a:r>
              <a:rPr lang="en-US" smtClean="0"/>
              <a:t>FUNC-UB.0043 / B40.3335  Futures and Options Spring 2019                                  Part I: Forwards and Futures                                 ©2019 Figlewski</a:t>
            </a:r>
            <a:endParaRPr lang="en-US"/>
          </a:p>
        </p:txBody>
      </p:sp>
      <p:sp>
        <p:nvSpPr>
          <p:cNvPr id="6" name="Slide Number Placeholder 4"/>
          <p:cNvSpPr>
            <a:spLocks noGrp="1"/>
          </p:cNvSpPr>
          <p:nvPr>
            <p:ph type="sldNum" sz="quarter" idx="11"/>
          </p:nvPr>
        </p:nvSpPr>
        <p:spPr/>
        <p:txBody>
          <a:bodyPr/>
          <a:lstStyle/>
          <a:p>
            <a:fld id="{985ED6BA-19F9-4E76-8730-90A35C0A1F9C}" type="slidenum">
              <a:rPr lang="en-US"/>
              <a:pPr/>
              <a:t>39</a:t>
            </a:fld>
            <a:endParaRPr lang="en-US"/>
          </a:p>
        </p:txBody>
      </p:sp>
      <p:sp>
        <p:nvSpPr>
          <p:cNvPr id="801794" name="Rectangle 2"/>
          <p:cNvSpPr>
            <a:spLocks noGrp="1" noChangeArrowheads="1"/>
          </p:cNvSpPr>
          <p:nvPr>
            <p:ph type="title"/>
          </p:nvPr>
        </p:nvSpPr>
        <p:spPr/>
        <p:txBody>
          <a:bodyPr/>
          <a:lstStyle/>
          <a:p>
            <a:r>
              <a:rPr lang="en-US" dirty="0"/>
              <a:t>Sessions 3-5:  Managing Risk with Forwards and Futures</a:t>
            </a:r>
          </a:p>
        </p:txBody>
      </p:sp>
      <p:sp>
        <p:nvSpPr>
          <p:cNvPr id="801795" name="Rectangle 3"/>
          <p:cNvSpPr>
            <a:spLocks noGrp="1" noChangeArrowheads="1"/>
          </p:cNvSpPr>
          <p:nvPr>
            <p:ph type="body" idx="1"/>
          </p:nvPr>
        </p:nvSpPr>
        <p:spPr>
          <a:xfrm>
            <a:off x="685800" y="762000"/>
            <a:ext cx="7772400" cy="5334000"/>
          </a:xfrm>
        </p:spPr>
        <p:txBody>
          <a:bodyPr/>
          <a:lstStyle/>
          <a:p>
            <a:endParaRPr lang="en-US" dirty="0"/>
          </a:p>
          <a:p>
            <a:pPr algn="ctr"/>
            <a:r>
              <a:rPr lang="en-US" u="sng" dirty="0"/>
              <a:t>Hedging with Futures:  An Example</a:t>
            </a:r>
          </a:p>
          <a:p>
            <a:endParaRPr lang="en-US" dirty="0"/>
          </a:p>
          <a:p>
            <a:r>
              <a:rPr lang="en-US" sz="1600" dirty="0"/>
              <a:t>Consider Ms. Jones, a jewelry manufacturer who is holding an inventory of 1000 ounces of gold and worries that the market price of gold may fall.</a:t>
            </a:r>
          </a:p>
          <a:p>
            <a:endParaRPr lang="en-US" sz="1600" dirty="0"/>
          </a:p>
          <a:p>
            <a:r>
              <a:rPr lang="en-US" u="sng" dirty="0"/>
              <a:t>Hedge Strategy:</a:t>
            </a:r>
          </a:p>
          <a:p>
            <a:endParaRPr lang="en-US" dirty="0"/>
          </a:p>
          <a:p>
            <a:r>
              <a:rPr lang="en-US" sz="1600" dirty="0"/>
              <a:t>On November 15, she sells 10 100-ounce December gold futures contracts at the </a:t>
            </a:r>
            <a:r>
              <a:rPr lang="en-US" sz="1600" dirty="0" smtClean="0"/>
              <a:t>New York Mercantile Exchange (NYMEX) </a:t>
            </a:r>
            <a:r>
              <a:rPr lang="en-US" sz="1600" dirty="0"/>
              <a:t>at a price of </a:t>
            </a:r>
            <a:r>
              <a:rPr lang="en-US" sz="1600" dirty="0" smtClean="0"/>
              <a:t>$1379.00 </a:t>
            </a:r>
            <a:r>
              <a:rPr lang="en-US" sz="1600" dirty="0"/>
              <a:t>per ounce.</a:t>
            </a:r>
          </a:p>
          <a:p>
            <a:endParaRPr lang="en-US" sz="1600" dirty="0"/>
          </a:p>
          <a:p>
            <a:r>
              <a:rPr lang="en-US" sz="1600" dirty="0"/>
              <a:t>The hedged position is held for short time and lifted on Nov. 26.</a:t>
            </a:r>
          </a:p>
        </p:txBody>
      </p:sp>
      <p:graphicFrame>
        <p:nvGraphicFramePr>
          <p:cNvPr id="801796" name="Object 4"/>
          <p:cNvGraphicFramePr>
            <a:graphicFrameLocks noChangeAspect="1"/>
          </p:cNvGraphicFramePr>
          <p:nvPr/>
        </p:nvGraphicFramePr>
        <p:xfrm>
          <a:off x="4502150" y="3295650"/>
          <a:ext cx="139700" cy="266700"/>
        </p:xfrm>
        <a:graphic>
          <a:graphicData uri="http://schemas.openxmlformats.org/presentationml/2006/ole">
            <mc:AlternateContent xmlns:mc="http://schemas.openxmlformats.org/markup-compatibility/2006">
              <mc:Choice xmlns:v="urn:schemas-microsoft-com:vml" Requires="v">
                <p:oleObj spid="_x0000_s1004549" name="Equation" r:id="rId3" imgW="139579" imgH="266469" progId="Equation.3">
                  <p:embed/>
                </p:oleObj>
              </mc:Choice>
              <mc:Fallback>
                <p:oleObj name="Equation" r:id="rId3" imgW="139579" imgH="266469" progId="Equation.3">
                  <p:embed/>
                  <p:pic>
                    <p:nvPicPr>
                      <p:cNvPr id="801796"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02150" y="3295650"/>
                        <a:ext cx="139700" cy="2667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15369468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01795">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01795">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01795">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01795">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1795" grpId="0" uiExpand="1" build="p" bldLvl="2"/>
    </p:bldLst>
  </p:timing>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 name="Footer Placeholder 3"/>
          <p:cNvSpPr>
            <a:spLocks noGrp="1"/>
          </p:cNvSpPr>
          <p:nvPr>
            <p:ph type="ftr" sz="quarter" idx="10"/>
          </p:nvPr>
        </p:nvSpPr>
        <p:spPr/>
        <p:txBody>
          <a:bodyPr/>
          <a:lstStyle/>
          <a:p>
            <a:r>
              <a:rPr lang="en-US" smtClean="0"/>
              <a:t>FUNC-UB.0043 / B40.3335  Futures and Options Spring 2019                                  Part I: Forwards and Futures                                 ©2019 Figlewski</a:t>
            </a:r>
            <a:endParaRPr lang="en-US"/>
          </a:p>
        </p:txBody>
      </p:sp>
      <p:sp>
        <p:nvSpPr>
          <p:cNvPr id="18" name="Slide Number Placeholder 4"/>
          <p:cNvSpPr>
            <a:spLocks noGrp="1"/>
          </p:cNvSpPr>
          <p:nvPr>
            <p:ph type="sldNum" sz="quarter" idx="11"/>
          </p:nvPr>
        </p:nvSpPr>
        <p:spPr/>
        <p:txBody>
          <a:bodyPr/>
          <a:lstStyle/>
          <a:p>
            <a:fld id="{424095EF-9D22-4A11-B660-A3379BDAD552}" type="slidenum">
              <a:rPr lang="en-US"/>
              <a:pPr/>
              <a:t>40</a:t>
            </a:fld>
            <a:endParaRPr lang="en-US"/>
          </a:p>
        </p:txBody>
      </p:sp>
      <p:sp>
        <p:nvSpPr>
          <p:cNvPr id="802818" name="Rectangle 2"/>
          <p:cNvSpPr>
            <a:spLocks noGrp="1" noChangeArrowheads="1"/>
          </p:cNvSpPr>
          <p:nvPr>
            <p:ph type="title"/>
          </p:nvPr>
        </p:nvSpPr>
        <p:spPr/>
        <p:txBody>
          <a:bodyPr/>
          <a:lstStyle/>
          <a:p>
            <a:r>
              <a:rPr lang="en-US" dirty="0"/>
              <a:t>Sessions 3-5:  Managing Risk with Forwards and Futures</a:t>
            </a:r>
          </a:p>
        </p:txBody>
      </p:sp>
      <p:sp>
        <p:nvSpPr>
          <p:cNvPr id="802819" name="Rectangle 3"/>
          <p:cNvSpPr>
            <a:spLocks noGrp="1" noChangeArrowheads="1"/>
          </p:cNvSpPr>
          <p:nvPr>
            <p:ph type="body" idx="1"/>
          </p:nvPr>
        </p:nvSpPr>
        <p:spPr/>
        <p:txBody>
          <a:bodyPr/>
          <a:lstStyle/>
          <a:p>
            <a:pPr algn="ctr"/>
            <a:r>
              <a:rPr lang="en-US" u="sng" dirty="0"/>
              <a:t>The Mechanics of a Gold Futures Trade</a:t>
            </a:r>
          </a:p>
          <a:p>
            <a:endParaRPr lang="en-US" sz="900" dirty="0"/>
          </a:p>
          <a:p>
            <a:pPr algn="ctr"/>
            <a:r>
              <a:rPr lang="en-US" b="1" dirty="0"/>
              <a:t>1.  The Initial Trade, Nov 15</a:t>
            </a:r>
          </a:p>
          <a:p>
            <a:pPr algn="ctr"/>
            <a:endParaRPr lang="en-US" sz="1000" dirty="0"/>
          </a:p>
          <a:p>
            <a:r>
              <a:rPr lang="en-US" dirty="0"/>
              <a:t>Ms. Jones sells 10 DEC gold futures contracts to Trader B at a price of </a:t>
            </a:r>
            <a:r>
              <a:rPr lang="en-US" dirty="0" smtClean="0"/>
              <a:t>1379.00</a:t>
            </a:r>
            <a:r>
              <a:rPr lang="en-US" dirty="0"/>
              <a:t>.</a:t>
            </a:r>
          </a:p>
        </p:txBody>
      </p:sp>
      <p:grpSp>
        <p:nvGrpSpPr>
          <p:cNvPr id="802820" name="Group 4"/>
          <p:cNvGrpSpPr>
            <a:grpSpLocks/>
          </p:cNvGrpSpPr>
          <p:nvPr/>
        </p:nvGrpSpPr>
        <p:grpSpPr bwMode="auto">
          <a:xfrm>
            <a:off x="838200" y="3416301"/>
            <a:ext cx="3073400" cy="954088"/>
            <a:chOff x="592" y="2152"/>
            <a:chExt cx="1872" cy="601"/>
          </a:xfrm>
        </p:grpSpPr>
        <p:sp>
          <p:nvSpPr>
            <p:cNvPr id="802821" name="Line 5"/>
            <p:cNvSpPr>
              <a:spLocks noChangeShapeType="1"/>
            </p:cNvSpPr>
            <p:nvPr/>
          </p:nvSpPr>
          <p:spPr bwMode="auto">
            <a:xfrm>
              <a:off x="648" y="2448"/>
              <a:ext cx="1816" cy="0"/>
            </a:xfrm>
            <a:prstGeom prst="line">
              <a:avLst/>
            </a:prstGeom>
            <a:noFill/>
            <a:ln w="9525">
              <a:solidFill>
                <a:schemeClr val="tx1"/>
              </a:solidFill>
              <a:round/>
              <a:headEnd/>
              <a:tailEnd type="triangle" w="med" len="med"/>
            </a:ln>
            <a:effectLst/>
          </p:spPr>
          <p:txBody>
            <a:bodyPr/>
            <a:lstStyle/>
            <a:p>
              <a:endParaRPr lang="en-US"/>
            </a:p>
          </p:txBody>
        </p:sp>
        <p:sp>
          <p:nvSpPr>
            <p:cNvPr id="802822" name="Text Box 6"/>
            <p:cNvSpPr txBox="1">
              <a:spLocks noChangeArrowheads="1"/>
            </p:cNvSpPr>
            <p:nvPr/>
          </p:nvSpPr>
          <p:spPr bwMode="auto">
            <a:xfrm>
              <a:off x="592" y="2152"/>
              <a:ext cx="1810" cy="601"/>
            </a:xfrm>
            <a:prstGeom prst="rect">
              <a:avLst/>
            </a:prstGeom>
            <a:noFill/>
            <a:ln w="9525">
              <a:noFill/>
              <a:miter lim="800000"/>
              <a:headEnd/>
              <a:tailEnd/>
            </a:ln>
            <a:effectLst/>
          </p:spPr>
          <p:txBody>
            <a:bodyPr wrap="square">
              <a:spAutoFit/>
            </a:bodyPr>
            <a:lstStyle/>
            <a:p>
              <a:pPr>
                <a:spcBef>
                  <a:spcPct val="50000"/>
                </a:spcBef>
              </a:pPr>
              <a:r>
                <a:rPr lang="en-US" sz="1400" i="0" dirty="0"/>
                <a:t>Jones's order goes into the market</a:t>
              </a:r>
            </a:p>
            <a:p>
              <a:pPr>
                <a:spcBef>
                  <a:spcPct val="50000"/>
                </a:spcBef>
              </a:pPr>
              <a:endParaRPr lang="en-US" sz="1400" i="0" dirty="0"/>
            </a:p>
            <a:p>
              <a:pPr>
                <a:spcBef>
                  <a:spcPct val="50000"/>
                </a:spcBef>
              </a:pPr>
              <a:r>
                <a:rPr lang="en-US" sz="1400" dirty="0"/>
                <a:t>Sell 10 DEC gold futures at </a:t>
              </a:r>
              <a:r>
                <a:rPr lang="en-US" sz="1400" dirty="0" smtClean="0"/>
                <a:t>$1379.00</a:t>
              </a:r>
              <a:endParaRPr lang="en-US" sz="1400" dirty="0"/>
            </a:p>
          </p:txBody>
        </p:sp>
      </p:grpSp>
      <p:grpSp>
        <p:nvGrpSpPr>
          <p:cNvPr id="802823" name="Group 7"/>
          <p:cNvGrpSpPr>
            <a:grpSpLocks/>
          </p:cNvGrpSpPr>
          <p:nvPr/>
        </p:nvGrpSpPr>
        <p:grpSpPr bwMode="auto">
          <a:xfrm>
            <a:off x="5168900" y="3403602"/>
            <a:ext cx="3289300" cy="954088"/>
            <a:chOff x="3256" y="2144"/>
            <a:chExt cx="1952" cy="601"/>
          </a:xfrm>
        </p:grpSpPr>
        <p:sp>
          <p:nvSpPr>
            <p:cNvPr id="802824" name="Line 8"/>
            <p:cNvSpPr>
              <a:spLocks noChangeShapeType="1"/>
            </p:cNvSpPr>
            <p:nvPr/>
          </p:nvSpPr>
          <p:spPr bwMode="auto">
            <a:xfrm flipH="1">
              <a:off x="3256" y="2448"/>
              <a:ext cx="1816" cy="0"/>
            </a:xfrm>
            <a:prstGeom prst="line">
              <a:avLst/>
            </a:prstGeom>
            <a:noFill/>
            <a:ln w="9525">
              <a:solidFill>
                <a:schemeClr val="tx1"/>
              </a:solidFill>
              <a:round/>
              <a:headEnd/>
              <a:tailEnd type="triangle" w="med" len="med"/>
            </a:ln>
            <a:effectLst/>
          </p:spPr>
          <p:txBody>
            <a:bodyPr/>
            <a:lstStyle/>
            <a:p>
              <a:endParaRPr lang="en-US"/>
            </a:p>
          </p:txBody>
        </p:sp>
        <p:sp>
          <p:nvSpPr>
            <p:cNvPr id="802825" name="Text Box 9"/>
            <p:cNvSpPr txBox="1">
              <a:spLocks noChangeArrowheads="1"/>
            </p:cNvSpPr>
            <p:nvPr/>
          </p:nvSpPr>
          <p:spPr bwMode="auto">
            <a:xfrm>
              <a:off x="3488" y="2144"/>
              <a:ext cx="1720" cy="601"/>
            </a:xfrm>
            <a:prstGeom prst="rect">
              <a:avLst/>
            </a:prstGeom>
            <a:noFill/>
            <a:ln w="9525">
              <a:noFill/>
              <a:miter lim="800000"/>
              <a:headEnd/>
              <a:tailEnd/>
            </a:ln>
            <a:effectLst/>
          </p:spPr>
          <p:txBody>
            <a:bodyPr>
              <a:spAutoFit/>
            </a:bodyPr>
            <a:lstStyle/>
            <a:p>
              <a:pPr>
                <a:spcBef>
                  <a:spcPct val="50000"/>
                </a:spcBef>
              </a:pPr>
              <a:r>
                <a:rPr lang="en-US" sz="1400" i="0" dirty="0"/>
                <a:t>Trader B's order goes into the market</a:t>
              </a:r>
            </a:p>
            <a:p>
              <a:pPr>
                <a:spcBef>
                  <a:spcPct val="50000"/>
                </a:spcBef>
              </a:pPr>
              <a:endParaRPr lang="en-US" sz="1400" i="0" dirty="0"/>
            </a:p>
            <a:p>
              <a:pPr>
                <a:spcBef>
                  <a:spcPct val="50000"/>
                </a:spcBef>
              </a:pPr>
              <a:r>
                <a:rPr lang="en-US" sz="1400" dirty="0"/>
                <a:t>Buy 10 DEC gold futures at </a:t>
              </a:r>
              <a:r>
                <a:rPr lang="en-US" sz="1400" dirty="0" smtClean="0"/>
                <a:t>$1379.00</a:t>
              </a:r>
              <a:endParaRPr lang="en-US" sz="1400" dirty="0"/>
            </a:p>
          </p:txBody>
        </p:sp>
      </p:grpSp>
      <p:grpSp>
        <p:nvGrpSpPr>
          <p:cNvPr id="802826" name="Group 10"/>
          <p:cNvGrpSpPr>
            <a:grpSpLocks/>
          </p:cNvGrpSpPr>
          <p:nvPr/>
        </p:nvGrpSpPr>
        <p:grpSpPr bwMode="auto">
          <a:xfrm>
            <a:off x="3467100" y="2819400"/>
            <a:ext cx="2120900" cy="2120900"/>
            <a:chOff x="2184" y="1776"/>
            <a:chExt cx="1336" cy="1336"/>
          </a:xfrm>
        </p:grpSpPr>
        <p:sp>
          <p:nvSpPr>
            <p:cNvPr id="802827" name="Oval 11"/>
            <p:cNvSpPr>
              <a:spLocks noChangeArrowheads="1"/>
            </p:cNvSpPr>
            <p:nvPr/>
          </p:nvSpPr>
          <p:spPr bwMode="auto">
            <a:xfrm>
              <a:off x="2184" y="1776"/>
              <a:ext cx="1336" cy="1336"/>
            </a:xfrm>
            <a:prstGeom prst="ellipse">
              <a:avLst/>
            </a:prstGeom>
            <a:noFill/>
            <a:ln w="28575">
              <a:solidFill>
                <a:schemeClr val="tx1"/>
              </a:solidFill>
              <a:round/>
              <a:headEnd/>
              <a:tailEnd/>
            </a:ln>
            <a:effectLst/>
          </p:spPr>
          <p:txBody>
            <a:bodyPr wrap="none" anchor="ctr"/>
            <a:lstStyle/>
            <a:p>
              <a:endParaRPr lang="en-US"/>
            </a:p>
          </p:txBody>
        </p:sp>
        <p:sp>
          <p:nvSpPr>
            <p:cNvPr id="802828" name="Text Box 12"/>
            <p:cNvSpPr txBox="1">
              <a:spLocks noChangeArrowheads="1"/>
            </p:cNvSpPr>
            <p:nvPr/>
          </p:nvSpPr>
          <p:spPr bwMode="auto">
            <a:xfrm>
              <a:off x="2400" y="1936"/>
              <a:ext cx="952" cy="597"/>
            </a:xfrm>
            <a:prstGeom prst="rect">
              <a:avLst/>
            </a:prstGeom>
            <a:noFill/>
            <a:ln w="9525">
              <a:noFill/>
              <a:miter lim="800000"/>
              <a:headEnd/>
              <a:tailEnd/>
            </a:ln>
            <a:effectLst/>
          </p:spPr>
          <p:txBody>
            <a:bodyPr>
              <a:spAutoFit/>
            </a:bodyPr>
            <a:lstStyle/>
            <a:p>
              <a:pPr algn="ctr">
                <a:spcBef>
                  <a:spcPct val="50000"/>
                </a:spcBef>
              </a:pPr>
              <a:r>
                <a:rPr lang="en-US" i="0" u="sng" strike="sngStrike" dirty="0"/>
                <a:t>The Trading Pit</a:t>
              </a:r>
            </a:p>
            <a:p>
              <a:pPr algn="ctr">
                <a:spcBef>
                  <a:spcPct val="50000"/>
                </a:spcBef>
              </a:pPr>
              <a:r>
                <a:rPr lang="en-US" i="0" u="sng" dirty="0"/>
                <a:t>or Electronic Exchange</a:t>
              </a:r>
            </a:p>
          </p:txBody>
        </p:sp>
      </p:grpSp>
      <p:grpSp>
        <p:nvGrpSpPr>
          <p:cNvPr id="802829" name="Group 13"/>
          <p:cNvGrpSpPr>
            <a:grpSpLocks/>
          </p:cNvGrpSpPr>
          <p:nvPr/>
        </p:nvGrpSpPr>
        <p:grpSpPr bwMode="auto">
          <a:xfrm>
            <a:off x="2565400" y="4508500"/>
            <a:ext cx="4089400" cy="1778000"/>
            <a:chOff x="1616" y="2840"/>
            <a:chExt cx="2576" cy="1120"/>
          </a:xfrm>
        </p:grpSpPr>
        <p:sp>
          <p:nvSpPr>
            <p:cNvPr id="802830" name="Line 14"/>
            <p:cNvSpPr>
              <a:spLocks noChangeShapeType="1"/>
            </p:cNvSpPr>
            <p:nvPr/>
          </p:nvSpPr>
          <p:spPr bwMode="auto">
            <a:xfrm>
              <a:off x="2680" y="2848"/>
              <a:ext cx="0" cy="888"/>
            </a:xfrm>
            <a:prstGeom prst="line">
              <a:avLst/>
            </a:prstGeom>
            <a:noFill/>
            <a:ln w="9525" cap="rnd">
              <a:solidFill>
                <a:schemeClr val="tx1"/>
              </a:solidFill>
              <a:prstDash val="sysDot"/>
              <a:round/>
              <a:headEnd/>
              <a:tailEnd type="triangle" w="med" len="med"/>
            </a:ln>
            <a:effectLst/>
          </p:spPr>
          <p:txBody>
            <a:bodyPr/>
            <a:lstStyle/>
            <a:p>
              <a:endParaRPr lang="en-US"/>
            </a:p>
          </p:txBody>
        </p:sp>
        <p:sp>
          <p:nvSpPr>
            <p:cNvPr id="802831" name="Line 15"/>
            <p:cNvSpPr>
              <a:spLocks noChangeShapeType="1"/>
            </p:cNvSpPr>
            <p:nvPr/>
          </p:nvSpPr>
          <p:spPr bwMode="auto">
            <a:xfrm>
              <a:off x="3040" y="2840"/>
              <a:ext cx="0" cy="888"/>
            </a:xfrm>
            <a:prstGeom prst="line">
              <a:avLst/>
            </a:prstGeom>
            <a:noFill/>
            <a:ln w="9525" cap="rnd">
              <a:solidFill>
                <a:schemeClr val="tx1"/>
              </a:solidFill>
              <a:prstDash val="sysDot"/>
              <a:round/>
              <a:headEnd/>
              <a:tailEnd type="triangle" w="med" len="med"/>
            </a:ln>
            <a:effectLst/>
          </p:spPr>
          <p:txBody>
            <a:bodyPr/>
            <a:lstStyle/>
            <a:p>
              <a:endParaRPr lang="en-US"/>
            </a:p>
          </p:txBody>
        </p:sp>
        <p:sp>
          <p:nvSpPr>
            <p:cNvPr id="802832" name="Text Box 16"/>
            <p:cNvSpPr txBox="1">
              <a:spLocks noChangeArrowheads="1"/>
            </p:cNvSpPr>
            <p:nvPr/>
          </p:nvSpPr>
          <p:spPr bwMode="auto">
            <a:xfrm>
              <a:off x="1616" y="3768"/>
              <a:ext cx="2576" cy="192"/>
            </a:xfrm>
            <a:prstGeom prst="rect">
              <a:avLst/>
            </a:prstGeom>
            <a:noFill/>
            <a:ln w="9525">
              <a:noFill/>
              <a:miter lim="800000"/>
              <a:headEnd/>
              <a:tailEnd/>
            </a:ln>
            <a:effectLst/>
          </p:spPr>
          <p:txBody>
            <a:bodyPr>
              <a:spAutoFit/>
            </a:bodyPr>
            <a:lstStyle/>
            <a:p>
              <a:pPr>
                <a:spcBef>
                  <a:spcPct val="50000"/>
                </a:spcBef>
              </a:pPr>
              <a:r>
                <a:rPr lang="en-US" sz="1400" i="0"/>
                <a:t>The filled orders are reported to the Clearing House</a:t>
              </a:r>
            </a:p>
          </p:txBody>
        </p:sp>
      </p:grpSp>
    </p:spTree>
    <p:extLst>
      <p:ext uri="{BB962C8B-B14F-4D97-AF65-F5344CB8AC3E}">
        <p14:creationId xmlns:p14="http://schemas.microsoft.com/office/powerpoint/2010/main" val="41859975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802819">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80282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8" fill="hold" nodeType="clickEffect">
                                  <p:stCondLst>
                                    <p:cond delay="0"/>
                                  </p:stCondLst>
                                  <p:childTnLst>
                                    <p:set>
                                      <p:cBhvr>
                                        <p:cTn id="14" dur="1" fill="hold">
                                          <p:stCondLst>
                                            <p:cond delay="0"/>
                                          </p:stCondLst>
                                        </p:cTn>
                                        <p:tgtEl>
                                          <p:spTgt spid="802820"/>
                                        </p:tgtEl>
                                        <p:attrNameLst>
                                          <p:attrName>style.visibility</p:attrName>
                                        </p:attrNameLst>
                                      </p:cBhvr>
                                      <p:to>
                                        <p:strVal val="visible"/>
                                      </p:to>
                                    </p:set>
                                    <p:anim calcmode="lin" valueType="num">
                                      <p:cBhvr additive="base">
                                        <p:cTn id="15" dur="500" fill="hold"/>
                                        <p:tgtEl>
                                          <p:spTgt spid="802820"/>
                                        </p:tgtEl>
                                        <p:attrNameLst>
                                          <p:attrName>ppt_x</p:attrName>
                                        </p:attrNameLst>
                                      </p:cBhvr>
                                      <p:tavLst>
                                        <p:tav tm="0">
                                          <p:val>
                                            <p:strVal val="0-#ppt_w/2"/>
                                          </p:val>
                                        </p:tav>
                                        <p:tav tm="100000">
                                          <p:val>
                                            <p:strVal val="#ppt_x"/>
                                          </p:val>
                                        </p:tav>
                                      </p:tavLst>
                                    </p:anim>
                                    <p:anim calcmode="lin" valueType="num">
                                      <p:cBhvr additive="base">
                                        <p:cTn id="16" dur="500" fill="hold"/>
                                        <p:tgtEl>
                                          <p:spTgt spid="802820"/>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2" fill="hold" nodeType="clickEffect">
                                  <p:stCondLst>
                                    <p:cond delay="0"/>
                                  </p:stCondLst>
                                  <p:childTnLst>
                                    <p:set>
                                      <p:cBhvr>
                                        <p:cTn id="20" dur="1" fill="hold">
                                          <p:stCondLst>
                                            <p:cond delay="0"/>
                                          </p:stCondLst>
                                        </p:cTn>
                                        <p:tgtEl>
                                          <p:spTgt spid="802823"/>
                                        </p:tgtEl>
                                        <p:attrNameLst>
                                          <p:attrName>style.visibility</p:attrName>
                                        </p:attrNameLst>
                                      </p:cBhvr>
                                      <p:to>
                                        <p:strVal val="visible"/>
                                      </p:to>
                                    </p:set>
                                    <p:anim calcmode="lin" valueType="num">
                                      <p:cBhvr additive="base">
                                        <p:cTn id="21" dur="500" fill="hold"/>
                                        <p:tgtEl>
                                          <p:spTgt spid="802823"/>
                                        </p:tgtEl>
                                        <p:attrNameLst>
                                          <p:attrName>ppt_x</p:attrName>
                                        </p:attrNameLst>
                                      </p:cBhvr>
                                      <p:tavLst>
                                        <p:tav tm="0">
                                          <p:val>
                                            <p:strVal val="1+#ppt_w/2"/>
                                          </p:val>
                                        </p:tav>
                                        <p:tav tm="100000">
                                          <p:val>
                                            <p:strVal val="#ppt_x"/>
                                          </p:val>
                                        </p:tav>
                                      </p:tavLst>
                                    </p:anim>
                                    <p:anim calcmode="lin" valueType="num">
                                      <p:cBhvr additive="base">
                                        <p:cTn id="22" dur="500" fill="hold"/>
                                        <p:tgtEl>
                                          <p:spTgt spid="802823"/>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499"/>
                                          </p:stCondLst>
                                        </p:cTn>
                                        <p:tgtEl>
                                          <p:spTgt spid="8028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2819" grpId="0" uiExpand="1" build="p" autoUpdateAnimBg="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Footer Placeholder 3"/>
          <p:cNvSpPr>
            <a:spLocks noGrp="1"/>
          </p:cNvSpPr>
          <p:nvPr>
            <p:ph type="ftr" sz="quarter" idx="10"/>
          </p:nvPr>
        </p:nvSpPr>
        <p:spPr/>
        <p:txBody>
          <a:bodyPr/>
          <a:lstStyle/>
          <a:p>
            <a:r>
              <a:rPr lang="en-US" smtClean="0"/>
              <a:t>FUNC-UB.0043  Futures and Options Spring 2017                           Part I: Forwards and Futures                                               ©2017 Figlewski</a:t>
            </a:r>
            <a:endParaRPr lang="en-US"/>
          </a:p>
        </p:txBody>
      </p:sp>
      <p:sp>
        <p:nvSpPr>
          <p:cNvPr id="24" name="Slide Number Placeholder 4"/>
          <p:cNvSpPr>
            <a:spLocks noGrp="1"/>
          </p:cNvSpPr>
          <p:nvPr>
            <p:ph type="sldNum" sz="quarter" idx="11"/>
          </p:nvPr>
        </p:nvSpPr>
        <p:spPr/>
        <p:txBody>
          <a:bodyPr/>
          <a:lstStyle/>
          <a:p>
            <a:fld id="{CCA4F18B-0BE7-4A52-AAB6-88C945065603}" type="slidenum">
              <a:rPr lang="en-US"/>
              <a:pPr/>
              <a:t>41</a:t>
            </a:fld>
            <a:endParaRPr lang="en-US"/>
          </a:p>
        </p:txBody>
      </p:sp>
      <p:sp>
        <p:nvSpPr>
          <p:cNvPr id="804866" name="Rectangle 2"/>
          <p:cNvSpPr>
            <a:spLocks noGrp="1" noChangeArrowheads="1"/>
          </p:cNvSpPr>
          <p:nvPr>
            <p:ph type="title"/>
          </p:nvPr>
        </p:nvSpPr>
        <p:spPr/>
        <p:txBody>
          <a:bodyPr/>
          <a:lstStyle/>
          <a:p>
            <a:r>
              <a:rPr lang="en-US" dirty="0"/>
              <a:t>Sessions 3&amp;4:  Managing Risk with Forwards and Futures</a:t>
            </a:r>
          </a:p>
        </p:txBody>
      </p:sp>
      <p:sp>
        <p:nvSpPr>
          <p:cNvPr id="804867" name="Rectangle 3"/>
          <p:cNvSpPr>
            <a:spLocks noGrp="1" noChangeArrowheads="1"/>
          </p:cNvSpPr>
          <p:nvPr>
            <p:ph type="body" idx="1"/>
          </p:nvPr>
        </p:nvSpPr>
        <p:spPr/>
        <p:txBody>
          <a:bodyPr/>
          <a:lstStyle/>
          <a:p>
            <a:pPr algn="ctr"/>
            <a:r>
              <a:rPr lang="en-US" u="sng" dirty="0"/>
              <a:t>The Mechanics of a Gold Futures Trade, p.2</a:t>
            </a:r>
          </a:p>
          <a:p>
            <a:endParaRPr lang="en-US" sz="1000" dirty="0"/>
          </a:p>
          <a:p>
            <a:pPr algn="ctr"/>
            <a:r>
              <a:rPr lang="en-US" b="1" dirty="0"/>
              <a:t>2.  The trade is cleared</a:t>
            </a:r>
            <a:r>
              <a:rPr lang="en-US" dirty="0"/>
              <a:t>  </a:t>
            </a:r>
            <a:endParaRPr lang="en-US" sz="900" dirty="0"/>
          </a:p>
          <a:p>
            <a:r>
              <a:rPr lang="en-US" sz="1600" dirty="0"/>
              <a:t>All contracts established on the exchange are cleared by the exchange Clearing House. The Clearing House becomes the counterparty to both traders.  Both traders must post </a:t>
            </a:r>
            <a:r>
              <a:rPr lang="en-US" sz="1600" dirty="0" smtClean="0"/>
              <a:t>"</a:t>
            </a:r>
            <a:r>
              <a:rPr lang="en-US" sz="1600" b="1" dirty="0" smtClean="0"/>
              <a:t>initial margin"</a:t>
            </a:r>
            <a:r>
              <a:rPr lang="en-US" sz="1600" dirty="0" smtClean="0"/>
              <a:t> </a:t>
            </a:r>
            <a:r>
              <a:rPr lang="en-US" sz="1600" dirty="0"/>
              <a:t>(a cash deposit as collateral) with the Clearing House.</a:t>
            </a:r>
          </a:p>
        </p:txBody>
      </p:sp>
      <p:sp>
        <p:nvSpPr>
          <p:cNvPr id="804868" name="Rectangle 4"/>
          <p:cNvSpPr>
            <a:spLocks noChangeArrowheads="1"/>
          </p:cNvSpPr>
          <p:nvPr/>
        </p:nvSpPr>
        <p:spPr bwMode="auto">
          <a:xfrm>
            <a:off x="3098800" y="3238500"/>
            <a:ext cx="2603500" cy="1752600"/>
          </a:xfrm>
          <a:prstGeom prst="rect">
            <a:avLst/>
          </a:prstGeom>
          <a:noFill/>
          <a:ln w="28575">
            <a:solidFill>
              <a:schemeClr val="tx1"/>
            </a:solidFill>
            <a:miter lim="800000"/>
            <a:headEnd/>
            <a:tailEnd/>
          </a:ln>
          <a:effectLst/>
        </p:spPr>
        <p:txBody>
          <a:bodyPr wrap="none" anchor="ctr"/>
          <a:lstStyle/>
          <a:p>
            <a:endParaRPr lang="en-US"/>
          </a:p>
        </p:txBody>
      </p:sp>
      <p:sp>
        <p:nvSpPr>
          <p:cNvPr id="804869" name="Text Box 5"/>
          <p:cNvSpPr txBox="1">
            <a:spLocks noChangeArrowheads="1"/>
          </p:cNvSpPr>
          <p:nvPr/>
        </p:nvSpPr>
        <p:spPr bwMode="auto">
          <a:xfrm>
            <a:off x="838200" y="2667000"/>
            <a:ext cx="1981200" cy="336550"/>
          </a:xfrm>
          <a:prstGeom prst="rect">
            <a:avLst/>
          </a:prstGeom>
          <a:noFill/>
          <a:ln w="9525">
            <a:noFill/>
            <a:miter lim="800000"/>
            <a:headEnd/>
            <a:tailEnd/>
          </a:ln>
          <a:effectLst/>
        </p:spPr>
        <p:txBody>
          <a:bodyPr>
            <a:spAutoFit/>
          </a:bodyPr>
          <a:lstStyle/>
          <a:p>
            <a:pPr>
              <a:spcBef>
                <a:spcPct val="50000"/>
              </a:spcBef>
            </a:pPr>
            <a:r>
              <a:rPr lang="en-US" i="0" u="sng"/>
              <a:t>Open Short Positions</a:t>
            </a:r>
          </a:p>
        </p:txBody>
      </p:sp>
      <p:sp>
        <p:nvSpPr>
          <p:cNvPr id="804870" name="Text Box 6"/>
          <p:cNvSpPr txBox="1">
            <a:spLocks noChangeArrowheads="1"/>
          </p:cNvSpPr>
          <p:nvPr/>
        </p:nvSpPr>
        <p:spPr bwMode="auto">
          <a:xfrm>
            <a:off x="6019800" y="2667000"/>
            <a:ext cx="1981200" cy="336550"/>
          </a:xfrm>
          <a:prstGeom prst="rect">
            <a:avLst/>
          </a:prstGeom>
          <a:noFill/>
          <a:ln w="9525">
            <a:noFill/>
            <a:miter lim="800000"/>
            <a:headEnd/>
            <a:tailEnd/>
          </a:ln>
          <a:effectLst/>
        </p:spPr>
        <p:txBody>
          <a:bodyPr>
            <a:spAutoFit/>
          </a:bodyPr>
          <a:lstStyle/>
          <a:p>
            <a:pPr>
              <a:spcBef>
                <a:spcPct val="50000"/>
              </a:spcBef>
            </a:pPr>
            <a:r>
              <a:rPr lang="en-US" i="0" u="sng"/>
              <a:t>Open Long Positions</a:t>
            </a:r>
          </a:p>
        </p:txBody>
      </p:sp>
      <p:grpSp>
        <p:nvGrpSpPr>
          <p:cNvPr id="804871" name="Group 7"/>
          <p:cNvGrpSpPr>
            <a:grpSpLocks/>
          </p:cNvGrpSpPr>
          <p:nvPr/>
        </p:nvGrpSpPr>
        <p:grpSpPr bwMode="auto">
          <a:xfrm>
            <a:off x="1689100" y="3657600"/>
            <a:ext cx="1397000" cy="952500"/>
            <a:chOff x="1064" y="2368"/>
            <a:chExt cx="880" cy="600"/>
          </a:xfrm>
        </p:grpSpPr>
        <p:sp>
          <p:nvSpPr>
            <p:cNvPr id="804872" name="Line 8"/>
            <p:cNvSpPr>
              <a:spLocks noChangeShapeType="1"/>
            </p:cNvSpPr>
            <p:nvPr/>
          </p:nvSpPr>
          <p:spPr bwMode="auto">
            <a:xfrm>
              <a:off x="1072" y="2368"/>
              <a:ext cx="872" cy="0"/>
            </a:xfrm>
            <a:prstGeom prst="line">
              <a:avLst/>
            </a:prstGeom>
            <a:noFill/>
            <a:ln w="9525">
              <a:solidFill>
                <a:schemeClr val="tx1"/>
              </a:solidFill>
              <a:round/>
              <a:headEnd/>
              <a:tailEnd type="triangle" w="med" len="med"/>
            </a:ln>
            <a:effectLst/>
          </p:spPr>
          <p:txBody>
            <a:bodyPr/>
            <a:lstStyle/>
            <a:p>
              <a:endParaRPr lang="en-US"/>
            </a:p>
          </p:txBody>
        </p:sp>
        <p:sp>
          <p:nvSpPr>
            <p:cNvPr id="804873" name="Line 9"/>
            <p:cNvSpPr>
              <a:spLocks noChangeShapeType="1"/>
            </p:cNvSpPr>
            <p:nvPr/>
          </p:nvSpPr>
          <p:spPr bwMode="auto">
            <a:xfrm>
              <a:off x="1064" y="2680"/>
              <a:ext cx="872" cy="0"/>
            </a:xfrm>
            <a:prstGeom prst="line">
              <a:avLst/>
            </a:prstGeom>
            <a:noFill/>
            <a:ln w="9525">
              <a:solidFill>
                <a:schemeClr val="tx1"/>
              </a:solidFill>
              <a:round/>
              <a:headEnd/>
              <a:tailEnd type="triangle" w="med" len="med"/>
            </a:ln>
            <a:effectLst/>
          </p:spPr>
          <p:txBody>
            <a:bodyPr/>
            <a:lstStyle/>
            <a:p>
              <a:endParaRPr lang="en-US"/>
            </a:p>
          </p:txBody>
        </p:sp>
        <p:sp>
          <p:nvSpPr>
            <p:cNvPr id="804874" name="Line 10"/>
            <p:cNvSpPr>
              <a:spLocks noChangeShapeType="1"/>
            </p:cNvSpPr>
            <p:nvPr/>
          </p:nvSpPr>
          <p:spPr bwMode="auto">
            <a:xfrm>
              <a:off x="1064" y="2968"/>
              <a:ext cx="872" cy="0"/>
            </a:xfrm>
            <a:prstGeom prst="line">
              <a:avLst/>
            </a:prstGeom>
            <a:noFill/>
            <a:ln w="9525">
              <a:solidFill>
                <a:schemeClr val="tx1"/>
              </a:solidFill>
              <a:round/>
              <a:headEnd/>
              <a:tailEnd type="triangle" w="med" len="med"/>
            </a:ln>
            <a:effectLst/>
          </p:spPr>
          <p:txBody>
            <a:bodyPr/>
            <a:lstStyle/>
            <a:p>
              <a:endParaRPr lang="en-US"/>
            </a:p>
          </p:txBody>
        </p:sp>
      </p:grpSp>
      <p:sp>
        <p:nvSpPr>
          <p:cNvPr id="804875" name="Text Box 11"/>
          <p:cNvSpPr txBox="1">
            <a:spLocks noChangeArrowheads="1"/>
          </p:cNvSpPr>
          <p:nvPr/>
        </p:nvSpPr>
        <p:spPr bwMode="auto">
          <a:xfrm>
            <a:off x="762000" y="3505200"/>
            <a:ext cx="927100" cy="304800"/>
          </a:xfrm>
          <a:prstGeom prst="rect">
            <a:avLst/>
          </a:prstGeom>
          <a:noFill/>
          <a:ln w="9525">
            <a:noFill/>
            <a:miter lim="800000"/>
            <a:headEnd/>
            <a:tailEnd/>
          </a:ln>
          <a:effectLst/>
        </p:spPr>
        <p:txBody>
          <a:bodyPr>
            <a:spAutoFit/>
          </a:bodyPr>
          <a:lstStyle/>
          <a:p>
            <a:pPr algn="ctr">
              <a:spcBef>
                <a:spcPct val="50000"/>
              </a:spcBef>
            </a:pPr>
            <a:r>
              <a:rPr lang="en-US" sz="1400" i="0"/>
              <a:t>Ms Jones</a:t>
            </a:r>
          </a:p>
        </p:txBody>
      </p:sp>
      <p:sp>
        <p:nvSpPr>
          <p:cNvPr id="804876" name="Text Box 12"/>
          <p:cNvSpPr txBox="1">
            <a:spLocks noChangeArrowheads="1"/>
          </p:cNvSpPr>
          <p:nvPr/>
        </p:nvSpPr>
        <p:spPr bwMode="auto">
          <a:xfrm>
            <a:off x="800100" y="3975100"/>
            <a:ext cx="939800" cy="304800"/>
          </a:xfrm>
          <a:prstGeom prst="rect">
            <a:avLst/>
          </a:prstGeom>
          <a:noFill/>
          <a:ln w="9525">
            <a:noFill/>
            <a:miter lim="800000"/>
            <a:headEnd/>
            <a:tailEnd/>
          </a:ln>
          <a:effectLst/>
        </p:spPr>
        <p:txBody>
          <a:bodyPr>
            <a:spAutoFit/>
          </a:bodyPr>
          <a:lstStyle/>
          <a:p>
            <a:pPr>
              <a:spcBef>
                <a:spcPct val="50000"/>
              </a:spcBef>
            </a:pPr>
            <a:r>
              <a:rPr lang="en-US" sz="1400" i="0"/>
              <a:t>Trader C</a:t>
            </a:r>
          </a:p>
        </p:txBody>
      </p:sp>
      <p:sp>
        <p:nvSpPr>
          <p:cNvPr id="804877" name="Text Box 13"/>
          <p:cNvSpPr txBox="1">
            <a:spLocks noChangeArrowheads="1"/>
          </p:cNvSpPr>
          <p:nvPr/>
        </p:nvSpPr>
        <p:spPr bwMode="auto">
          <a:xfrm>
            <a:off x="812800" y="4445000"/>
            <a:ext cx="939800" cy="304800"/>
          </a:xfrm>
          <a:prstGeom prst="rect">
            <a:avLst/>
          </a:prstGeom>
          <a:noFill/>
          <a:ln w="9525">
            <a:noFill/>
            <a:miter lim="800000"/>
            <a:headEnd/>
            <a:tailEnd/>
          </a:ln>
          <a:effectLst/>
        </p:spPr>
        <p:txBody>
          <a:bodyPr>
            <a:spAutoFit/>
          </a:bodyPr>
          <a:lstStyle/>
          <a:p>
            <a:pPr>
              <a:spcBef>
                <a:spcPct val="50000"/>
              </a:spcBef>
            </a:pPr>
            <a:r>
              <a:rPr lang="en-US" sz="1400" i="0"/>
              <a:t>Trader E</a:t>
            </a:r>
          </a:p>
        </p:txBody>
      </p:sp>
      <p:grpSp>
        <p:nvGrpSpPr>
          <p:cNvPr id="804878" name="Group 14"/>
          <p:cNvGrpSpPr>
            <a:grpSpLocks/>
          </p:cNvGrpSpPr>
          <p:nvPr/>
        </p:nvGrpSpPr>
        <p:grpSpPr bwMode="auto">
          <a:xfrm flipH="1">
            <a:off x="5727700" y="3670300"/>
            <a:ext cx="1397000" cy="952500"/>
            <a:chOff x="1064" y="2368"/>
            <a:chExt cx="880" cy="600"/>
          </a:xfrm>
        </p:grpSpPr>
        <p:sp>
          <p:nvSpPr>
            <p:cNvPr id="804879" name="Line 15"/>
            <p:cNvSpPr>
              <a:spLocks noChangeShapeType="1"/>
            </p:cNvSpPr>
            <p:nvPr/>
          </p:nvSpPr>
          <p:spPr bwMode="auto">
            <a:xfrm>
              <a:off x="1072" y="2368"/>
              <a:ext cx="872" cy="0"/>
            </a:xfrm>
            <a:prstGeom prst="line">
              <a:avLst/>
            </a:prstGeom>
            <a:noFill/>
            <a:ln w="9525">
              <a:solidFill>
                <a:schemeClr val="tx1"/>
              </a:solidFill>
              <a:round/>
              <a:headEnd/>
              <a:tailEnd type="triangle" w="med" len="med"/>
            </a:ln>
            <a:effectLst/>
          </p:spPr>
          <p:txBody>
            <a:bodyPr/>
            <a:lstStyle/>
            <a:p>
              <a:endParaRPr lang="en-US"/>
            </a:p>
          </p:txBody>
        </p:sp>
        <p:sp>
          <p:nvSpPr>
            <p:cNvPr id="804880" name="Line 16"/>
            <p:cNvSpPr>
              <a:spLocks noChangeShapeType="1"/>
            </p:cNvSpPr>
            <p:nvPr/>
          </p:nvSpPr>
          <p:spPr bwMode="auto">
            <a:xfrm>
              <a:off x="1064" y="2680"/>
              <a:ext cx="872" cy="0"/>
            </a:xfrm>
            <a:prstGeom prst="line">
              <a:avLst/>
            </a:prstGeom>
            <a:noFill/>
            <a:ln w="9525">
              <a:solidFill>
                <a:schemeClr val="tx1"/>
              </a:solidFill>
              <a:round/>
              <a:headEnd/>
              <a:tailEnd type="triangle" w="med" len="med"/>
            </a:ln>
            <a:effectLst/>
          </p:spPr>
          <p:txBody>
            <a:bodyPr/>
            <a:lstStyle/>
            <a:p>
              <a:endParaRPr lang="en-US"/>
            </a:p>
          </p:txBody>
        </p:sp>
        <p:sp>
          <p:nvSpPr>
            <p:cNvPr id="804881" name="Line 17"/>
            <p:cNvSpPr>
              <a:spLocks noChangeShapeType="1"/>
            </p:cNvSpPr>
            <p:nvPr/>
          </p:nvSpPr>
          <p:spPr bwMode="auto">
            <a:xfrm>
              <a:off x="1064" y="2968"/>
              <a:ext cx="872" cy="0"/>
            </a:xfrm>
            <a:prstGeom prst="line">
              <a:avLst/>
            </a:prstGeom>
            <a:noFill/>
            <a:ln w="9525">
              <a:solidFill>
                <a:schemeClr val="tx1"/>
              </a:solidFill>
              <a:round/>
              <a:headEnd/>
              <a:tailEnd type="triangle" w="med" len="med"/>
            </a:ln>
            <a:effectLst/>
          </p:spPr>
          <p:txBody>
            <a:bodyPr/>
            <a:lstStyle/>
            <a:p>
              <a:endParaRPr lang="en-US"/>
            </a:p>
          </p:txBody>
        </p:sp>
      </p:grpSp>
      <p:sp>
        <p:nvSpPr>
          <p:cNvPr id="804882" name="Text Box 18"/>
          <p:cNvSpPr txBox="1">
            <a:spLocks noChangeArrowheads="1"/>
          </p:cNvSpPr>
          <p:nvPr/>
        </p:nvSpPr>
        <p:spPr bwMode="auto">
          <a:xfrm>
            <a:off x="7200900" y="4013200"/>
            <a:ext cx="939800" cy="304800"/>
          </a:xfrm>
          <a:prstGeom prst="rect">
            <a:avLst/>
          </a:prstGeom>
          <a:noFill/>
          <a:ln w="9525">
            <a:noFill/>
            <a:miter lim="800000"/>
            <a:headEnd/>
            <a:tailEnd/>
          </a:ln>
          <a:effectLst/>
        </p:spPr>
        <p:txBody>
          <a:bodyPr>
            <a:spAutoFit/>
          </a:bodyPr>
          <a:lstStyle/>
          <a:p>
            <a:pPr>
              <a:spcBef>
                <a:spcPct val="50000"/>
              </a:spcBef>
            </a:pPr>
            <a:r>
              <a:rPr lang="en-US" sz="1400" i="0"/>
              <a:t>Trader D</a:t>
            </a:r>
          </a:p>
        </p:txBody>
      </p:sp>
      <p:sp>
        <p:nvSpPr>
          <p:cNvPr id="804883" name="Text Box 19"/>
          <p:cNvSpPr txBox="1">
            <a:spLocks noChangeArrowheads="1"/>
          </p:cNvSpPr>
          <p:nvPr/>
        </p:nvSpPr>
        <p:spPr bwMode="auto">
          <a:xfrm>
            <a:off x="7213600" y="4483100"/>
            <a:ext cx="939800" cy="304800"/>
          </a:xfrm>
          <a:prstGeom prst="rect">
            <a:avLst/>
          </a:prstGeom>
          <a:noFill/>
          <a:ln w="9525">
            <a:noFill/>
            <a:miter lim="800000"/>
            <a:headEnd/>
            <a:tailEnd/>
          </a:ln>
          <a:effectLst/>
        </p:spPr>
        <p:txBody>
          <a:bodyPr>
            <a:spAutoFit/>
          </a:bodyPr>
          <a:lstStyle/>
          <a:p>
            <a:pPr>
              <a:spcBef>
                <a:spcPct val="50000"/>
              </a:spcBef>
            </a:pPr>
            <a:r>
              <a:rPr lang="en-US" sz="1400" i="0"/>
              <a:t>Trader F</a:t>
            </a:r>
          </a:p>
        </p:txBody>
      </p:sp>
      <p:sp>
        <p:nvSpPr>
          <p:cNvPr id="804884" name="Text Box 20"/>
          <p:cNvSpPr txBox="1">
            <a:spLocks noChangeArrowheads="1"/>
          </p:cNvSpPr>
          <p:nvPr/>
        </p:nvSpPr>
        <p:spPr bwMode="auto">
          <a:xfrm>
            <a:off x="7200900" y="3492500"/>
            <a:ext cx="939800" cy="304800"/>
          </a:xfrm>
          <a:prstGeom prst="rect">
            <a:avLst/>
          </a:prstGeom>
          <a:noFill/>
          <a:ln w="9525">
            <a:noFill/>
            <a:miter lim="800000"/>
            <a:headEnd/>
            <a:tailEnd/>
          </a:ln>
          <a:effectLst/>
        </p:spPr>
        <p:txBody>
          <a:bodyPr>
            <a:spAutoFit/>
          </a:bodyPr>
          <a:lstStyle/>
          <a:p>
            <a:pPr>
              <a:spcBef>
                <a:spcPct val="50000"/>
              </a:spcBef>
            </a:pPr>
            <a:r>
              <a:rPr lang="en-US" sz="1400" i="0"/>
              <a:t>Trader B</a:t>
            </a:r>
          </a:p>
        </p:txBody>
      </p:sp>
      <p:sp>
        <p:nvSpPr>
          <p:cNvPr id="804885" name="Text Box 21"/>
          <p:cNvSpPr txBox="1">
            <a:spLocks noChangeArrowheads="1"/>
          </p:cNvSpPr>
          <p:nvPr/>
        </p:nvSpPr>
        <p:spPr bwMode="auto">
          <a:xfrm>
            <a:off x="3251200" y="3873500"/>
            <a:ext cx="2298700" cy="366713"/>
          </a:xfrm>
          <a:prstGeom prst="rect">
            <a:avLst/>
          </a:prstGeom>
          <a:noFill/>
          <a:ln w="9525">
            <a:noFill/>
            <a:miter lim="800000"/>
            <a:headEnd/>
            <a:tailEnd/>
          </a:ln>
          <a:effectLst/>
        </p:spPr>
        <p:txBody>
          <a:bodyPr>
            <a:spAutoFit/>
          </a:bodyPr>
          <a:lstStyle/>
          <a:p>
            <a:pPr algn="ctr">
              <a:spcBef>
                <a:spcPct val="50000"/>
              </a:spcBef>
            </a:pPr>
            <a:r>
              <a:rPr lang="en-US" sz="1800" i="0" u="sng"/>
              <a:t>The Clearing House</a:t>
            </a:r>
          </a:p>
        </p:txBody>
      </p:sp>
      <p:sp>
        <p:nvSpPr>
          <p:cNvPr id="25" name="Text Box 22"/>
          <p:cNvSpPr txBox="1">
            <a:spLocks noChangeArrowheads="1"/>
          </p:cNvSpPr>
          <p:nvPr/>
        </p:nvSpPr>
        <p:spPr bwMode="auto">
          <a:xfrm>
            <a:off x="685800" y="5410200"/>
            <a:ext cx="7696200" cy="646331"/>
          </a:xfrm>
          <a:prstGeom prst="rect">
            <a:avLst/>
          </a:prstGeom>
          <a:noFill/>
          <a:ln w="9525">
            <a:noFill/>
            <a:miter lim="800000"/>
            <a:headEnd/>
            <a:tailEnd/>
          </a:ln>
          <a:effectLst/>
        </p:spPr>
        <p:txBody>
          <a:bodyPr wrap="square">
            <a:spAutoFit/>
          </a:bodyPr>
          <a:lstStyle/>
          <a:p>
            <a:pPr>
              <a:spcBef>
                <a:spcPct val="50000"/>
              </a:spcBef>
            </a:pPr>
            <a:r>
              <a:rPr lang="en-US" b="1" i="0" dirty="0"/>
              <a:t>Open Interest</a:t>
            </a:r>
            <a:r>
              <a:rPr lang="en-US" i="0" dirty="0"/>
              <a:t> in this diagram is </a:t>
            </a:r>
            <a:r>
              <a:rPr lang="en-US" i="0" dirty="0" smtClean="0"/>
              <a:t>the sum of all contracts held by traders with long positions </a:t>
            </a:r>
            <a:r>
              <a:rPr lang="en-US" sz="2000" b="1" i="0" dirty="0" smtClean="0"/>
              <a:t>or</a:t>
            </a:r>
            <a:r>
              <a:rPr lang="en-US" i="0" dirty="0" smtClean="0"/>
              <a:t> the sum of all contracts held by traders with short contracts.  The two are always equal.</a:t>
            </a:r>
            <a:endParaRPr lang="en-US" i="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04867">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0486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0486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0487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0487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0487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0487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04877"/>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80487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80488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80488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80488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804885"/>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2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4868" grpId="0" animBg="1"/>
      <p:bldP spid="804869" grpId="0"/>
      <p:bldP spid="804870" grpId="0"/>
      <p:bldP spid="804875" grpId="0"/>
      <p:bldP spid="804876" grpId="0"/>
      <p:bldP spid="804877" grpId="0"/>
      <p:bldP spid="804882" grpId="0"/>
      <p:bldP spid="804883" grpId="0"/>
      <p:bldP spid="804884" grpId="0"/>
      <p:bldP spid="804885"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Footer Placeholder 3"/>
          <p:cNvSpPr>
            <a:spLocks noGrp="1"/>
          </p:cNvSpPr>
          <p:nvPr>
            <p:ph type="ftr" sz="quarter" idx="10"/>
          </p:nvPr>
        </p:nvSpPr>
        <p:spPr/>
        <p:txBody>
          <a:bodyPr/>
          <a:lstStyle/>
          <a:p>
            <a:r>
              <a:rPr lang="en-US" smtClean="0"/>
              <a:t>FUNC-UB.0043  Futures and Options Spring 2017                           Part I: Forwards and Futures                                               ©2017 Figlewski</a:t>
            </a:r>
            <a:endParaRPr lang="en-US"/>
          </a:p>
        </p:txBody>
      </p:sp>
      <p:sp>
        <p:nvSpPr>
          <p:cNvPr id="17" name="Slide Number Placeholder 4"/>
          <p:cNvSpPr>
            <a:spLocks noGrp="1"/>
          </p:cNvSpPr>
          <p:nvPr>
            <p:ph type="sldNum" sz="quarter" idx="11"/>
          </p:nvPr>
        </p:nvSpPr>
        <p:spPr/>
        <p:txBody>
          <a:bodyPr/>
          <a:lstStyle/>
          <a:p>
            <a:fld id="{04EF8D8A-9B55-4D84-BF40-42BFA88334EC}" type="slidenum">
              <a:rPr lang="en-US"/>
              <a:pPr/>
              <a:t>42</a:t>
            </a:fld>
            <a:endParaRPr lang="en-US"/>
          </a:p>
        </p:txBody>
      </p:sp>
      <p:sp>
        <p:nvSpPr>
          <p:cNvPr id="806914" name="Rectangle 2"/>
          <p:cNvSpPr>
            <a:spLocks noGrp="1" noChangeArrowheads="1"/>
          </p:cNvSpPr>
          <p:nvPr>
            <p:ph type="title"/>
          </p:nvPr>
        </p:nvSpPr>
        <p:spPr/>
        <p:txBody>
          <a:bodyPr/>
          <a:lstStyle/>
          <a:p>
            <a:r>
              <a:rPr lang="en-US" dirty="0"/>
              <a:t>Sessions 3&amp;4:  Managing Risk with Forwards and Futures</a:t>
            </a:r>
          </a:p>
        </p:txBody>
      </p:sp>
      <p:sp>
        <p:nvSpPr>
          <p:cNvPr id="806915" name="Rectangle 3"/>
          <p:cNvSpPr>
            <a:spLocks noGrp="1" noChangeArrowheads="1"/>
          </p:cNvSpPr>
          <p:nvPr>
            <p:ph type="body" idx="1"/>
          </p:nvPr>
        </p:nvSpPr>
        <p:spPr/>
        <p:txBody>
          <a:bodyPr/>
          <a:lstStyle/>
          <a:p>
            <a:pPr algn="ctr"/>
            <a:r>
              <a:rPr lang="en-US" u="sng" dirty="0"/>
              <a:t>The Mechanics of a Gold Futures Trade, p.3</a:t>
            </a:r>
          </a:p>
          <a:p>
            <a:endParaRPr lang="en-US" sz="1000" dirty="0"/>
          </a:p>
          <a:p>
            <a:pPr algn="ctr"/>
            <a:r>
              <a:rPr lang="en-US" b="1" dirty="0"/>
              <a:t>3.  Over time</a:t>
            </a:r>
            <a:r>
              <a:rPr lang="en-US" dirty="0"/>
              <a:t>  </a:t>
            </a:r>
          </a:p>
          <a:p>
            <a:pPr algn="ctr"/>
            <a:endParaRPr lang="en-US" sz="900" dirty="0"/>
          </a:p>
          <a:p>
            <a:r>
              <a:rPr lang="en-US" sz="1600" dirty="0"/>
              <a:t>Every day all open positions are marked to market.  The "paper" profits and losses from that day's futures price change are transferred from the margin accounts of the traders who lost that day to the </a:t>
            </a:r>
            <a:r>
              <a:rPr lang="en-US" sz="1600" dirty="0" smtClean="0"/>
              <a:t>winners ("</a:t>
            </a:r>
            <a:r>
              <a:rPr lang="en-US" sz="1600" b="1" dirty="0" smtClean="0"/>
              <a:t>variation margin</a:t>
            </a:r>
            <a:r>
              <a:rPr lang="en-US" sz="1600" dirty="0" smtClean="0"/>
              <a:t>").  </a:t>
            </a:r>
            <a:r>
              <a:rPr lang="en-US" sz="1600" dirty="0"/>
              <a:t>If a trader's account falls below the "</a:t>
            </a:r>
            <a:r>
              <a:rPr lang="en-US" sz="1600" b="1" dirty="0"/>
              <a:t>maintenance margin</a:t>
            </a:r>
            <a:r>
              <a:rPr lang="en-US" sz="1600" dirty="0"/>
              <a:t>" level, he gets a </a:t>
            </a:r>
            <a:r>
              <a:rPr lang="en-US" sz="1600" b="1" dirty="0"/>
              <a:t>margin call</a:t>
            </a:r>
            <a:r>
              <a:rPr lang="en-US" sz="1600" dirty="0"/>
              <a:t> and must deposit enough additional funds to bring the account back up to the required </a:t>
            </a:r>
            <a:r>
              <a:rPr lang="en-US" sz="1600" u="sng" dirty="0"/>
              <a:t>initial</a:t>
            </a:r>
            <a:r>
              <a:rPr lang="en-US" sz="1600" dirty="0"/>
              <a:t> margin level.</a:t>
            </a:r>
          </a:p>
        </p:txBody>
      </p:sp>
      <p:sp>
        <p:nvSpPr>
          <p:cNvPr id="806916" name="Rectangle 4"/>
          <p:cNvSpPr>
            <a:spLocks noChangeArrowheads="1"/>
          </p:cNvSpPr>
          <p:nvPr/>
        </p:nvSpPr>
        <p:spPr bwMode="auto">
          <a:xfrm>
            <a:off x="3124200" y="3733800"/>
            <a:ext cx="2603500" cy="1752600"/>
          </a:xfrm>
          <a:prstGeom prst="rect">
            <a:avLst/>
          </a:prstGeom>
          <a:noFill/>
          <a:ln w="28575">
            <a:solidFill>
              <a:schemeClr val="tx1"/>
            </a:solidFill>
            <a:miter lim="800000"/>
            <a:headEnd/>
            <a:tailEnd/>
          </a:ln>
          <a:effectLst/>
        </p:spPr>
        <p:txBody>
          <a:bodyPr wrap="none" anchor="ctr"/>
          <a:lstStyle/>
          <a:p>
            <a:endParaRPr lang="en-US"/>
          </a:p>
        </p:txBody>
      </p:sp>
      <p:sp>
        <p:nvSpPr>
          <p:cNvPr id="806917" name="Text Box 5"/>
          <p:cNvSpPr txBox="1">
            <a:spLocks noChangeArrowheads="1"/>
          </p:cNvSpPr>
          <p:nvPr/>
        </p:nvSpPr>
        <p:spPr bwMode="auto">
          <a:xfrm>
            <a:off x="838200" y="3200400"/>
            <a:ext cx="1981200" cy="336550"/>
          </a:xfrm>
          <a:prstGeom prst="rect">
            <a:avLst/>
          </a:prstGeom>
          <a:noFill/>
          <a:ln w="9525">
            <a:noFill/>
            <a:miter lim="800000"/>
            <a:headEnd/>
            <a:tailEnd/>
          </a:ln>
          <a:effectLst/>
        </p:spPr>
        <p:txBody>
          <a:bodyPr>
            <a:spAutoFit/>
          </a:bodyPr>
          <a:lstStyle/>
          <a:p>
            <a:pPr>
              <a:spcBef>
                <a:spcPct val="50000"/>
              </a:spcBef>
            </a:pPr>
            <a:r>
              <a:rPr lang="en-US" i="0" u="sng"/>
              <a:t>Open Short Positions</a:t>
            </a:r>
          </a:p>
        </p:txBody>
      </p:sp>
      <p:sp>
        <p:nvSpPr>
          <p:cNvPr id="806918" name="Text Box 6"/>
          <p:cNvSpPr txBox="1">
            <a:spLocks noChangeArrowheads="1"/>
          </p:cNvSpPr>
          <p:nvPr/>
        </p:nvSpPr>
        <p:spPr bwMode="auto">
          <a:xfrm>
            <a:off x="6019800" y="3200400"/>
            <a:ext cx="1981200" cy="336550"/>
          </a:xfrm>
          <a:prstGeom prst="rect">
            <a:avLst/>
          </a:prstGeom>
          <a:noFill/>
          <a:ln w="9525">
            <a:noFill/>
            <a:miter lim="800000"/>
            <a:headEnd/>
            <a:tailEnd/>
          </a:ln>
          <a:effectLst/>
        </p:spPr>
        <p:txBody>
          <a:bodyPr>
            <a:spAutoFit/>
          </a:bodyPr>
          <a:lstStyle/>
          <a:p>
            <a:pPr>
              <a:spcBef>
                <a:spcPct val="50000"/>
              </a:spcBef>
            </a:pPr>
            <a:r>
              <a:rPr lang="en-US" i="0" u="sng"/>
              <a:t>Open Long Positions</a:t>
            </a:r>
          </a:p>
        </p:txBody>
      </p:sp>
      <p:sp>
        <p:nvSpPr>
          <p:cNvPr id="806919" name="Text Box 7"/>
          <p:cNvSpPr txBox="1">
            <a:spLocks noChangeArrowheads="1"/>
          </p:cNvSpPr>
          <p:nvPr/>
        </p:nvSpPr>
        <p:spPr bwMode="auto">
          <a:xfrm>
            <a:off x="787400" y="4000500"/>
            <a:ext cx="927100" cy="304800"/>
          </a:xfrm>
          <a:prstGeom prst="rect">
            <a:avLst/>
          </a:prstGeom>
          <a:noFill/>
          <a:ln w="9525">
            <a:noFill/>
            <a:miter lim="800000"/>
            <a:headEnd/>
            <a:tailEnd/>
          </a:ln>
          <a:effectLst/>
        </p:spPr>
        <p:txBody>
          <a:bodyPr>
            <a:spAutoFit/>
          </a:bodyPr>
          <a:lstStyle/>
          <a:p>
            <a:pPr algn="ctr">
              <a:spcBef>
                <a:spcPct val="50000"/>
              </a:spcBef>
            </a:pPr>
            <a:r>
              <a:rPr lang="en-US" sz="1400" i="0"/>
              <a:t>Ms Jones</a:t>
            </a:r>
          </a:p>
        </p:txBody>
      </p:sp>
      <p:sp>
        <p:nvSpPr>
          <p:cNvPr id="806920" name="Text Box 8"/>
          <p:cNvSpPr txBox="1">
            <a:spLocks noChangeArrowheads="1"/>
          </p:cNvSpPr>
          <p:nvPr/>
        </p:nvSpPr>
        <p:spPr bwMode="auto">
          <a:xfrm>
            <a:off x="825500" y="4470400"/>
            <a:ext cx="939800" cy="304800"/>
          </a:xfrm>
          <a:prstGeom prst="rect">
            <a:avLst/>
          </a:prstGeom>
          <a:noFill/>
          <a:ln w="9525">
            <a:noFill/>
            <a:miter lim="800000"/>
            <a:headEnd/>
            <a:tailEnd/>
          </a:ln>
          <a:effectLst/>
        </p:spPr>
        <p:txBody>
          <a:bodyPr>
            <a:spAutoFit/>
          </a:bodyPr>
          <a:lstStyle/>
          <a:p>
            <a:pPr>
              <a:spcBef>
                <a:spcPct val="50000"/>
              </a:spcBef>
            </a:pPr>
            <a:r>
              <a:rPr lang="en-US" sz="1400" i="0"/>
              <a:t>Trader C</a:t>
            </a:r>
          </a:p>
        </p:txBody>
      </p:sp>
      <p:sp>
        <p:nvSpPr>
          <p:cNvPr id="806921" name="Text Box 9"/>
          <p:cNvSpPr txBox="1">
            <a:spLocks noChangeArrowheads="1"/>
          </p:cNvSpPr>
          <p:nvPr/>
        </p:nvSpPr>
        <p:spPr bwMode="auto">
          <a:xfrm>
            <a:off x="838200" y="4940300"/>
            <a:ext cx="939800" cy="304800"/>
          </a:xfrm>
          <a:prstGeom prst="rect">
            <a:avLst/>
          </a:prstGeom>
          <a:noFill/>
          <a:ln w="9525">
            <a:noFill/>
            <a:miter lim="800000"/>
            <a:headEnd/>
            <a:tailEnd/>
          </a:ln>
          <a:effectLst/>
        </p:spPr>
        <p:txBody>
          <a:bodyPr>
            <a:spAutoFit/>
          </a:bodyPr>
          <a:lstStyle/>
          <a:p>
            <a:pPr>
              <a:spcBef>
                <a:spcPct val="50000"/>
              </a:spcBef>
            </a:pPr>
            <a:r>
              <a:rPr lang="en-US" sz="1400" i="0"/>
              <a:t>Trader E</a:t>
            </a:r>
          </a:p>
        </p:txBody>
      </p:sp>
      <p:sp>
        <p:nvSpPr>
          <p:cNvPr id="806922" name="Text Box 10"/>
          <p:cNvSpPr txBox="1">
            <a:spLocks noChangeArrowheads="1"/>
          </p:cNvSpPr>
          <p:nvPr/>
        </p:nvSpPr>
        <p:spPr bwMode="auto">
          <a:xfrm>
            <a:off x="7226300" y="4508500"/>
            <a:ext cx="939800" cy="304800"/>
          </a:xfrm>
          <a:prstGeom prst="rect">
            <a:avLst/>
          </a:prstGeom>
          <a:noFill/>
          <a:ln w="9525">
            <a:noFill/>
            <a:miter lim="800000"/>
            <a:headEnd/>
            <a:tailEnd/>
          </a:ln>
          <a:effectLst/>
        </p:spPr>
        <p:txBody>
          <a:bodyPr>
            <a:spAutoFit/>
          </a:bodyPr>
          <a:lstStyle/>
          <a:p>
            <a:pPr>
              <a:spcBef>
                <a:spcPct val="50000"/>
              </a:spcBef>
            </a:pPr>
            <a:r>
              <a:rPr lang="en-US" sz="1400" i="0"/>
              <a:t>Trader D</a:t>
            </a:r>
          </a:p>
        </p:txBody>
      </p:sp>
      <p:sp>
        <p:nvSpPr>
          <p:cNvPr id="806923" name="Text Box 11"/>
          <p:cNvSpPr txBox="1">
            <a:spLocks noChangeArrowheads="1"/>
          </p:cNvSpPr>
          <p:nvPr/>
        </p:nvSpPr>
        <p:spPr bwMode="auto">
          <a:xfrm>
            <a:off x="7239000" y="4978400"/>
            <a:ext cx="939800" cy="304800"/>
          </a:xfrm>
          <a:prstGeom prst="rect">
            <a:avLst/>
          </a:prstGeom>
          <a:noFill/>
          <a:ln w="9525">
            <a:noFill/>
            <a:miter lim="800000"/>
            <a:headEnd/>
            <a:tailEnd/>
          </a:ln>
          <a:effectLst/>
        </p:spPr>
        <p:txBody>
          <a:bodyPr>
            <a:spAutoFit/>
          </a:bodyPr>
          <a:lstStyle/>
          <a:p>
            <a:pPr>
              <a:spcBef>
                <a:spcPct val="50000"/>
              </a:spcBef>
            </a:pPr>
            <a:r>
              <a:rPr lang="en-US" sz="1400" i="0"/>
              <a:t>Trader F</a:t>
            </a:r>
          </a:p>
        </p:txBody>
      </p:sp>
      <p:sp>
        <p:nvSpPr>
          <p:cNvPr id="806924" name="Text Box 12"/>
          <p:cNvSpPr txBox="1">
            <a:spLocks noChangeArrowheads="1"/>
          </p:cNvSpPr>
          <p:nvPr/>
        </p:nvSpPr>
        <p:spPr bwMode="auto">
          <a:xfrm>
            <a:off x="7226300" y="3987800"/>
            <a:ext cx="939800" cy="304800"/>
          </a:xfrm>
          <a:prstGeom prst="rect">
            <a:avLst/>
          </a:prstGeom>
          <a:noFill/>
          <a:ln w="9525">
            <a:noFill/>
            <a:miter lim="800000"/>
            <a:headEnd/>
            <a:tailEnd/>
          </a:ln>
          <a:effectLst/>
        </p:spPr>
        <p:txBody>
          <a:bodyPr>
            <a:spAutoFit/>
          </a:bodyPr>
          <a:lstStyle/>
          <a:p>
            <a:pPr>
              <a:spcBef>
                <a:spcPct val="50000"/>
              </a:spcBef>
            </a:pPr>
            <a:r>
              <a:rPr lang="en-US" sz="1400" i="0"/>
              <a:t>Trader B</a:t>
            </a:r>
          </a:p>
        </p:txBody>
      </p:sp>
      <p:sp>
        <p:nvSpPr>
          <p:cNvPr id="806925" name="Text Box 13"/>
          <p:cNvSpPr txBox="1">
            <a:spLocks noChangeArrowheads="1"/>
          </p:cNvSpPr>
          <p:nvPr/>
        </p:nvSpPr>
        <p:spPr bwMode="auto">
          <a:xfrm>
            <a:off x="3276600" y="4368800"/>
            <a:ext cx="2298700" cy="366713"/>
          </a:xfrm>
          <a:prstGeom prst="rect">
            <a:avLst/>
          </a:prstGeom>
          <a:noFill/>
          <a:ln w="9525">
            <a:noFill/>
            <a:miter lim="800000"/>
            <a:headEnd/>
            <a:tailEnd/>
          </a:ln>
          <a:effectLst/>
        </p:spPr>
        <p:txBody>
          <a:bodyPr>
            <a:spAutoFit/>
          </a:bodyPr>
          <a:lstStyle/>
          <a:p>
            <a:pPr algn="ctr">
              <a:spcBef>
                <a:spcPct val="50000"/>
              </a:spcBef>
            </a:pPr>
            <a:r>
              <a:rPr lang="en-US" sz="1800" i="0" u="sng"/>
              <a:t>The Clearing House</a:t>
            </a:r>
          </a:p>
        </p:txBody>
      </p:sp>
      <p:sp>
        <p:nvSpPr>
          <p:cNvPr id="806926" name="AutoShape 14"/>
          <p:cNvSpPr>
            <a:spLocks noChangeArrowheads="1"/>
          </p:cNvSpPr>
          <p:nvPr/>
        </p:nvSpPr>
        <p:spPr bwMode="auto">
          <a:xfrm>
            <a:off x="1752600" y="4267200"/>
            <a:ext cx="1214438" cy="762000"/>
          </a:xfrm>
          <a:prstGeom prst="leftRightArrow">
            <a:avLst>
              <a:gd name="adj1" fmla="val 50000"/>
              <a:gd name="adj2" fmla="val 31875"/>
            </a:avLst>
          </a:prstGeom>
          <a:solidFill>
            <a:srgbClr val="CCFFCC"/>
          </a:solidFill>
          <a:ln w="19050">
            <a:solidFill>
              <a:schemeClr val="tx1"/>
            </a:solidFill>
            <a:miter lim="800000"/>
            <a:headEnd/>
            <a:tailEnd/>
          </a:ln>
          <a:effectLst/>
        </p:spPr>
        <p:txBody>
          <a:bodyPr wrap="none" anchor="ctr"/>
          <a:lstStyle/>
          <a:p>
            <a:pPr algn="ctr"/>
            <a:r>
              <a:rPr lang="en-US" sz="1400" i="0"/>
              <a:t>margin $$$</a:t>
            </a:r>
          </a:p>
        </p:txBody>
      </p:sp>
      <p:sp>
        <p:nvSpPr>
          <p:cNvPr id="806927" name="AutoShape 15"/>
          <p:cNvSpPr>
            <a:spLocks noChangeArrowheads="1"/>
          </p:cNvSpPr>
          <p:nvPr/>
        </p:nvSpPr>
        <p:spPr bwMode="auto">
          <a:xfrm>
            <a:off x="5943600" y="4267200"/>
            <a:ext cx="1214438" cy="762000"/>
          </a:xfrm>
          <a:prstGeom prst="leftRightArrow">
            <a:avLst>
              <a:gd name="adj1" fmla="val 50000"/>
              <a:gd name="adj2" fmla="val 31875"/>
            </a:avLst>
          </a:prstGeom>
          <a:solidFill>
            <a:srgbClr val="CCFFCC"/>
          </a:solidFill>
          <a:ln w="19050">
            <a:solidFill>
              <a:schemeClr val="tx1"/>
            </a:solidFill>
            <a:miter lim="800000"/>
            <a:headEnd/>
            <a:tailEnd/>
          </a:ln>
          <a:effectLst/>
        </p:spPr>
        <p:txBody>
          <a:bodyPr wrap="none" anchor="ctr"/>
          <a:lstStyle/>
          <a:p>
            <a:pPr algn="ctr"/>
            <a:r>
              <a:rPr lang="en-US" sz="1400" i="0"/>
              <a:t>margin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06915">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0691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0691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0691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0691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0692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0692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0692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80692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80692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80692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80692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8069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6916" grpId="0" animBg="1"/>
      <p:bldP spid="806917" grpId="0"/>
      <p:bldP spid="806918" grpId="0"/>
      <p:bldP spid="806919" grpId="0"/>
      <p:bldP spid="806920" grpId="0"/>
      <p:bldP spid="806921" grpId="0"/>
      <p:bldP spid="806922" grpId="0"/>
      <p:bldP spid="806923" grpId="0"/>
      <p:bldP spid="806924" grpId="0"/>
      <p:bldP spid="806925" grpId="0"/>
      <p:bldP spid="806926" grpId="0" animBg="1"/>
      <p:bldP spid="806927"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Footer Placeholder 3"/>
          <p:cNvSpPr>
            <a:spLocks noGrp="1"/>
          </p:cNvSpPr>
          <p:nvPr>
            <p:ph type="ftr" sz="quarter" idx="10"/>
          </p:nvPr>
        </p:nvSpPr>
        <p:spPr/>
        <p:txBody>
          <a:bodyPr/>
          <a:lstStyle/>
          <a:p>
            <a:r>
              <a:rPr lang="en-US" smtClean="0"/>
              <a:t>FUNC-UB.0043  Futures and Options Spring 2017                           Part I: Forwards and Futures                                               ©2017 Figlewski</a:t>
            </a:r>
            <a:endParaRPr lang="en-US"/>
          </a:p>
        </p:txBody>
      </p:sp>
      <p:sp>
        <p:nvSpPr>
          <p:cNvPr id="28" name="Slide Number Placeholder 4"/>
          <p:cNvSpPr>
            <a:spLocks noGrp="1"/>
          </p:cNvSpPr>
          <p:nvPr>
            <p:ph type="sldNum" sz="quarter" idx="11"/>
          </p:nvPr>
        </p:nvSpPr>
        <p:spPr/>
        <p:txBody>
          <a:bodyPr/>
          <a:lstStyle/>
          <a:p>
            <a:fld id="{F953E446-2008-4209-8AF9-36234834BFB4}" type="slidenum">
              <a:rPr lang="en-US"/>
              <a:pPr/>
              <a:t>43</a:t>
            </a:fld>
            <a:endParaRPr lang="en-US"/>
          </a:p>
        </p:txBody>
      </p:sp>
      <p:sp>
        <p:nvSpPr>
          <p:cNvPr id="808962" name="Rectangle 2"/>
          <p:cNvSpPr>
            <a:spLocks noChangeArrowheads="1"/>
          </p:cNvSpPr>
          <p:nvPr/>
        </p:nvSpPr>
        <p:spPr bwMode="auto">
          <a:xfrm>
            <a:off x="5715000" y="3276600"/>
            <a:ext cx="2489200" cy="279400"/>
          </a:xfrm>
          <a:prstGeom prst="rect">
            <a:avLst/>
          </a:prstGeom>
          <a:solidFill>
            <a:srgbClr val="DDDDDD"/>
          </a:solidFill>
          <a:ln w="9525">
            <a:solidFill>
              <a:schemeClr val="tx1"/>
            </a:solidFill>
            <a:miter lim="800000"/>
            <a:headEnd/>
            <a:tailEnd/>
          </a:ln>
          <a:effectLst/>
        </p:spPr>
        <p:txBody>
          <a:bodyPr wrap="none" anchor="ctr"/>
          <a:lstStyle/>
          <a:p>
            <a:endParaRPr lang="en-US"/>
          </a:p>
        </p:txBody>
      </p:sp>
      <p:sp>
        <p:nvSpPr>
          <p:cNvPr id="808963" name="Rectangle 3"/>
          <p:cNvSpPr>
            <a:spLocks noChangeArrowheads="1"/>
          </p:cNvSpPr>
          <p:nvPr/>
        </p:nvSpPr>
        <p:spPr bwMode="auto">
          <a:xfrm>
            <a:off x="635000" y="3251200"/>
            <a:ext cx="2451100" cy="279400"/>
          </a:xfrm>
          <a:prstGeom prst="rect">
            <a:avLst/>
          </a:prstGeom>
          <a:solidFill>
            <a:srgbClr val="DDDDDD"/>
          </a:solidFill>
          <a:ln w="9525">
            <a:solidFill>
              <a:schemeClr val="tx1"/>
            </a:solidFill>
            <a:miter lim="800000"/>
            <a:headEnd/>
            <a:tailEnd/>
          </a:ln>
          <a:effectLst/>
        </p:spPr>
        <p:txBody>
          <a:bodyPr wrap="none" anchor="ctr"/>
          <a:lstStyle/>
          <a:p>
            <a:endParaRPr lang="en-US"/>
          </a:p>
        </p:txBody>
      </p:sp>
      <p:sp>
        <p:nvSpPr>
          <p:cNvPr id="808964" name="Rectangle 4"/>
          <p:cNvSpPr>
            <a:spLocks noGrp="1" noChangeArrowheads="1"/>
          </p:cNvSpPr>
          <p:nvPr>
            <p:ph type="title"/>
          </p:nvPr>
        </p:nvSpPr>
        <p:spPr/>
        <p:txBody>
          <a:bodyPr/>
          <a:lstStyle/>
          <a:p>
            <a:r>
              <a:rPr lang="en-US" dirty="0"/>
              <a:t>Sessions 3&amp;4:  Managing Risk with Forwards and Futures</a:t>
            </a:r>
          </a:p>
        </p:txBody>
      </p:sp>
      <p:sp>
        <p:nvSpPr>
          <p:cNvPr id="808965" name="Rectangle 5"/>
          <p:cNvSpPr>
            <a:spLocks noGrp="1" noChangeArrowheads="1"/>
          </p:cNvSpPr>
          <p:nvPr>
            <p:ph type="body" idx="1"/>
          </p:nvPr>
        </p:nvSpPr>
        <p:spPr/>
        <p:txBody>
          <a:bodyPr/>
          <a:lstStyle/>
          <a:p>
            <a:pPr algn="ctr"/>
            <a:r>
              <a:rPr lang="en-US" u="sng" dirty="0"/>
              <a:t>The Mechanics of a Gold Futures Trade, p.4</a:t>
            </a:r>
          </a:p>
          <a:p>
            <a:endParaRPr lang="en-US" sz="1000" dirty="0"/>
          </a:p>
          <a:p>
            <a:pPr algn="ctr"/>
            <a:r>
              <a:rPr lang="en-US" b="1" dirty="0"/>
              <a:t>4.  Unwinding the Position</a:t>
            </a:r>
            <a:r>
              <a:rPr lang="en-US" dirty="0"/>
              <a:t>  </a:t>
            </a:r>
          </a:p>
          <a:p>
            <a:pPr algn="ctr"/>
            <a:endParaRPr lang="en-US" sz="800" dirty="0"/>
          </a:p>
          <a:p>
            <a:r>
              <a:rPr lang="en-US" sz="1600" dirty="0"/>
              <a:t>Nov 26: Ms. Jones buys 10 DEC gold contracts at $368.50 from Trader Z.</a:t>
            </a:r>
          </a:p>
        </p:txBody>
      </p:sp>
      <p:sp>
        <p:nvSpPr>
          <p:cNvPr id="808966" name="Rectangle 6"/>
          <p:cNvSpPr>
            <a:spLocks noChangeArrowheads="1"/>
          </p:cNvSpPr>
          <p:nvPr/>
        </p:nvSpPr>
        <p:spPr bwMode="auto">
          <a:xfrm>
            <a:off x="3098800" y="3238500"/>
            <a:ext cx="2603500" cy="1752600"/>
          </a:xfrm>
          <a:prstGeom prst="rect">
            <a:avLst/>
          </a:prstGeom>
          <a:noFill/>
          <a:ln w="28575">
            <a:solidFill>
              <a:schemeClr val="tx1"/>
            </a:solidFill>
            <a:miter lim="800000"/>
            <a:headEnd/>
            <a:tailEnd/>
          </a:ln>
          <a:effectLst/>
        </p:spPr>
        <p:txBody>
          <a:bodyPr wrap="none" anchor="ctr"/>
          <a:lstStyle/>
          <a:p>
            <a:endParaRPr lang="en-US"/>
          </a:p>
        </p:txBody>
      </p:sp>
      <p:sp>
        <p:nvSpPr>
          <p:cNvPr id="808967" name="Text Box 7"/>
          <p:cNvSpPr txBox="1">
            <a:spLocks noChangeArrowheads="1"/>
          </p:cNvSpPr>
          <p:nvPr/>
        </p:nvSpPr>
        <p:spPr bwMode="auto">
          <a:xfrm>
            <a:off x="825500" y="2552700"/>
            <a:ext cx="1981200" cy="336550"/>
          </a:xfrm>
          <a:prstGeom prst="rect">
            <a:avLst/>
          </a:prstGeom>
          <a:noFill/>
          <a:ln w="9525">
            <a:noFill/>
            <a:miter lim="800000"/>
            <a:headEnd/>
            <a:tailEnd/>
          </a:ln>
          <a:effectLst/>
        </p:spPr>
        <p:txBody>
          <a:bodyPr>
            <a:spAutoFit/>
          </a:bodyPr>
          <a:lstStyle/>
          <a:p>
            <a:pPr>
              <a:spcBef>
                <a:spcPct val="50000"/>
              </a:spcBef>
            </a:pPr>
            <a:r>
              <a:rPr lang="en-US" i="0" u="sng"/>
              <a:t>Open Short Positions</a:t>
            </a:r>
          </a:p>
        </p:txBody>
      </p:sp>
      <p:sp>
        <p:nvSpPr>
          <p:cNvPr id="808968" name="Text Box 8"/>
          <p:cNvSpPr txBox="1">
            <a:spLocks noChangeArrowheads="1"/>
          </p:cNvSpPr>
          <p:nvPr/>
        </p:nvSpPr>
        <p:spPr bwMode="auto">
          <a:xfrm>
            <a:off x="6032500" y="2540000"/>
            <a:ext cx="1981200" cy="336550"/>
          </a:xfrm>
          <a:prstGeom prst="rect">
            <a:avLst/>
          </a:prstGeom>
          <a:noFill/>
          <a:ln w="9525">
            <a:noFill/>
            <a:miter lim="800000"/>
            <a:headEnd/>
            <a:tailEnd/>
          </a:ln>
          <a:effectLst/>
        </p:spPr>
        <p:txBody>
          <a:bodyPr>
            <a:spAutoFit/>
          </a:bodyPr>
          <a:lstStyle/>
          <a:p>
            <a:pPr>
              <a:spcBef>
                <a:spcPct val="50000"/>
              </a:spcBef>
            </a:pPr>
            <a:r>
              <a:rPr lang="en-US" i="0" u="sng"/>
              <a:t>Open Long Positions</a:t>
            </a:r>
          </a:p>
        </p:txBody>
      </p:sp>
      <p:sp>
        <p:nvSpPr>
          <p:cNvPr id="808969" name="Line 9"/>
          <p:cNvSpPr>
            <a:spLocks noChangeShapeType="1"/>
          </p:cNvSpPr>
          <p:nvPr/>
        </p:nvSpPr>
        <p:spPr bwMode="auto">
          <a:xfrm>
            <a:off x="1689100" y="4356100"/>
            <a:ext cx="1384300" cy="0"/>
          </a:xfrm>
          <a:prstGeom prst="line">
            <a:avLst/>
          </a:prstGeom>
          <a:noFill/>
          <a:ln w="9525">
            <a:solidFill>
              <a:schemeClr val="tx1"/>
            </a:solidFill>
            <a:round/>
            <a:headEnd/>
            <a:tailEnd type="triangle" w="med" len="med"/>
          </a:ln>
          <a:effectLst/>
        </p:spPr>
        <p:txBody>
          <a:bodyPr/>
          <a:lstStyle/>
          <a:p>
            <a:endParaRPr lang="en-US"/>
          </a:p>
        </p:txBody>
      </p:sp>
      <p:sp>
        <p:nvSpPr>
          <p:cNvPr id="808970" name="Line 10"/>
          <p:cNvSpPr>
            <a:spLocks noChangeShapeType="1"/>
          </p:cNvSpPr>
          <p:nvPr/>
        </p:nvSpPr>
        <p:spPr bwMode="auto">
          <a:xfrm>
            <a:off x="1689100" y="4813300"/>
            <a:ext cx="1384300" cy="0"/>
          </a:xfrm>
          <a:prstGeom prst="line">
            <a:avLst/>
          </a:prstGeom>
          <a:noFill/>
          <a:ln w="9525">
            <a:solidFill>
              <a:schemeClr val="tx1"/>
            </a:solidFill>
            <a:round/>
            <a:headEnd/>
            <a:tailEnd type="triangle" w="med" len="med"/>
          </a:ln>
          <a:effectLst/>
        </p:spPr>
        <p:txBody>
          <a:bodyPr/>
          <a:lstStyle/>
          <a:p>
            <a:endParaRPr lang="en-US"/>
          </a:p>
        </p:txBody>
      </p:sp>
      <p:sp>
        <p:nvSpPr>
          <p:cNvPr id="808971" name="Text Box 11"/>
          <p:cNvSpPr txBox="1">
            <a:spLocks noChangeArrowheads="1"/>
          </p:cNvSpPr>
          <p:nvPr/>
        </p:nvSpPr>
        <p:spPr bwMode="auto">
          <a:xfrm>
            <a:off x="800100" y="4178300"/>
            <a:ext cx="939800" cy="304800"/>
          </a:xfrm>
          <a:prstGeom prst="rect">
            <a:avLst/>
          </a:prstGeom>
          <a:noFill/>
          <a:ln w="9525">
            <a:noFill/>
            <a:miter lim="800000"/>
            <a:headEnd/>
            <a:tailEnd/>
          </a:ln>
          <a:effectLst/>
        </p:spPr>
        <p:txBody>
          <a:bodyPr>
            <a:spAutoFit/>
          </a:bodyPr>
          <a:lstStyle/>
          <a:p>
            <a:pPr>
              <a:spcBef>
                <a:spcPct val="50000"/>
              </a:spcBef>
            </a:pPr>
            <a:r>
              <a:rPr lang="en-US" sz="1400" i="0"/>
              <a:t>Trader E</a:t>
            </a:r>
          </a:p>
        </p:txBody>
      </p:sp>
      <p:sp>
        <p:nvSpPr>
          <p:cNvPr id="808972" name="Text Box 12"/>
          <p:cNvSpPr txBox="1">
            <a:spLocks noChangeArrowheads="1"/>
          </p:cNvSpPr>
          <p:nvPr/>
        </p:nvSpPr>
        <p:spPr bwMode="auto">
          <a:xfrm>
            <a:off x="812800" y="4648200"/>
            <a:ext cx="939800" cy="304800"/>
          </a:xfrm>
          <a:prstGeom prst="rect">
            <a:avLst/>
          </a:prstGeom>
          <a:noFill/>
          <a:ln w="9525">
            <a:noFill/>
            <a:miter lim="800000"/>
            <a:headEnd/>
            <a:tailEnd/>
          </a:ln>
          <a:effectLst/>
        </p:spPr>
        <p:txBody>
          <a:bodyPr>
            <a:spAutoFit/>
          </a:bodyPr>
          <a:lstStyle/>
          <a:p>
            <a:pPr>
              <a:spcBef>
                <a:spcPct val="50000"/>
              </a:spcBef>
            </a:pPr>
            <a:r>
              <a:rPr lang="en-US" sz="1400" i="0"/>
              <a:t>Trader Z</a:t>
            </a:r>
          </a:p>
        </p:txBody>
      </p:sp>
      <p:sp>
        <p:nvSpPr>
          <p:cNvPr id="808973" name="Line 13"/>
          <p:cNvSpPr>
            <a:spLocks noChangeShapeType="1"/>
          </p:cNvSpPr>
          <p:nvPr/>
        </p:nvSpPr>
        <p:spPr bwMode="auto">
          <a:xfrm flipH="1">
            <a:off x="5702300" y="3848100"/>
            <a:ext cx="1384300" cy="0"/>
          </a:xfrm>
          <a:prstGeom prst="line">
            <a:avLst/>
          </a:prstGeom>
          <a:noFill/>
          <a:ln w="9525">
            <a:solidFill>
              <a:schemeClr val="tx1"/>
            </a:solidFill>
            <a:round/>
            <a:headEnd/>
            <a:tailEnd type="triangle" w="med" len="med"/>
          </a:ln>
          <a:effectLst/>
        </p:spPr>
        <p:txBody>
          <a:bodyPr/>
          <a:lstStyle/>
          <a:p>
            <a:endParaRPr lang="en-US"/>
          </a:p>
        </p:txBody>
      </p:sp>
      <p:sp>
        <p:nvSpPr>
          <p:cNvPr id="808974" name="Line 14"/>
          <p:cNvSpPr>
            <a:spLocks noChangeShapeType="1"/>
          </p:cNvSpPr>
          <p:nvPr/>
        </p:nvSpPr>
        <p:spPr bwMode="auto">
          <a:xfrm flipH="1">
            <a:off x="5715000" y="4343400"/>
            <a:ext cx="1384300" cy="0"/>
          </a:xfrm>
          <a:prstGeom prst="line">
            <a:avLst/>
          </a:prstGeom>
          <a:noFill/>
          <a:ln w="9525">
            <a:solidFill>
              <a:schemeClr val="tx1"/>
            </a:solidFill>
            <a:round/>
            <a:headEnd/>
            <a:tailEnd type="triangle" w="med" len="med"/>
          </a:ln>
          <a:effectLst/>
        </p:spPr>
        <p:txBody>
          <a:bodyPr/>
          <a:lstStyle/>
          <a:p>
            <a:endParaRPr lang="en-US"/>
          </a:p>
        </p:txBody>
      </p:sp>
      <p:sp>
        <p:nvSpPr>
          <p:cNvPr id="808975" name="Line 15"/>
          <p:cNvSpPr>
            <a:spLocks noChangeShapeType="1"/>
          </p:cNvSpPr>
          <p:nvPr/>
        </p:nvSpPr>
        <p:spPr bwMode="auto">
          <a:xfrm flipH="1">
            <a:off x="5715000" y="4800600"/>
            <a:ext cx="1384300" cy="0"/>
          </a:xfrm>
          <a:prstGeom prst="line">
            <a:avLst/>
          </a:prstGeom>
          <a:noFill/>
          <a:ln w="9525">
            <a:solidFill>
              <a:schemeClr val="tx1"/>
            </a:solidFill>
            <a:round/>
            <a:headEnd/>
            <a:tailEnd type="triangle" w="med" len="med"/>
          </a:ln>
          <a:effectLst/>
        </p:spPr>
        <p:txBody>
          <a:bodyPr/>
          <a:lstStyle/>
          <a:p>
            <a:endParaRPr lang="en-US"/>
          </a:p>
        </p:txBody>
      </p:sp>
      <p:sp>
        <p:nvSpPr>
          <p:cNvPr id="808976" name="Text Box 16"/>
          <p:cNvSpPr txBox="1">
            <a:spLocks noChangeArrowheads="1"/>
          </p:cNvSpPr>
          <p:nvPr/>
        </p:nvSpPr>
        <p:spPr bwMode="auto">
          <a:xfrm>
            <a:off x="7175500" y="4191000"/>
            <a:ext cx="939800" cy="304800"/>
          </a:xfrm>
          <a:prstGeom prst="rect">
            <a:avLst/>
          </a:prstGeom>
          <a:noFill/>
          <a:ln w="9525">
            <a:noFill/>
            <a:miter lim="800000"/>
            <a:headEnd/>
            <a:tailEnd/>
          </a:ln>
          <a:effectLst/>
        </p:spPr>
        <p:txBody>
          <a:bodyPr>
            <a:spAutoFit/>
          </a:bodyPr>
          <a:lstStyle/>
          <a:p>
            <a:pPr>
              <a:spcBef>
                <a:spcPct val="50000"/>
              </a:spcBef>
            </a:pPr>
            <a:r>
              <a:rPr lang="en-US" sz="1400" i="0"/>
              <a:t>Trader D</a:t>
            </a:r>
          </a:p>
        </p:txBody>
      </p:sp>
      <p:sp>
        <p:nvSpPr>
          <p:cNvPr id="808977" name="Text Box 17"/>
          <p:cNvSpPr txBox="1">
            <a:spLocks noChangeArrowheads="1"/>
          </p:cNvSpPr>
          <p:nvPr/>
        </p:nvSpPr>
        <p:spPr bwMode="auto">
          <a:xfrm>
            <a:off x="7188200" y="4660900"/>
            <a:ext cx="939800" cy="304800"/>
          </a:xfrm>
          <a:prstGeom prst="rect">
            <a:avLst/>
          </a:prstGeom>
          <a:noFill/>
          <a:ln w="9525">
            <a:noFill/>
            <a:miter lim="800000"/>
            <a:headEnd/>
            <a:tailEnd/>
          </a:ln>
          <a:effectLst/>
        </p:spPr>
        <p:txBody>
          <a:bodyPr>
            <a:spAutoFit/>
          </a:bodyPr>
          <a:lstStyle/>
          <a:p>
            <a:pPr>
              <a:spcBef>
                <a:spcPct val="50000"/>
              </a:spcBef>
            </a:pPr>
            <a:r>
              <a:rPr lang="en-US" sz="1400" i="0"/>
              <a:t>Trader F</a:t>
            </a:r>
          </a:p>
        </p:txBody>
      </p:sp>
      <p:sp>
        <p:nvSpPr>
          <p:cNvPr id="808978" name="Text Box 18"/>
          <p:cNvSpPr txBox="1">
            <a:spLocks noChangeArrowheads="1"/>
          </p:cNvSpPr>
          <p:nvPr/>
        </p:nvSpPr>
        <p:spPr bwMode="auto">
          <a:xfrm>
            <a:off x="7175500" y="3670300"/>
            <a:ext cx="939800" cy="304800"/>
          </a:xfrm>
          <a:prstGeom prst="rect">
            <a:avLst/>
          </a:prstGeom>
          <a:noFill/>
          <a:ln w="9525">
            <a:noFill/>
            <a:miter lim="800000"/>
            <a:headEnd/>
            <a:tailEnd/>
          </a:ln>
          <a:effectLst/>
        </p:spPr>
        <p:txBody>
          <a:bodyPr>
            <a:spAutoFit/>
          </a:bodyPr>
          <a:lstStyle/>
          <a:p>
            <a:pPr>
              <a:spcBef>
                <a:spcPct val="50000"/>
              </a:spcBef>
            </a:pPr>
            <a:r>
              <a:rPr lang="en-US" sz="1400" i="0"/>
              <a:t>Trader B</a:t>
            </a:r>
          </a:p>
        </p:txBody>
      </p:sp>
      <p:sp>
        <p:nvSpPr>
          <p:cNvPr id="808979" name="Text Box 19"/>
          <p:cNvSpPr txBox="1">
            <a:spLocks noChangeArrowheads="1"/>
          </p:cNvSpPr>
          <p:nvPr/>
        </p:nvSpPr>
        <p:spPr bwMode="auto">
          <a:xfrm>
            <a:off x="3251200" y="3873500"/>
            <a:ext cx="2298700" cy="366713"/>
          </a:xfrm>
          <a:prstGeom prst="rect">
            <a:avLst/>
          </a:prstGeom>
          <a:noFill/>
          <a:ln w="9525">
            <a:noFill/>
            <a:miter lim="800000"/>
            <a:headEnd/>
            <a:tailEnd/>
          </a:ln>
          <a:effectLst/>
        </p:spPr>
        <p:txBody>
          <a:bodyPr>
            <a:spAutoFit/>
          </a:bodyPr>
          <a:lstStyle/>
          <a:p>
            <a:pPr algn="ctr">
              <a:spcBef>
                <a:spcPct val="50000"/>
              </a:spcBef>
            </a:pPr>
            <a:r>
              <a:rPr lang="en-US" sz="1800" i="0" u="sng"/>
              <a:t>The Clearing House</a:t>
            </a:r>
          </a:p>
        </p:txBody>
      </p:sp>
      <p:sp>
        <p:nvSpPr>
          <p:cNvPr id="808980" name="Text Box 20"/>
          <p:cNvSpPr txBox="1">
            <a:spLocks noChangeArrowheads="1"/>
          </p:cNvSpPr>
          <p:nvPr/>
        </p:nvSpPr>
        <p:spPr bwMode="auto">
          <a:xfrm>
            <a:off x="685800" y="5334000"/>
            <a:ext cx="7772400" cy="1077218"/>
          </a:xfrm>
          <a:prstGeom prst="rect">
            <a:avLst/>
          </a:prstGeom>
          <a:noFill/>
          <a:ln w="9525">
            <a:noFill/>
            <a:miter lim="800000"/>
            <a:headEnd/>
            <a:tailEnd/>
          </a:ln>
          <a:effectLst/>
        </p:spPr>
        <p:txBody>
          <a:bodyPr wrap="square">
            <a:spAutoFit/>
          </a:bodyPr>
          <a:lstStyle/>
          <a:p>
            <a:pPr>
              <a:spcBef>
                <a:spcPct val="50000"/>
              </a:spcBef>
            </a:pPr>
            <a:r>
              <a:rPr lang="en-US" i="0" dirty="0" smtClean="0"/>
              <a:t>When the trade is cleared, Ms</a:t>
            </a:r>
            <a:r>
              <a:rPr lang="en-US" i="0" dirty="0"/>
              <a:t>. Jones's offsetting positions are cancelled out.  The $10.50 per ounce profit has already been received as the contract was marked to market while it was open</a:t>
            </a:r>
            <a:r>
              <a:rPr lang="en-US" i="0" dirty="0" smtClean="0"/>
              <a:t>.  Notice that the open interest remains the same because Trader Z opened a new position which replaced the one Ms. Jones closed.</a:t>
            </a:r>
            <a:endParaRPr lang="en-US" i="0" dirty="0"/>
          </a:p>
        </p:txBody>
      </p:sp>
      <p:sp>
        <p:nvSpPr>
          <p:cNvPr id="808981" name="Line 21"/>
          <p:cNvSpPr>
            <a:spLocks noChangeShapeType="1"/>
          </p:cNvSpPr>
          <p:nvPr/>
        </p:nvSpPr>
        <p:spPr bwMode="auto">
          <a:xfrm flipH="1">
            <a:off x="5702300" y="3416300"/>
            <a:ext cx="1384300" cy="0"/>
          </a:xfrm>
          <a:prstGeom prst="line">
            <a:avLst/>
          </a:prstGeom>
          <a:noFill/>
          <a:ln w="9525">
            <a:solidFill>
              <a:schemeClr val="tx1"/>
            </a:solidFill>
            <a:round/>
            <a:headEnd/>
            <a:tailEnd type="triangle" w="med" len="med"/>
          </a:ln>
          <a:effectLst/>
        </p:spPr>
        <p:txBody>
          <a:bodyPr/>
          <a:lstStyle/>
          <a:p>
            <a:endParaRPr lang="en-US"/>
          </a:p>
        </p:txBody>
      </p:sp>
      <p:sp>
        <p:nvSpPr>
          <p:cNvPr id="808982" name="Line 22"/>
          <p:cNvSpPr>
            <a:spLocks noChangeShapeType="1"/>
          </p:cNvSpPr>
          <p:nvPr/>
        </p:nvSpPr>
        <p:spPr bwMode="auto">
          <a:xfrm>
            <a:off x="1689100" y="3403600"/>
            <a:ext cx="1384300" cy="0"/>
          </a:xfrm>
          <a:prstGeom prst="line">
            <a:avLst/>
          </a:prstGeom>
          <a:noFill/>
          <a:ln w="9525">
            <a:solidFill>
              <a:schemeClr val="tx1"/>
            </a:solidFill>
            <a:round/>
            <a:headEnd/>
            <a:tailEnd type="triangle" w="med" len="med"/>
          </a:ln>
          <a:effectLst/>
        </p:spPr>
        <p:txBody>
          <a:bodyPr/>
          <a:lstStyle/>
          <a:p>
            <a:endParaRPr lang="en-US"/>
          </a:p>
        </p:txBody>
      </p:sp>
      <p:sp>
        <p:nvSpPr>
          <p:cNvPr id="808983" name="Line 23"/>
          <p:cNvSpPr>
            <a:spLocks noChangeShapeType="1"/>
          </p:cNvSpPr>
          <p:nvPr/>
        </p:nvSpPr>
        <p:spPr bwMode="auto">
          <a:xfrm>
            <a:off x="1689100" y="3860800"/>
            <a:ext cx="1384300" cy="0"/>
          </a:xfrm>
          <a:prstGeom prst="line">
            <a:avLst/>
          </a:prstGeom>
          <a:noFill/>
          <a:ln w="9525">
            <a:solidFill>
              <a:schemeClr val="tx1"/>
            </a:solidFill>
            <a:round/>
            <a:headEnd/>
            <a:tailEnd type="triangle" w="med" len="med"/>
          </a:ln>
          <a:effectLst/>
        </p:spPr>
        <p:txBody>
          <a:bodyPr/>
          <a:lstStyle/>
          <a:p>
            <a:endParaRPr lang="en-US"/>
          </a:p>
        </p:txBody>
      </p:sp>
      <p:sp>
        <p:nvSpPr>
          <p:cNvPr id="808984" name="Text Box 24"/>
          <p:cNvSpPr txBox="1">
            <a:spLocks noChangeArrowheads="1"/>
          </p:cNvSpPr>
          <p:nvPr/>
        </p:nvSpPr>
        <p:spPr bwMode="auto">
          <a:xfrm>
            <a:off x="812800" y="3695700"/>
            <a:ext cx="939800" cy="304800"/>
          </a:xfrm>
          <a:prstGeom prst="rect">
            <a:avLst/>
          </a:prstGeom>
          <a:noFill/>
          <a:ln w="9525">
            <a:noFill/>
            <a:miter lim="800000"/>
            <a:headEnd/>
            <a:tailEnd/>
          </a:ln>
          <a:effectLst/>
        </p:spPr>
        <p:txBody>
          <a:bodyPr>
            <a:spAutoFit/>
          </a:bodyPr>
          <a:lstStyle/>
          <a:p>
            <a:pPr>
              <a:spcBef>
                <a:spcPct val="50000"/>
              </a:spcBef>
            </a:pPr>
            <a:r>
              <a:rPr lang="en-US" sz="1400" i="0"/>
              <a:t>Trader C</a:t>
            </a:r>
          </a:p>
        </p:txBody>
      </p:sp>
      <p:sp>
        <p:nvSpPr>
          <p:cNvPr id="808985" name="Text Box 25"/>
          <p:cNvSpPr txBox="1">
            <a:spLocks noChangeArrowheads="1"/>
          </p:cNvSpPr>
          <p:nvPr/>
        </p:nvSpPr>
        <p:spPr bwMode="auto">
          <a:xfrm>
            <a:off x="596900" y="3225800"/>
            <a:ext cx="1193800" cy="304800"/>
          </a:xfrm>
          <a:prstGeom prst="rect">
            <a:avLst/>
          </a:prstGeom>
          <a:noFill/>
          <a:ln w="9525">
            <a:noFill/>
            <a:miter lim="800000"/>
            <a:headEnd/>
            <a:tailEnd/>
          </a:ln>
          <a:effectLst/>
        </p:spPr>
        <p:txBody>
          <a:bodyPr>
            <a:spAutoFit/>
          </a:bodyPr>
          <a:lstStyle/>
          <a:p>
            <a:pPr>
              <a:spcBef>
                <a:spcPct val="50000"/>
              </a:spcBef>
            </a:pPr>
            <a:r>
              <a:rPr lang="en-US" sz="1400" i="0"/>
              <a:t>Ms Jones</a:t>
            </a:r>
          </a:p>
        </p:txBody>
      </p:sp>
      <p:sp>
        <p:nvSpPr>
          <p:cNvPr id="808986" name="Text Box 26"/>
          <p:cNvSpPr txBox="1">
            <a:spLocks noChangeArrowheads="1"/>
          </p:cNvSpPr>
          <p:nvPr/>
        </p:nvSpPr>
        <p:spPr bwMode="auto">
          <a:xfrm>
            <a:off x="7035800" y="3263900"/>
            <a:ext cx="1193800" cy="304800"/>
          </a:xfrm>
          <a:prstGeom prst="rect">
            <a:avLst/>
          </a:prstGeom>
          <a:noFill/>
          <a:ln w="9525">
            <a:noFill/>
            <a:miter lim="800000"/>
            <a:headEnd/>
            <a:tailEnd/>
          </a:ln>
          <a:effectLst/>
        </p:spPr>
        <p:txBody>
          <a:bodyPr>
            <a:spAutoFit/>
          </a:bodyPr>
          <a:lstStyle/>
          <a:p>
            <a:pPr>
              <a:spcBef>
                <a:spcPct val="50000"/>
              </a:spcBef>
            </a:pPr>
            <a:r>
              <a:rPr lang="en-US" sz="1400" i="0"/>
              <a:t>Ms. Jones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08965">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0896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0896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0896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0896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0896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0896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0897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80897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80897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80897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80897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808975"/>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808976"/>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808977"/>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808978"/>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808979"/>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808981"/>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808982"/>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808983"/>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808984"/>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808985"/>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808986"/>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80898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8962" grpId="0" animBg="1"/>
      <p:bldP spid="808963" grpId="0" animBg="1"/>
      <p:bldP spid="808966" grpId="0" animBg="1"/>
      <p:bldP spid="808967" grpId="0"/>
      <p:bldP spid="808968" grpId="0"/>
      <p:bldP spid="808969" grpId="0" animBg="1"/>
      <p:bldP spid="808970" grpId="0" animBg="1"/>
      <p:bldP spid="808971" grpId="0"/>
      <p:bldP spid="808972" grpId="0"/>
      <p:bldP spid="808973" grpId="0" animBg="1"/>
      <p:bldP spid="808974" grpId="0" animBg="1"/>
      <p:bldP spid="808975" grpId="0" animBg="1"/>
      <p:bldP spid="808976" grpId="0"/>
      <p:bldP spid="808977" grpId="0"/>
      <p:bldP spid="808978" grpId="0"/>
      <p:bldP spid="808979" grpId="0"/>
      <p:bldP spid="808981" grpId="0" animBg="1"/>
      <p:bldP spid="808982" grpId="0" animBg="1"/>
      <p:bldP spid="808983" grpId="0" animBg="1"/>
      <p:bldP spid="808984" grpId="0"/>
      <p:bldP spid="808985" grpId="0"/>
      <p:bldP spid="808986"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Footer Placeholder 3"/>
          <p:cNvSpPr>
            <a:spLocks noGrp="1"/>
          </p:cNvSpPr>
          <p:nvPr>
            <p:ph type="ftr" sz="quarter" idx="10"/>
          </p:nvPr>
        </p:nvSpPr>
        <p:spPr/>
        <p:txBody>
          <a:bodyPr/>
          <a:lstStyle/>
          <a:p>
            <a:r>
              <a:rPr lang="en-US" smtClean="0"/>
              <a:t>FUNC-UB.0043 / B40.3335  Futures and Options Spring 2019                                  Part I: Forwards and Futures                                 ©2019 Figlewski</a:t>
            </a:r>
            <a:endParaRPr lang="en-US"/>
          </a:p>
        </p:txBody>
      </p:sp>
      <p:sp>
        <p:nvSpPr>
          <p:cNvPr id="43" name="Slide Number Placeholder 4"/>
          <p:cNvSpPr>
            <a:spLocks noGrp="1"/>
          </p:cNvSpPr>
          <p:nvPr>
            <p:ph type="sldNum" sz="quarter" idx="11"/>
          </p:nvPr>
        </p:nvSpPr>
        <p:spPr/>
        <p:txBody>
          <a:bodyPr/>
          <a:lstStyle/>
          <a:p>
            <a:fld id="{6514057E-B77F-4764-B419-842B1D20211B}" type="slidenum">
              <a:rPr lang="en-US"/>
              <a:pPr/>
              <a:t>44</a:t>
            </a:fld>
            <a:endParaRPr lang="en-US"/>
          </a:p>
        </p:txBody>
      </p:sp>
      <p:sp>
        <p:nvSpPr>
          <p:cNvPr id="811010" name="Rectangle 2"/>
          <p:cNvSpPr>
            <a:spLocks noGrp="1" noChangeArrowheads="1"/>
          </p:cNvSpPr>
          <p:nvPr>
            <p:ph type="title"/>
          </p:nvPr>
        </p:nvSpPr>
        <p:spPr/>
        <p:txBody>
          <a:bodyPr/>
          <a:lstStyle/>
          <a:p>
            <a:r>
              <a:rPr lang="en-US" dirty="0"/>
              <a:t>Sessions 3-5:  Managing Risk with Forwards and Futures</a:t>
            </a:r>
          </a:p>
        </p:txBody>
      </p:sp>
      <p:sp>
        <p:nvSpPr>
          <p:cNvPr id="811011" name="Rectangle 3"/>
          <p:cNvSpPr>
            <a:spLocks noGrp="1" noChangeArrowheads="1"/>
          </p:cNvSpPr>
          <p:nvPr>
            <p:ph type="body" idx="1"/>
          </p:nvPr>
        </p:nvSpPr>
        <p:spPr>
          <a:xfrm>
            <a:off x="685800" y="914400"/>
            <a:ext cx="7772400" cy="1295400"/>
          </a:xfrm>
        </p:spPr>
        <p:txBody>
          <a:bodyPr/>
          <a:lstStyle/>
          <a:p>
            <a:r>
              <a:rPr lang="en-US" u="sng" dirty="0"/>
              <a:t>Possible Hedge </a:t>
            </a:r>
            <a:r>
              <a:rPr lang="en-US" u="sng" dirty="0" smtClean="0"/>
              <a:t>Results for a Large Price Change:</a:t>
            </a:r>
            <a:r>
              <a:rPr lang="en-US" dirty="0" smtClean="0"/>
              <a:t>  </a:t>
            </a:r>
            <a:r>
              <a:rPr lang="en-US" sz="1600" dirty="0" smtClean="0"/>
              <a:t>Ms. </a:t>
            </a:r>
            <a:r>
              <a:rPr lang="en-US" sz="1600" dirty="0"/>
              <a:t>Jones had to post $1500 per contract initial margin to open the position.  Suppose both the price of gold and the gold futures price had gone down all the way to </a:t>
            </a:r>
            <a:r>
              <a:rPr lang="en-US" sz="1600" dirty="0" smtClean="0"/>
              <a:t>$1350 </a:t>
            </a:r>
            <a:r>
              <a:rPr lang="en-US" sz="1600" dirty="0"/>
              <a:t>per ounce.  What would the final value of the gold in her vault and the amount in her futures margin account have been?</a:t>
            </a:r>
          </a:p>
          <a:p>
            <a:endParaRPr lang="en-US" dirty="0"/>
          </a:p>
        </p:txBody>
      </p:sp>
      <p:graphicFrame>
        <p:nvGraphicFramePr>
          <p:cNvPr id="811012" name="Object 4"/>
          <p:cNvGraphicFramePr>
            <a:graphicFrameLocks noChangeAspect="1"/>
          </p:cNvGraphicFramePr>
          <p:nvPr/>
        </p:nvGraphicFramePr>
        <p:xfrm>
          <a:off x="4502150" y="3295650"/>
          <a:ext cx="139700" cy="266700"/>
        </p:xfrm>
        <a:graphic>
          <a:graphicData uri="http://schemas.openxmlformats.org/presentationml/2006/ole">
            <mc:AlternateContent xmlns:mc="http://schemas.openxmlformats.org/markup-compatibility/2006">
              <mc:Choice xmlns:v="urn:schemas-microsoft-com:vml" Requires="v">
                <p:oleObj spid="_x0000_s1005572" name="Equation" r:id="rId3" imgW="139579" imgH="266469" progId="Equation.3">
                  <p:embed/>
                </p:oleObj>
              </mc:Choice>
              <mc:Fallback>
                <p:oleObj name="Equation" r:id="rId3" imgW="139579" imgH="266469" progId="Equation.3">
                  <p:embed/>
                  <p:pic>
                    <p:nvPicPr>
                      <p:cNvPr id="811012"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02150" y="3295650"/>
                        <a:ext cx="139700" cy="2667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811050" name="Group 42"/>
          <p:cNvGraphicFramePr>
            <a:graphicFrameLocks noGrp="1"/>
          </p:cNvGraphicFramePr>
          <p:nvPr>
            <p:extLst/>
          </p:nvPr>
        </p:nvGraphicFramePr>
        <p:xfrm>
          <a:off x="1066800" y="2133600"/>
          <a:ext cx="6934200" cy="3962592"/>
        </p:xfrm>
        <a:graphic>
          <a:graphicData uri="http://schemas.openxmlformats.org/drawingml/2006/table">
            <a:tbl>
              <a:tblPr/>
              <a:tblGrid>
                <a:gridCol w="2955136">
                  <a:extLst>
                    <a:ext uri="{9D8B030D-6E8A-4147-A177-3AD203B41FA5}">
                      <a16:colId xmlns:a16="http://schemas.microsoft.com/office/drawing/2014/main" val="20000"/>
                    </a:ext>
                  </a:extLst>
                </a:gridCol>
                <a:gridCol w="1322034">
                  <a:extLst>
                    <a:ext uri="{9D8B030D-6E8A-4147-A177-3AD203B41FA5}">
                      <a16:colId xmlns:a16="http://schemas.microsoft.com/office/drawing/2014/main" val="20001"/>
                    </a:ext>
                  </a:extLst>
                </a:gridCol>
                <a:gridCol w="1555335">
                  <a:extLst>
                    <a:ext uri="{9D8B030D-6E8A-4147-A177-3AD203B41FA5}">
                      <a16:colId xmlns:a16="http://schemas.microsoft.com/office/drawing/2014/main" val="20002"/>
                    </a:ext>
                  </a:extLst>
                </a:gridCol>
                <a:gridCol w="1101695">
                  <a:extLst>
                    <a:ext uri="{9D8B030D-6E8A-4147-A177-3AD203B41FA5}">
                      <a16:colId xmlns:a16="http://schemas.microsoft.com/office/drawing/2014/main" val="20003"/>
                    </a:ext>
                  </a:extLst>
                </a:gridCol>
              </a:tblGrid>
              <a:tr h="457200">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en-US" sz="1600" b="0" i="0" u="none" strike="noStrike" cap="none" normalizeH="0" baseline="0" dirty="0" smtClean="0">
                        <a:ln>
                          <a:noFill/>
                        </a:ln>
                        <a:solidFill>
                          <a:schemeClr val="tx1"/>
                        </a:solidFill>
                        <a:effectLst/>
                        <a:latin typeface="Times New Roman" pitchFamily="18" charset="0"/>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sng" strike="noStrike" cap="none" normalizeH="0" baseline="0" smtClean="0">
                          <a:ln>
                            <a:noFill/>
                          </a:ln>
                          <a:solidFill>
                            <a:schemeClr val="tx1"/>
                          </a:solidFill>
                          <a:effectLst/>
                          <a:latin typeface="Times New Roman" pitchFamily="18" charset="0"/>
                        </a:rPr>
                        <a:t>Nov. 15</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sng" strike="noStrike" cap="none" normalizeH="0" baseline="0" smtClean="0">
                          <a:ln>
                            <a:noFill/>
                          </a:ln>
                          <a:solidFill>
                            <a:schemeClr val="tx1"/>
                          </a:solidFill>
                          <a:effectLst/>
                          <a:latin typeface="Times New Roman" pitchFamily="18" charset="0"/>
                        </a:rPr>
                        <a:t>Change</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sng" strike="noStrike" cap="none" normalizeH="0" baseline="0" smtClean="0">
                          <a:ln>
                            <a:noFill/>
                          </a:ln>
                          <a:solidFill>
                            <a:schemeClr val="tx1"/>
                          </a:solidFill>
                          <a:effectLst/>
                          <a:latin typeface="Times New Roman" pitchFamily="18" charset="0"/>
                        </a:rPr>
                        <a:t>Nov. 26</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676275">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chemeClr val="tx1"/>
                          </a:solidFill>
                          <a:effectLst/>
                          <a:latin typeface="Times New Roman" pitchFamily="18" charset="0"/>
                        </a:rPr>
                        <a:t>Gold Spot Price</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chemeClr val="tx1"/>
                          </a:solidFill>
                          <a:effectLst/>
                          <a:latin typeface="Times New Roman" pitchFamily="18" charset="0"/>
                        </a:rPr>
                        <a:t>1379.10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Times New Roman" pitchFamily="18" charset="0"/>
                        </a:rPr>
                        <a:t>-29.10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chemeClr val="tx1"/>
                          </a:solidFill>
                          <a:effectLst/>
                          <a:latin typeface="Times New Roman" pitchFamily="18" charset="0"/>
                        </a:rPr>
                        <a:t>1350.00</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601663">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Times New Roman" pitchFamily="18" charset="0"/>
                        </a:rPr>
                        <a:t>Value of Gold in the Vault</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chemeClr val="tx1"/>
                          </a:solidFill>
                          <a:effectLst/>
                          <a:latin typeface="Times New Roman" pitchFamily="18" charset="0"/>
                        </a:rPr>
                        <a:t>$1,379,100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Times New Roman" pitchFamily="18" charset="0"/>
                        </a:rPr>
                        <a:t>-$29,100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chemeClr val="tx1"/>
                          </a:solidFill>
                          <a:effectLst/>
                          <a:latin typeface="Times New Roman" pitchFamily="18" charset="0"/>
                        </a:rPr>
                        <a:t>$1350,000</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677863">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chemeClr val="tx1"/>
                          </a:solidFill>
                          <a:effectLst/>
                          <a:latin typeface="Times New Roman" pitchFamily="18" charset="0"/>
                        </a:rPr>
                        <a:t>DEC Gold Futures Price</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chemeClr val="tx1"/>
                          </a:solidFill>
                          <a:effectLst/>
                          <a:latin typeface="Times New Roman" pitchFamily="18" charset="0"/>
                        </a:rPr>
                        <a:t>1379.00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Times New Roman" pitchFamily="18" charset="0"/>
                        </a:rPr>
                        <a:t>- 29.00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chemeClr val="tx1"/>
                          </a:solidFill>
                          <a:effectLst/>
                          <a:latin typeface="Times New Roman" pitchFamily="18" charset="0"/>
                        </a:rPr>
                        <a:t>1350.00</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676275">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Times New Roman" pitchFamily="18" charset="0"/>
                        </a:rPr>
                        <a:t>Futures Margin Account</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Times New Roman" pitchFamily="18" charset="0"/>
                        </a:rPr>
                        <a:t>1500 x 10 = $15,000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Times New Roman" pitchFamily="18" charset="0"/>
                        </a:rPr>
                        <a:t>(-1000)(-29.00) = + $29,000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Times New Roman" pitchFamily="18" charset="0"/>
                        </a:rPr>
                        <a:t>$29,000</a:t>
                      </a:r>
                    </a:p>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Times New Roman" pitchFamily="18" charset="0"/>
                        </a:rPr>
                        <a:t>(+ initial $15,000)</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677863">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Times New Roman" pitchFamily="18" charset="0"/>
                        </a:rPr>
                        <a:t>Total Value of Hedged Position</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chemeClr val="tx1"/>
                          </a:solidFill>
                          <a:effectLst/>
                          <a:latin typeface="Times New Roman" pitchFamily="18" charset="0"/>
                        </a:rPr>
                        <a:t>$1,379,100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Times New Roman" pitchFamily="18" charset="0"/>
                        </a:rPr>
                        <a:t>- $100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chemeClr val="tx1"/>
                          </a:solidFill>
                          <a:effectLst/>
                          <a:latin typeface="Times New Roman" pitchFamily="18" charset="0"/>
                        </a:rPr>
                        <a:t>$1,379,000</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149631976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Footer Placeholder 3"/>
          <p:cNvSpPr>
            <a:spLocks noGrp="1"/>
          </p:cNvSpPr>
          <p:nvPr>
            <p:ph type="ftr" sz="quarter" idx="10"/>
          </p:nvPr>
        </p:nvSpPr>
        <p:spPr/>
        <p:txBody>
          <a:bodyPr/>
          <a:lstStyle/>
          <a:p>
            <a:r>
              <a:rPr lang="en-US" smtClean="0"/>
              <a:t>FUNC-UB.0043  Futures and Options Spring 2017                           Part I: Forwards and Futures                                               ©2017 Figlewski</a:t>
            </a:r>
            <a:endParaRPr lang="en-US"/>
          </a:p>
        </p:txBody>
      </p:sp>
      <p:sp>
        <p:nvSpPr>
          <p:cNvPr id="43" name="Slide Number Placeholder 4"/>
          <p:cNvSpPr>
            <a:spLocks noGrp="1"/>
          </p:cNvSpPr>
          <p:nvPr>
            <p:ph type="sldNum" sz="quarter" idx="11"/>
          </p:nvPr>
        </p:nvSpPr>
        <p:spPr/>
        <p:txBody>
          <a:bodyPr/>
          <a:lstStyle/>
          <a:p>
            <a:fld id="{5440FA7C-E01D-4DF8-8570-BF94E54EDFAC}" type="slidenum">
              <a:rPr lang="en-US"/>
              <a:pPr/>
              <a:t>45</a:t>
            </a:fld>
            <a:endParaRPr lang="en-US"/>
          </a:p>
        </p:txBody>
      </p:sp>
      <p:sp>
        <p:nvSpPr>
          <p:cNvPr id="812034" name="Rectangle 2"/>
          <p:cNvSpPr>
            <a:spLocks noGrp="1" noChangeArrowheads="1"/>
          </p:cNvSpPr>
          <p:nvPr>
            <p:ph type="title"/>
          </p:nvPr>
        </p:nvSpPr>
        <p:spPr/>
        <p:txBody>
          <a:bodyPr/>
          <a:lstStyle/>
          <a:p>
            <a:r>
              <a:rPr lang="en-US" dirty="0"/>
              <a:t>Sessions 3&amp;4:  Managing Risk with Forwards and Futures</a:t>
            </a:r>
          </a:p>
        </p:txBody>
      </p:sp>
      <p:sp>
        <p:nvSpPr>
          <p:cNvPr id="812035" name="Rectangle 3"/>
          <p:cNvSpPr>
            <a:spLocks noGrp="1" noChangeArrowheads="1"/>
          </p:cNvSpPr>
          <p:nvPr>
            <p:ph type="body" idx="1"/>
          </p:nvPr>
        </p:nvSpPr>
        <p:spPr>
          <a:xfrm>
            <a:off x="685800" y="838200"/>
            <a:ext cx="7772400" cy="1447800"/>
          </a:xfrm>
        </p:spPr>
        <p:txBody>
          <a:bodyPr/>
          <a:lstStyle/>
          <a:p>
            <a:pPr algn="ctr"/>
            <a:r>
              <a:rPr lang="en-US" u="sng" dirty="0"/>
              <a:t>In-Class Exercise</a:t>
            </a:r>
          </a:p>
          <a:p>
            <a:r>
              <a:rPr lang="en-US" u="sng" dirty="0"/>
              <a:t>An alternative possibility:</a:t>
            </a:r>
            <a:r>
              <a:rPr lang="en-US" dirty="0"/>
              <a:t>  </a:t>
            </a:r>
            <a:r>
              <a:rPr lang="en-US" sz="1600" dirty="0"/>
              <a:t>Suppose that instead of dropping, both the price of gold and the gold futures price had gone up to $400 per ounce.  What would the ending value of the gold in her vault and the amount in her futures margin account have been?  The required Maintenance margin is $1000 per contract.  Would she have gotten a margin call?</a:t>
            </a:r>
            <a:endParaRPr lang="en-US" dirty="0"/>
          </a:p>
        </p:txBody>
      </p:sp>
      <p:graphicFrame>
        <p:nvGraphicFramePr>
          <p:cNvPr id="812036" name="Object 4"/>
          <p:cNvGraphicFramePr>
            <a:graphicFrameLocks noChangeAspect="1"/>
          </p:cNvGraphicFramePr>
          <p:nvPr/>
        </p:nvGraphicFramePr>
        <p:xfrm>
          <a:off x="4502150" y="3295650"/>
          <a:ext cx="139700" cy="266700"/>
        </p:xfrm>
        <a:graphic>
          <a:graphicData uri="http://schemas.openxmlformats.org/presentationml/2006/ole">
            <mc:AlternateContent xmlns:mc="http://schemas.openxmlformats.org/markup-compatibility/2006">
              <mc:Choice xmlns:v="urn:schemas-microsoft-com:vml" Requires="v">
                <p:oleObj spid="_x0000_s812316" name="Equation" r:id="rId3" imgW="139579" imgH="266469" progId="Equation.3">
                  <p:embed/>
                </p:oleObj>
              </mc:Choice>
              <mc:Fallback>
                <p:oleObj name="Equation" r:id="rId3" imgW="139579" imgH="266469" progId="Equation.3">
                  <p:embed/>
                  <p:pic>
                    <p:nvPicPr>
                      <p:cNvPr id="0" name="Picture 10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02150" y="3295650"/>
                        <a:ext cx="139700" cy="2667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812037" name="Group 5"/>
          <p:cNvGraphicFramePr>
            <a:graphicFrameLocks noGrp="1"/>
          </p:cNvGraphicFramePr>
          <p:nvPr>
            <p:extLst>
              <p:ext uri="{D42A27DB-BD31-4B8C-83A1-F6EECF244321}">
                <p14:modId xmlns:p14="http://schemas.microsoft.com/office/powerpoint/2010/main" val="1566154919"/>
              </p:ext>
            </p:extLst>
          </p:nvPr>
        </p:nvGraphicFramePr>
        <p:xfrm>
          <a:off x="1066800" y="2362200"/>
          <a:ext cx="6794500" cy="3767139"/>
        </p:xfrm>
        <a:graphic>
          <a:graphicData uri="http://schemas.openxmlformats.org/drawingml/2006/table">
            <a:tbl>
              <a:tblPr/>
              <a:tblGrid>
                <a:gridCol w="2895600">
                  <a:extLst>
                    <a:ext uri="{9D8B030D-6E8A-4147-A177-3AD203B41FA5}">
                      <a16:colId xmlns:a16="http://schemas.microsoft.com/office/drawing/2014/main" val="20000"/>
                    </a:ext>
                  </a:extLst>
                </a:gridCol>
                <a:gridCol w="1295400">
                  <a:extLst>
                    <a:ext uri="{9D8B030D-6E8A-4147-A177-3AD203B41FA5}">
                      <a16:colId xmlns:a16="http://schemas.microsoft.com/office/drawing/2014/main" val="20001"/>
                    </a:ext>
                  </a:extLst>
                </a:gridCol>
                <a:gridCol w="1524000">
                  <a:extLst>
                    <a:ext uri="{9D8B030D-6E8A-4147-A177-3AD203B41FA5}">
                      <a16:colId xmlns:a16="http://schemas.microsoft.com/office/drawing/2014/main" val="20002"/>
                    </a:ext>
                  </a:extLst>
                </a:gridCol>
                <a:gridCol w="1079500">
                  <a:extLst>
                    <a:ext uri="{9D8B030D-6E8A-4147-A177-3AD203B41FA5}">
                      <a16:colId xmlns:a16="http://schemas.microsoft.com/office/drawing/2014/main" val="20003"/>
                    </a:ext>
                  </a:extLst>
                </a:gridCol>
              </a:tblGrid>
              <a:tr h="457200">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en-US" sz="1600" b="0" i="0" u="none" strike="noStrike" cap="none" normalizeH="0" baseline="0" dirty="0" smtClean="0">
                        <a:ln>
                          <a:noFill/>
                        </a:ln>
                        <a:solidFill>
                          <a:schemeClr val="tx1"/>
                        </a:solidFill>
                        <a:effectLst/>
                        <a:latin typeface="Times New Roman" pitchFamily="18" charset="0"/>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sng" strike="noStrike" cap="none" normalizeH="0" baseline="0" smtClean="0">
                          <a:ln>
                            <a:noFill/>
                          </a:ln>
                          <a:solidFill>
                            <a:schemeClr val="tx1"/>
                          </a:solidFill>
                          <a:effectLst/>
                          <a:latin typeface="Times New Roman" pitchFamily="18" charset="0"/>
                        </a:rPr>
                        <a:t>Nov. 15</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sng" strike="noStrike" cap="none" normalizeH="0" baseline="0" smtClean="0">
                          <a:ln>
                            <a:noFill/>
                          </a:ln>
                          <a:solidFill>
                            <a:schemeClr val="tx1"/>
                          </a:solidFill>
                          <a:effectLst/>
                          <a:latin typeface="Times New Roman" pitchFamily="18" charset="0"/>
                        </a:rPr>
                        <a:t>Change</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sng" strike="noStrike" cap="none" normalizeH="0" baseline="0" smtClean="0">
                          <a:ln>
                            <a:noFill/>
                          </a:ln>
                          <a:solidFill>
                            <a:schemeClr val="tx1"/>
                          </a:solidFill>
                          <a:effectLst/>
                          <a:latin typeface="Times New Roman" pitchFamily="18" charset="0"/>
                        </a:rPr>
                        <a:t>Nov. 26</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676275">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Times New Roman" pitchFamily="18" charset="0"/>
                        </a:rPr>
                        <a:t>Gold Spot Price</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Times New Roman" pitchFamily="18" charset="0"/>
                        </a:rPr>
                        <a:t>379.10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Times New Roman" pitchFamily="18" charset="0"/>
                        </a:rPr>
                        <a:t>+20.90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Times New Roman" pitchFamily="18" charset="0"/>
                        </a:rPr>
                        <a:t>400.00</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601663">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Times New Roman" pitchFamily="18" charset="0"/>
                        </a:rPr>
                        <a:t>Value of Gold in the Vault</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chemeClr val="tx1"/>
                          </a:solidFill>
                          <a:effectLst/>
                          <a:latin typeface="Times New Roman" pitchFamily="18" charset="0"/>
                        </a:rPr>
                        <a:t>$379,100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en-US" sz="1600" b="0" i="0" u="none" strike="noStrike" cap="none" normalizeH="0" baseline="0" dirty="0" smtClean="0">
                        <a:ln>
                          <a:noFill/>
                        </a:ln>
                        <a:solidFill>
                          <a:schemeClr val="tx1"/>
                        </a:solidFill>
                        <a:effectLst/>
                        <a:latin typeface="Times New Roman"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677863">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Times New Roman" pitchFamily="18" charset="0"/>
                        </a:rPr>
                        <a:t>DEC Gold Futures Price</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Times New Roman" pitchFamily="18" charset="0"/>
                        </a:rPr>
                        <a:t>379.00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Times New Roman" pitchFamily="18" charset="0"/>
                        </a:rPr>
                        <a:t>+21.00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Times New Roman" pitchFamily="18" charset="0"/>
                        </a:rPr>
                        <a:t>400.00</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676275">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Times New Roman" pitchFamily="18" charset="0"/>
                        </a:rPr>
                        <a:t>Futures Margin Account</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Times New Roman" pitchFamily="18" charset="0"/>
                        </a:rPr>
                        <a:t>1500 x 10 = $15,000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677863">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Times New Roman" pitchFamily="18" charset="0"/>
                        </a:rPr>
                        <a:t>Total Value of Hedged Position</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Times New Roman" pitchFamily="18" charset="0"/>
                        </a:rPr>
                        <a:t>$379,100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en-US" sz="1600" b="0" i="0" u="none" strike="noStrike" cap="none" normalizeH="0" baseline="0" dirty="0" smtClean="0">
                        <a:ln>
                          <a:noFill/>
                        </a:ln>
                        <a:solidFill>
                          <a:schemeClr val="tx1"/>
                        </a:solidFill>
                        <a:effectLst/>
                        <a:latin typeface="Times New Roman" pitchFamily="18" charset="0"/>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FUNC-UB.0043  Futures and Options Spring 2017                           Part I: Forwards and Futures                                               ©2017 Figlewski</a:t>
            </a:r>
            <a:endParaRPr lang="en-US"/>
          </a:p>
        </p:txBody>
      </p:sp>
      <p:sp>
        <p:nvSpPr>
          <p:cNvPr id="5" name="Slide Number Placeholder 4"/>
          <p:cNvSpPr>
            <a:spLocks noGrp="1"/>
          </p:cNvSpPr>
          <p:nvPr>
            <p:ph type="sldNum" sz="quarter" idx="11"/>
          </p:nvPr>
        </p:nvSpPr>
        <p:spPr/>
        <p:txBody>
          <a:bodyPr/>
          <a:lstStyle/>
          <a:p>
            <a:fld id="{B8163844-69E0-4A70-A308-87C906605141}" type="slidenum">
              <a:rPr lang="en-US"/>
              <a:pPr/>
              <a:t>46</a:t>
            </a:fld>
            <a:endParaRPr lang="en-US"/>
          </a:p>
        </p:txBody>
      </p:sp>
      <p:sp>
        <p:nvSpPr>
          <p:cNvPr id="813058" name="Rectangle 2"/>
          <p:cNvSpPr>
            <a:spLocks noGrp="1" noChangeArrowheads="1"/>
          </p:cNvSpPr>
          <p:nvPr>
            <p:ph type="title"/>
          </p:nvPr>
        </p:nvSpPr>
        <p:spPr/>
        <p:txBody>
          <a:bodyPr/>
          <a:lstStyle/>
          <a:p>
            <a:r>
              <a:rPr lang="en-US" dirty="0"/>
              <a:t>Sessions 3&amp;4:  Managing Risk with Forwards and Futures</a:t>
            </a:r>
          </a:p>
        </p:txBody>
      </p:sp>
      <p:sp>
        <p:nvSpPr>
          <p:cNvPr id="813059" name="Rectangle 3"/>
          <p:cNvSpPr>
            <a:spLocks noGrp="1" noChangeArrowheads="1"/>
          </p:cNvSpPr>
          <p:nvPr>
            <p:ph type="body" idx="1"/>
          </p:nvPr>
        </p:nvSpPr>
        <p:spPr>
          <a:xfrm>
            <a:off x="685800" y="762000"/>
            <a:ext cx="7772400" cy="5486400"/>
          </a:xfrm>
        </p:spPr>
        <p:txBody>
          <a:bodyPr/>
          <a:lstStyle/>
          <a:p>
            <a:pPr algn="ctr">
              <a:lnSpc>
                <a:spcPct val="90000"/>
              </a:lnSpc>
            </a:pPr>
            <a:endParaRPr lang="en-US" u="sng" dirty="0"/>
          </a:p>
          <a:p>
            <a:pPr algn="ctr">
              <a:lnSpc>
                <a:spcPct val="90000"/>
              </a:lnSpc>
            </a:pPr>
            <a:r>
              <a:rPr lang="en-US" u="sng" dirty="0"/>
              <a:t>Important Details to Notice about a Futures Hedge</a:t>
            </a:r>
          </a:p>
          <a:p>
            <a:pPr>
              <a:lnSpc>
                <a:spcPct val="90000"/>
              </a:lnSpc>
            </a:pPr>
            <a:endParaRPr lang="en-US" sz="1200" dirty="0"/>
          </a:p>
          <a:p>
            <a:pPr>
              <a:lnSpc>
                <a:spcPct val="90000"/>
              </a:lnSpc>
            </a:pPr>
            <a:r>
              <a:rPr lang="en-US" dirty="0"/>
              <a:t>A futures hedge is actually two parallel positions traded separately.   </a:t>
            </a:r>
          </a:p>
          <a:p>
            <a:pPr lvl="1">
              <a:lnSpc>
                <a:spcPct val="90000"/>
              </a:lnSpc>
            </a:pPr>
            <a:r>
              <a:rPr lang="en-US" dirty="0"/>
              <a:t>A hedge with a forward contract would end with delivery of the underlying gold to the </a:t>
            </a:r>
            <a:r>
              <a:rPr lang="en-US" dirty="0" smtClean="0"/>
              <a:t>counterparty (which would be really inconvenient for a jewelry maker!).  </a:t>
            </a:r>
            <a:r>
              <a:rPr lang="en-US" dirty="0"/>
              <a:t>But in a futures hedge, the cash position is liquidated at current prices in the cash market and the futures position is closed out by an offsetting trade in the futures market.</a:t>
            </a:r>
          </a:p>
          <a:p>
            <a:pPr lvl="1">
              <a:lnSpc>
                <a:spcPct val="90000"/>
              </a:lnSpc>
            </a:pPr>
            <a:r>
              <a:rPr lang="en-US" dirty="0"/>
              <a:t>Even with no delivery, the hedge works </a:t>
            </a:r>
            <a:r>
              <a:rPr lang="en-US" dirty="0" smtClean="0"/>
              <a:t>fine as </a:t>
            </a:r>
            <a:r>
              <a:rPr lang="en-US" dirty="0"/>
              <a:t>long as the changes in the values of the two positions over the hedging period are of equal size and opposite sign.</a:t>
            </a:r>
          </a:p>
          <a:p>
            <a:pPr>
              <a:lnSpc>
                <a:spcPct val="90000"/>
              </a:lnSpc>
            </a:pPr>
            <a:endParaRPr lang="en-US" dirty="0"/>
          </a:p>
          <a:p>
            <a:pPr>
              <a:lnSpc>
                <a:spcPct val="90000"/>
              </a:lnSpc>
            </a:pPr>
            <a:r>
              <a:rPr lang="en-US" dirty="0"/>
              <a:t>The hedge instrument is standardized.  </a:t>
            </a:r>
          </a:p>
          <a:p>
            <a:pPr lvl="1">
              <a:lnSpc>
                <a:spcPct val="90000"/>
              </a:lnSpc>
            </a:pPr>
            <a:r>
              <a:rPr lang="en-US" dirty="0"/>
              <a:t>It does not necessarily match exactly the position that is being hedged.  (In this case, the hedge </a:t>
            </a:r>
            <a:r>
              <a:rPr lang="en-US" dirty="0" smtClean="0"/>
              <a:t>had to be lifted </a:t>
            </a:r>
            <a:r>
              <a:rPr lang="en-US" dirty="0"/>
              <a:t>before the DEC futures contract matured.)</a:t>
            </a:r>
          </a:p>
          <a:p>
            <a:pPr lvl="1">
              <a:lnSpc>
                <a:spcPct val="90000"/>
              </a:lnSpc>
            </a:pPr>
            <a:r>
              <a:rPr lang="en-US" dirty="0"/>
              <a:t>The lack of exact match leads to hedging inaccuracy, known as "basis risk." </a:t>
            </a:r>
          </a:p>
          <a:p>
            <a:pPr lvl="1">
              <a:lnSpc>
                <a:spcPct val="90000"/>
              </a:lnSpc>
            </a:pPr>
            <a:endParaRPr lang="en-US" dirty="0"/>
          </a:p>
          <a:p>
            <a:pPr>
              <a:lnSpc>
                <a:spcPct val="90000"/>
              </a:lnSpc>
            </a:pPr>
            <a:r>
              <a:rPr lang="en-US" dirty="0"/>
              <a:t>Margin must be posted on all futures positions by both counterparties.  </a:t>
            </a:r>
          </a:p>
          <a:p>
            <a:pPr lvl="1">
              <a:lnSpc>
                <a:spcPct val="90000"/>
              </a:lnSpc>
            </a:pPr>
            <a:r>
              <a:rPr lang="en-US" dirty="0"/>
              <a:t>The margin account is marked to market daily </a:t>
            </a:r>
            <a:r>
              <a:rPr lang="en-US" dirty="0" smtClean="0"/>
              <a:t>so almost no </a:t>
            </a:r>
            <a:r>
              <a:rPr lang="en-US" dirty="0"/>
              <a:t>credit risk exposure is allowed to build up on outstanding contracts.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813059">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813059">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813059">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813059">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813059">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813059">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813059">
                                            <p:txEl>
                                              <p:pRg st="11" end="1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813059">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3059" grpId="0" build="p" bldLvl="2" autoUpdateAnimBg="0"/>
    </p:bldLst>
  </p:timing>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FUNC-UB.0043  Futures and Options Spring 2017                           Part I: Forwards and Futures                                               ©2017 Figlewski</a:t>
            </a:r>
            <a:endParaRPr lang="en-US"/>
          </a:p>
        </p:txBody>
      </p:sp>
      <p:sp>
        <p:nvSpPr>
          <p:cNvPr id="5" name="Slide Number Placeholder 4"/>
          <p:cNvSpPr>
            <a:spLocks noGrp="1"/>
          </p:cNvSpPr>
          <p:nvPr>
            <p:ph type="sldNum" sz="quarter" idx="11"/>
          </p:nvPr>
        </p:nvSpPr>
        <p:spPr/>
        <p:txBody>
          <a:bodyPr/>
          <a:lstStyle/>
          <a:p>
            <a:fld id="{9F80CFFE-90B5-4551-ABC0-6B8294CA5F02}" type="slidenum">
              <a:rPr lang="en-US"/>
              <a:pPr/>
              <a:t>47</a:t>
            </a:fld>
            <a:endParaRPr lang="en-US"/>
          </a:p>
        </p:txBody>
      </p:sp>
      <p:sp>
        <p:nvSpPr>
          <p:cNvPr id="194562" name="Rectangle 2"/>
          <p:cNvSpPr>
            <a:spLocks noGrp="1" noChangeArrowheads="1"/>
          </p:cNvSpPr>
          <p:nvPr>
            <p:ph type="title"/>
          </p:nvPr>
        </p:nvSpPr>
        <p:spPr/>
        <p:txBody>
          <a:bodyPr/>
          <a:lstStyle/>
          <a:p>
            <a:r>
              <a:rPr lang="en-US" dirty="0"/>
              <a:t>Sessions 3&amp;4:  Managing Risk with Forwards and Futures</a:t>
            </a:r>
          </a:p>
        </p:txBody>
      </p:sp>
      <p:sp>
        <p:nvSpPr>
          <p:cNvPr id="194563" name="Rectangle 3"/>
          <p:cNvSpPr>
            <a:spLocks noGrp="1" noChangeArrowheads="1"/>
          </p:cNvSpPr>
          <p:nvPr>
            <p:ph type="body" idx="1"/>
          </p:nvPr>
        </p:nvSpPr>
        <p:spPr>
          <a:xfrm>
            <a:off x="685800" y="990600"/>
            <a:ext cx="7772400" cy="5486400"/>
          </a:xfrm>
        </p:spPr>
        <p:txBody>
          <a:bodyPr/>
          <a:lstStyle/>
          <a:p>
            <a:pPr algn="ctr"/>
            <a:r>
              <a:rPr lang="en-US" u="sng" dirty="0">
                <a:cs typeface="Arial" charset="0"/>
              </a:rPr>
              <a:t>Designing a Futures Hedge</a:t>
            </a:r>
          </a:p>
          <a:p>
            <a:endParaRPr lang="en-US" dirty="0">
              <a:cs typeface="Arial" charset="0"/>
            </a:endParaRPr>
          </a:p>
          <a:p>
            <a:r>
              <a:rPr lang="en-US" dirty="0">
                <a:cs typeface="Arial" charset="0"/>
              </a:rPr>
              <a:t>A hedge with forwards locks in a value for the item being hedged as of maturity date.  A futures hedge allows some hedging error (basis risk).</a:t>
            </a:r>
          </a:p>
          <a:p>
            <a:endParaRPr lang="en-US" dirty="0">
              <a:cs typeface="Arial" charset="0"/>
            </a:endParaRPr>
          </a:p>
          <a:p>
            <a:r>
              <a:rPr lang="en-US" dirty="0">
                <a:cs typeface="Arial" charset="0"/>
              </a:rPr>
              <a:t>We first consider how to set up a hedge if basis risk is </a:t>
            </a:r>
            <a:r>
              <a:rPr lang="en-US" u="sng" dirty="0">
                <a:cs typeface="Arial" charset="0"/>
              </a:rPr>
              <a:t>not</a:t>
            </a:r>
            <a:r>
              <a:rPr lang="en-US" dirty="0">
                <a:cs typeface="Arial" charset="0"/>
              </a:rPr>
              <a:t> present.</a:t>
            </a:r>
          </a:p>
          <a:p>
            <a:endParaRPr lang="en-US" dirty="0">
              <a:cs typeface="Arial" charset="0"/>
            </a:endParaRPr>
          </a:p>
          <a:p>
            <a:r>
              <a:rPr lang="en-US" dirty="0">
                <a:cs typeface="Arial" charset="0"/>
              </a:rPr>
              <a:t>Some basic principles</a:t>
            </a:r>
          </a:p>
          <a:p>
            <a:pPr lvl="1"/>
            <a:r>
              <a:rPr lang="en-US" dirty="0">
                <a:cs typeface="Arial" charset="0"/>
              </a:rPr>
              <a:t>A loss on the item being hedged should be made up by a profit on the futures hedge position. </a:t>
            </a:r>
          </a:p>
          <a:p>
            <a:pPr lvl="1"/>
            <a:r>
              <a:rPr lang="en-US" dirty="0">
                <a:cs typeface="Arial" charset="0"/>
              </a:rPr>
              <a:t>The profits and losses must offset each other in </a:t>
            </a:r>
            <a:r>
              <a:rPr lang="en-US" u="sng" dirty="0">
                <a:cs typeface="Arial" charset="0"/>
              </a:rPr>
              <a:t>dollars</a:t>
            </a:r>
            <a:r>
              <a:rPr lang="en-US" dirty="0">
                <a:cs typeface="Arial" charset="0"/>
              </a:rPr>
              <a:t>.  This is called "</a:t>
            </a:r>
            <a:r>
              <a:rPr lang="en-US" u="sng" dirty="0">
                <a:cs typeface="Arial" charset="0"/>
              </a:rPr>
              <a:t>dollar equivalence</a:t>
            </a:r>
            <a:r>
              <a:rPr lang="en-US" dirty="0">
                <a:cs typeface="Arial" charset="0"/>
              </a:rPr>
              <a:t>."</a:t>
            </a:r>
          </a:p>
          <a:p>
            <a:pPr lvl="1"/>
            <a:r>
              <a:rPr lang="en-US" dirty="0">
                <a:cs typeface="Arial" charset="0"/>
              </a:rPr>
              <a:t>Losses on the futures </a:t>
            </a:r>
            <a:r>
              <a:rPr lang="en-US" dirty="0" smtClean="0">
                <a:cs typeface="Arial" charset="0"/>
              </a:rPr>
              <a:t>are </a:t>
            </a:r>
            <a:r>
              <a:rPr lang="en-US" dirty="0">
                <a:cs typeface="Arial" charset="0"/>
              </a:rPr>
              <a:t>common in hedging.  In a properly designed hedge, if there is a profit on the item being hedged, it should be offset by an equal-sized </a:t>
            </a:r>
            <a:r>
              <a:rPr lang="en-US" u="sng" dirty="0">
                <a:cs typeface="Arial" charset="0"/>
              </a:rPr>
              <a:t>loss</a:t>
            </a:r>
            <a:r>
              <a:rPr lang="en-US" dirty="0">
                <a:cs typeface="Arial" charset="0"/>
              </a:rPr>
              <a:t> on the hedging instruments!  This </a:t>
            </a:r>
            <a:r>
              <a:rPr lang="en-US" dirty="0" smtClean="0">
                <a:cs typeface="Arial" charset="0"/>
              </a:rPr>
              <a:t>will occur </a:t>
            </a:r>
            <a:r>
              <a:rPr lang="en-US" dirty="0">
                <a:cs typeface="Arial" charset="0"/>
              </a:rPr>
              <a:t>about half the time.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9456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94563">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94563">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94563">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19456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uiExpand="1" build="p" bldLvl="2" autoUpdateAnimBg="0"/>
    </p:bldLst>
  </p:timing>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 name="Footer Placeholder 3"/>
          <p:cNvSpPr>
            <a:spLocks noGrp="1"/>
          </p:cNvSpPr>
          <p:nvPr>
            <p:ph type="ftr" sz="quarter" idx="10"/>
          </p:nvPr>
        </p:nvSpPr>
        <p:spPr/>
        <p:txBody>
          <a:bodyPr/>
          <a:lstStyle/>
          <a:p>
            <a:r>
              <a:rPr lang="en-US" smtClean="0"/>
              <a:t>FUNC-UB.0043  Futures and Options Spring 2017                           Part I: Forwards and Futures                                               ©2017 Figlewski</a:t>
            </a:r>
            <a:endParaRPr lang="en-US"/>
          </a:p>
        </p:txBody>
      </p:sp>
      <p:sp>
        <p:nvSpPr>
          <p:cNvPr id="10" name="Slide Number Placeholder 4"/>
          <p:cNvSpPr>
            <a:spLocks noGrp="1"/>
          </p:cNvSpPr>
          <p:nvPr>
            <p:ph type="sldNum" sz="quarter" idx="11"/>
          </p:nvPr>
        </p:nvSpPr>
        <p:spPr/>
        <p:txBody>
          <a:bodyPr/>
          <a:lstStyle/>
          <a:p>
            <a:fld id="{01606141-1EBE-4ACD-86CE-5E08DDBAF98A}" type="slidenum">
              <a:rPr lang="en-US"/>
              <a:pPr/>
              <a:t>48</a:t>
            </a:fld>
            <a:endParaRPr lang="en-US"/>
          </a:p>
        </p:txBody>
      </p:sp>
      <p:sp>
        <p:nvSpPr>
          <p:cNvPr id="204802" name="Rectangle 2"/>
          <p:cNvSpPr>
            <a:spLocks noGrp="1" noChangeArrowheads="1"/>
          </p:cNvSpPr>
          <p:nvPr>
            <p:ph type="title"/>
          </p:nvPr>
        </p:nvSpPr>
        <p:spPr/>
        <p:txBody>
          <a:bodyPr/>
          <a:lstStyle/>
          <a:p>
            <a:r>
              <a:rPr lang="en-US" dirty="0"/>
              <a:t>Sessions 3&amp;4:  Managing Risk with Forwards and Futures</a:t>
            </a:r>
          </a:p>
        </p:txBody>
      </p:sp>
      <p:sp>
        <p:nvSpPr>
          <p:cNvPr id="204803" name="Rectangle 3"/>
          <p:cNvSpPr>
            <a:spLocks noGrp="1" noChangeArrowheads="1"/>
          </p:cNvSpPr>
          <p:nvPr>
            <p:ph type="body" idx="1"/>
          </p:nvPr>
        </p:nvSpPr>
        <p:spPr/>
        <p:txBody>
          <a:bodyPr/>
          <a:lstStyle/>
          <a:p>
            <a:pPr algn="ctr"/>
            <a:r>
              <a:rPr lang="en-US" u="sng" dirty="0">
                <a:cs typeface="Arial" charset="0"/>
              </a:rPr>
              <a:t>Dollar Equivalence in Hedge Design</a:t>
            </a:r>
            <a:endParaRPr lang="en-US" u="sng" dirty="0">
              <a:cs typeface="Times New Roman" pitchFamily="18" charset="0"/>
            </a:endParaRPr>
          </a:p>
          <a:p>
            <a:r>
              <a:rPr lang="en-US" sz="1600" dirty="0" smtClean="0">
                <a:cs typeface="Arial" charset="0"/>
              </a:rPr>
              <a:t>The </a:t>
            </a:r>
            <a:r>
              <a:rPr lang="en-US" sz="1600" dirty="0">
                <a:cs typeface="Arial" charset="0"/>
              </a:rPr>
              <a:t>ideal hedge produces a profit that exactly offsets (in dollars) any loss experienced on the  "spot</a:t>
            </a:r>
            <a:r>
              <a:rPr lang="en-US" sz="1600" dirty="0" smtClean="0">
                <a:cs typeface="Arial" charset="0"/>
              </a:rPr>
              <a:t>" or "</a:t>
            </a:r>
            <a:r>
              <a:rPr lang="en-US" sz="1600" dirty="0">
                <a:cs typeface="Arial" charset="0"/>
              </a:rPr>
              <a:t>cash" position.  The big question:  How many futures contracts does this require?</a:t>
            </a:r>
            <a:endParaRPr lang="en-US" sz="1600" dirty="0">
              <a:cs typeface="Times New Roman" pitchFamily="18" charset="0"/>
            </a:endParaRPr>
          </a:p>
          <a:p>
            <a:endParaRPr lang="en-US" sz="1100" dirty="0">
              <a:cs typeface="Times New Roman" pitchFamily="18" charset="0"/>
            </a:endParaRPr>
          </a:p>
          <a:p>
            <a:pPr algn="ctr"/>
            <a:r>
              <a:rPr lang="en-US" sz="1600" dirty="0">
                <a:cs typeface="Arial" charset="0"/>
              </a:rPr>
              <a:t>N</a:t>
            </a:r>
            <a:r>
              <a:rPr lang="en-US" sz="1600" baseline="-30000" dirty="0">
                <a:cs typeface="Arial" charset="0"/>
              </a:rPr>
              <a:t>F</a:t>
            </a:r>
            <a:r>
              <a:rPr lang="en-US" sz="1600" dirty="0">
                <a:cs typeface="Arial" charset="0"/>
              </a:rPr>
              <a:t>  =  number of futures contracts traded</a:t>
            </a:r>
            <a:endParaRPr lang="en-US" sz="1600" dirty="0">
              <a:cs typeface="Times New Roman" pitchFamily="18" charset="0"/>
            </a:endParaRPr>
          </a:p>
          <a:p>
            <a:pPr algn="ctr"/>
            <a:endParaRPr lang="en-US" sz="1100" dirty="0">
              <a:cs typeface="Times New Roman" pitchFamily="18" charset="0"/>
            </a:endParaRPr>
          </a:p>
          <a:p>
            <a:r>
              <a:rPr lang="en-US" sz="1600" dirty="0">
                <a:cs typeface="Arial" charset="0"/>
              </a:rPr>
              <a:t>Profit / loss on futures position 	= N</a:t>
            </a:r>
            <a:r>
              <a:rPr lang="en-US" sz="1600" baseline="-25000" dirty="0">
                <a:cs typeface="Arial" charset="0"/>
              </a:rPr>
              <a:t>F</a:t>
            </a:r>
            <a:r>
              <a:rPr lang="en-US" sz="1600" dirty="0">
                <a:cs typeface="Arial" charset="0"/>
              </a:rPr>
              <a:t> </a:t>
            </a:r>
            <a:r>
              <a:rPr lang="en-US" sz="1600" dirty="0">
                <a:cs typeface="Arial" charset="0"/>
                <a:sym typeface="Symbol" pitchFamily="18" charset="2"/>
              </a:rPr>
              <a:t></a:t>
            </a:r>
            <a:r>
              <a:rPr lang="en-US" sz="1600" dirty="0">
                <a:cs typeface="Arial" charset="0"/>
              </a:rPr>
              <a:t> futures price change </a:t>
            </a:r>
            <a:r>
              <a:rPr lang="en-US" sz="1600" dirty="0">
                <a:cs typeface="Arial" charset="0"/>
                <a:sym typeface="Symbol" pitchFamily="18" charset="2"/>
              </a:rPr>
              <a:t></a:t>
            </a:r>
            <a:r>
              <a:rPr lang="en-US" sz="1600" dirty="0">
                <a:cs typeface="Arial" charset="0"/>
              </a:rPr>
              <a:t> size of futures contract</a:t>
            </a:r>
            <a:endParaRPr lang="en-US" sz="1600" dirty="0">
              <a:cs typeface="Times New Roman" pitchFamily="18" charset="0"/>
            </a:endParaRPr>
          </a:p>
          <a:p>
            <a:r>
              <a:rPr lang="en-US" sz="1600" dirty="0">
                <a:cs typeface="Arial" charset="0"/>
              </a:rPr>
              <a:t>Profit / loss on </a:t>
            </a:r>
            <a:r>
              <a:rPr lang="en-US" sz="1600" dirty="0" smtClean="0">
                <a:cs typeface="Arial" charset="0"/>
              </a:rPr>
              <a:t>spot position</a:t>
            </a:r>
            <a:r>
              <a:rPr lang="en-US" sz="1600" dirty="0">
                <a:cs typeface="Arial" charset="0"/>
              </a:rPr>
              <a:t>	=  spot price change </a:t>
            </a:r>
            <a:r>
              <a:rPr lang="en-US" sz="1600" dirty="0">
                <a:cs typeface="Arial" charset="0"/>
                <a:sym typeface="Symbol" pitchFamily="18" charset="2"/>
              </a:rPr>
              <a:t></a:t>
            </a:r>
            <a:r>
              <a:rPr lang="en-US" sz="1600" dirty="0">
                <a:cs typeface="Arial" charset="0"/>
              </a:rPr>
              <a:t> size of spot position</a:t>
            </a:r>
            <a:endParaRPr lang="en-US" sz="1600" dirty="0">
              <a:cs typeface="Times New Roman" pitchFamily="18" charset="0"/>
            </a:endParaRPr>
          </a:p>
          <a:p>
            <a:endParaRPr lang="en-US" sz="1100" dirty="0">
              <a:cs typeface="Times New Roman" pitchFamily="18" charset="0"/>
            </a:endParaRPr>
          </a:p>
          <a:p>
            <a:r>
              <a:rPr lang="en-US" sz="1600" dirty="0" smtClean="0">
                <a:cs typeface="Arial" charset="0"/>
              </a:rPr>
              <a:t>(Note that Position "size" is in physical units, like bushels or ounces or francs—whatever thing the price is the price </a:t>
            </a:r>
            <a:r>
              <a:rPr lang="en-US" sz="1600" u="sng" dirty="0" smtClean="0">
                <a:cs typeface="Arial" charset="0"/>
              </a:rPr>
              <a:t>of</a:t>
            </a:r>
            <a:r>
              <a:rPr lang="en-US" sz="1600" dirty="0" smtClean="0">
                <a:cs typeface="Arial" charset="0"/>
              </a:rPr>
              <a:t>.)</a:t>
            </a:r>
          </a:p>
          <a:p>
            <a:r>
              <a:rPr lang="en-US" sz="1600" dirty="0" smtClean="0">
                <a:cs typeface="Arial" charset="0"/>
              </a:rPr>
              <a:t>These profits and losses should </a:t>
            </a:r>
            <a:r>
              <a:rPr lang="en-US" sz="1600" dirty="0">
                <a:cs typeface="Arial" charset="0"/>
              </a:rPr>
              <a:t>be of equal size and opposite sign:</a:t>
            </a:r>
            <a:endParaRPr lang="en-US" sz="2400" dirty="0"/>
          </a:p>
          <a:p>
            <a:endParaRPr lang="en-US" sz="1600" dirty="0">
              <a:cs typeface="Arial" charset="0"/>
            </a:endParaRPr>
          </a:p>
          <a:p>
            <a:endParaRPr lang="en-US" dirty="0">
              <a:cs typeface="Arial" charset="0"/>
            </a:endParaRPr>
          </a:p>
        </p:txBody>
      </p:sp>
      <p:graphicFrame>
        <p:nvGraphicFramePr>
          <p:cNvPr id="204805" name="Object 5"/>
          <p:cNvGraphicFramePr>
            <a:graphicFrameLocks noChangeAspect="1"/>
          </p:cNvGraphicFramePr>
          <p:nvPr>
            <p:extLst>
              <p:ext uri="{D42A27DB-BD31-4B8C-83A1-F6EECF244321}">
                <p14:modId xmlns:p14="http://schemas.microsoft.com/office/powerpoint/2010/main" val="189985934"/>
              </p:ext>
            </p:extLst>
          </p:nvPr>
        </p:nvGraphicFramePr>
        <p:xfrm>
          <a:off x="2382370" y="4038600"/>
          <a:ext cx="4404659" cy="279400"/>
        </p:xfrm>
        <a:graphic>
          <a:graphicData uri="http://schemas.openxmlformats.org/presentationml/2006/ole">
            <mc:AlternateContent xmlns:mc="http://schemas.openxmlformats.org/markup-compatibility/2006">
              <mc:Choice xmlns:v="urn:schemas-microsoft-com:vml" Requires="v">
                <p:oleObj spid="_x0000_s205422" name="Equation" r:id="rId3" imgW="3403600" imgH="215900" progId="Equation.3">
                  <p:embed/>
                </p:oleObj>
              </mc:Choice>
              <mc:Fallback>
                <p:oleObj name="Equation" r:id="rId3" imgW="3403600" imgH="215900" progId="Equation.3">
                  <p:embed/>
                  <p:pic>
                    <p:nvPicPr>
                      <p:cNvPr id="0" name="Picture 19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82370" y="4038600"/>
                        <a:ext cx="4404659" cy="279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04806" name="Object 6"/>
          <p:cNvGraphicFramePr>
            <a:graphicFrameLocks noChangeAspect="1"/>
          </p:cNvGraphicFramePr>
          <p:nvPr>
            <p:extLst>
              <p:ext uri="{D42A27DB-BD31-4B8C-83A1-F6EECF244321}">
                <p14:modId xmlns:p14="http://schemas.microsoft.com/office/powerpoint/2010/main" val="1865719630"/>
              </p:ext>
            </p:extLst>
          </p:nvPr>
        </p:nvGraphicFramePr>
        <p:xfrm>
          <a:off x="2743200" y="4540250"/>
          <a:ext cx="3517900" cy="609600"/>
        </p:xfrm>
        <a:graphic>
          <a:graphicData uri="http://schemas.openxmlformats.org/presentationml/2006/ole">
            <mc:AlternateContent xmlns:mc="http://schemas.openxmlformats.org/markup-compatibility/2006">
              <mc:Choice xmlns:v="urn:schemas-microsoft-com:vml" Requires="v">
                <p:oleObj spid="_x0000_s205423" name="Equation" r:id="rId5" imgW="3517900" imgH="609600" progId="Equation.3">
                  <p:embed/>
                </p:oleObj>
              </mc:Choice>
              <mc:Fallback>
                <p:oleObj name="Equation" r:id="rId5" imgW="3517900" imgH="609600" progId="Equation.3">
                  <p:embed/>
                  <p:pic>
                    <p:nvPicPr>
                      <p:cNvPr id="0" name="Picture 20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43200" y="4540250"/>
                        <a:ext cx="3517900" cy="609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04810" name="Text Box 10"/>
          <p:cNvSpPr txBox="1">
            <a:spLocks noChangeArrowheads="1"/>
          </p:cNvSpPr>
          <p:nvPr/>
        </p:nvSpPr>
        <p:spPr bwMode="auto">
          <a:xfrm>
            <a:off x="685800" y="4383881"/>
            <a:ext cx="1968500" cy="312738"/>
          </a:xfrm>
          <a:prstGeom prst="rect">
            <a:avLst/>
          </a:prstGeom>
          <a:noFill/>
          <a:ln w="9525">
            <a:noFill/>
            <a:miter lim="800000"/>
            <a:headEnd/>
            <a:tailEnd/>
          </a:ln>
          <a:effectLst/>
        </p:spPr>
        <p:txBody>
          <a:bodyPr>
            <a:spAutoFit/>
          </a:bodyPr>
          <a:lstStyle/>
          <a:p>
            <a:pPr>
              <a:lnSpc>
                <a:spcPct val="90000"/>
              </a:lnSpc>
              <a:spcBef>
                <a:spcPct val="20000"/>
              </a:spcBef>
            </a:pPr>
            <a:r>
              <a:rPr lang="en-US" i="0" dirty="0">
                <a:cs typeface="Arial" charset="0"/>
              </a:rPr>
              <a:t>Solving for N</a:t>
            </a:r>
            <a:r>
              <a:rPr lang="en-US" i="0" baseline="-25000" dirty="0">
                <a:cs typeface="Arial" charset="0"/>
              </a:rPr>
              <a:t>F</a:t>
            </a:r>
            <a:r>
              <a:rPr lang="en-US" i="0" dirty="0">
                <a:cs typeface="Arial" charset="0"/>
              </a:rPr>
              <a:t> gives</a:t>
            </a:r>
            <a:endParaRPr lang="en-US" sz="2400" i="0" dirty="0"/>
          </a:p>
        </p:txBody>
      </p:sp>
      <p:sp>
        <p:nvSpPr>
          <p:cNvPr id="204811" name="Text Box 11"/>
          <p:cNvSpPr txBox="1">
            <a:spLocks noChangeArrowheads="1"/>
          </p:cNvSpPr>
          <p:nvPr/>
        </p:nvSpPr>
        <p:spPr bwMode="auto">
          <a:xfrm>
            <a:off x="685800" y="5295900"/>
            <a:ext cx="7797800" cy="1069975"/>
          </a:xfrm>
          <a:prstGeom prst="rect">
            <a:avLst/>
          </a:prstGeom>
          <a:noFill/>
          <a:ln w="9525">
            <a:noFill/>
            <a:miter lim="800000"/>
            <a:headEnd/>
            <a:tailEnd/>
          </a:ln>
          <a:effectLst/>
        </p:spPr>
        <p:txBody>
          <a:bodyPr>
            <a:spAutoFit/>
          </a:bodyPr>
          <a:lstStyle/>
          <a:p>
            <a:pPr>
              <a:spcBef>
                <a:spcPct val="20000"/>
              </a:spcBef>
            </a:pPr>
            <a:r>
              <a:rPr lang="en-US" b="1" i="0" dirty="0">
                <a:cs typeface="Arial" charset="0"/>
              </a:rPr>
              <a:t>Important:</a:t>
            </a:r>
            <a:r>
              <a:rPr lang="en-US" i="0" dirty="0">
                <a:cs typeface="Arial" charset="0"/>
              </a:rPr>
              <a:t> </a:t>
            </a:r>
            <a:r>
              <a:rPr lang="en-US" i="0" dirty="0"/>
              <a:t>We don't know the price changes </a:t>
            </a:r>
            <a:r>
              <a:rPr lang="en-US" i="0" dirty="0">
                <a:sym typeface="Symbol" pitchFamily="18" charset="2"/>
              </a:rPr>
              <a:t>P and F </a:t>
            </a:r>
            <a:r>
              <a:rPr lang="en-US" i="0" dirty="0"/>
              <a:t>ahead of time, but we </a:t>
            </a:r>
            <a:r>
              <a:rPr lang="en-US" i="0" dirty="0" smtClean="0"/>
              <a:t>often know </a:t>
            </a:r>
            <a:r>
              <a:rPr lang="en-US" i="0" dirty="0"/>
              <a:t>something about their ratio.  For example, </a:t>
            </a:r>
            <a:r>
              <a:rPr lang="en-US" i="0" dirty="0" smtClean="0"/>
              <a:t>if </a:t>
            </a:r>
            <a:r>
              <a:rPr lang="en-US" i="0" dirty="0"/>
              <a:t>futures and cash prices always change exactly together and by the same </a:t>
            </a:r>
            <a:r>
              <a:rPr lang="en-US" i="0" dirty="0" smtClean="0"/>
              <a:t>amount, </a:t>
            </a:r>
            <a:r>
              <a:rPr lang="en-US" i="0" dirty="0"/>
              <a:t>the ratio will be 1.  To use the dollar equivalence approach, we only need to know </a:t>
            </a:r>
            <a:r>
              <a:rPr lang="en-US" i="0" dirty="0" smtClean="0"/>
              <a:t>             .</a:t>
            </a:r>
            <a:endParaRPr lang="en-US" i="0" dirty="0"/>
          </a:p>
        </p:txBody>
      </p:sp>
      <p:graphicFrame>
        <p:nvGraphicFramePr>
          <p:cNvPr id="11" name="Object 6"/>
          <p:cNvGraphicFramePr>
            <a:graphicFrameLocks noChangeAspect="1"/>
          </p:cNvGraphicFramePr>
          <p:nvPr>
            <p:extLst>
              <p:ext uri="{D42A27DB-BD31-4B8C-83A1-F6EECF244321}">
                <p14:modId xmlns:p14="http://schemas.microsoft.com/office/powerpoint/2010/main" val="2125976609"/>
              </p:ext>
            </p:extLst>
          </p:nvPr>
        </p:nvGraphicFramePr>
        <p:xfrm>
          <a:off x="3505200" y="6102350"/>
          <a:ext cx="609600" cy="203200"/>
        </p:xfrm>
        <a:graphic>
          <a:graphicData uri="http://schemas.openxmlformats.org/presentationml/2006/ole">
            <mc:AlternateContent xmlns:mc="http://schemas.openxmlformats.org/markup-compatibility/2006">
              <mc:Choice xmlns:v="urn:schemas-microsoft-com:vml" Requires="v">
                <p:oleObj spid="_x0000_s205424" name="Equation" r:id="rId7" imgW="533160" imgH="177480" progId="Equation.3">
                  <p:embed/>
                </p:oleObj>
              </mc:Choice>
              <mc:Fallback>
                <p:oleObj name="Equation" r:id="rId7" imgW="533160" imgH="177480" progId="Equation.3">
                  <p:embed/>
                  <p:pic>
                    <p:nvPicPr>
                      <p:cNvPr id="0" name=""/>
                      <p:cNvPicPr>
                        <a:picLocks noChangeAspect="1" noChangeArrowheads="1"/>
                      </p:cNvPicPr>
                      <p:nvPr/>
                    </p:nvPicPr>
                    <p:blipFill>
                      <a:blip r:embed="rId8"/>
                      <a:srcRect/>
                      <a:stretch>
                        <a:fillRect/>
                      </a:stretch>
                    </p:blipFill>
                    <p:spPr bwMode="auto">
                      <a:xfrm>
                        <a:off x="3505200" y="6102350"/>
                        <a:ext cx="609600" cy="203200"/>
                      </a:xfrm>
                      <a:prstGeom prst="rect">
                        <a:avLst/>
                      </a:prstGeom>
                      <a:noFill/>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0480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0480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0480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204803">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204803">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499"/>
                                          </p:stCondLst>
                                        </p:cTn>
                                        <p:tgtEl>
                                          <p:spTgt spid="20480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20481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499"/>
                                          </p:stCondLst>
                                        </p:cTn>
                                        <p:tgtEl>
                                          <p:spTgt spid="20480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204811"/>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499"/>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03" grpId="0" uiExpand="1" build="p" autoUpdateAnimBg="0"/>
      <p:bldP spid="204810" grpId="0" autoUpdateAnimBg="0"/>
      <p:bldP spid="204811" grpId="0" autoUpdateAnimBg="0"/>
    </p:bldLst>
  </p:timing>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FUNC-UB.0043  Futures and Options Spring 2017                           Part I: Forwards and Futures                                               ©2017 Figlewski</a:t>
            </a:r>
            <a:endParaRPr lang="en-US"/>
          </a:p>
        </p:txBody>
      </p:sp>
      <p:sp>
        <p:nvSpPr>
          <p:cNvPr id="5" name="Slide Number Placeholder 4"/>
          <p:cNvSpPr>
            <a:spLocks noGrp="1"/>
          </p:cNvSpPr>
          <p:nvPr>
            <p:ph type="sldNum" sz="quarter" idx="11"/>
          </p:nvPr>
        </p:nvSpPr>
        <p:spPr/>
        <p:txBody>
          <a:bodyPr/>
          <a:lstStyle/>
          <a:p>
            <a:fld id="{DFFCB5CD-1080-45CB-8045-D9511C6BDBE3}" type="slidenum">
              <a:rPr lang="en-US"/>
              <a:pPr/>
              <a:t>49</a:t>
            </a:fld>
            <a:endParaRPr lang="en-US"/>
          </a:p>
        </p:txBody>
      </p:sp>
      <p:sp>
        <p:nvSpPr>
          <p:cNvPr id="205826" name="Rectangle 2"/>
          <p:cNvSpPr>
            <a:spLocks noGrp="1" noChangeArrowheads="1"/>
          </p:cNvSpPr>
          <p:nvPr>
            <p:ph type="title"/>
          </p:nvPr>
        </p:nvSpPr>
        <p:spPr/>
        <p:txBody>
          <a:bodyPr/>
          <a:lstStyle/>
          <a:p>
            <a:r>
              <a:rPr lang="en-US" dirty="0"/>
              <a:t>Sessions 3&amp;4:  Managing Risk with Forwards and Futures</a:t>
            </a:r>
          </a:p>
        </p:txBody>
      </p:sp>
      <p:sp>
        <p:nvSpPr>
          <p:cNvPr id="205827" name="Rectangle 3"/>
          <p:cNvSpPr>
            <a:spLocks noGrp="1" noChangeArrowheads="1"/>
          </p:cNvSpPr>
          <p:nvPr>
            <p:ph type="body" idx="1"/>
          </p:nvPr>
        </p:nvSpPr>
        <p:spPr/>
        <p:txBody>
          <a:bodyPr/>
          <a:lstStyle/>
          <a:p>
            <a:pPr marL="304800" indent="-304800" algn="ctr">
              <a:lnSpc>
                <a:spcPct val="90000"/>
              </a:lnSpc>
            </a:pPr>
            <a:r>
              <a:rPr lang="en-US" dirty="0">
                <a:cs typeface="Arial" charset="0"/>
              </a:rPr>
              <a:t>The Simplest Example:  Hedging Equal Quantities  </a:t>
            </a:r>
            <a:endParaRPr lang="en-US" dirty="0">
              <a:cs typeface="Times New Roman" pitchFamily="18" charset="0"/>
            </a:endParaRPr>
          </a:p>
          <a:p>
            <a:pPr marL="304800" indent="-304800" algn="ctr">
              <a:lnSpc>
                <a:spcPct val="90000"/>
              </a:lnSpc>
            </a:pPr>
            <a:r>
              <a:rPr lang="en-US" u="sng" dirty="0">
                <a:cs typeface="Arial" charset="0"/>
              </a:rPr>
              <a:t>(Physical Commodities, Foreign Exchange)</a:t>
            </a:r>
            <a:endParaRPr lang="en-US" u="sng" dirty="0">
              <a:cs typeface="Times New Roman" pitchFamily="18" charset="0"/>
            </a:endParaRPr>
          </a:p>
          <a:p>
            <a:pPr marL="304800" indent="-304800">
              <a:lnSpc>
                <a:spcPct val="90000"/>
              </a:lnSpc>
            </a:pPr>
            <a:endParaRPr lang="en-US" sz="1600" dirty="0">
              <a:cs typeface="Arial" charset="0"/>
            </a:endParaRPr>
          </a:p>
          <a:p>
            <a:pPr marL="304800" indent="-304800">
              <a:lnSpc>
                <a:spcPct val="90000"/>
              </a:lnSpc>
            </a:pPr>
            <a:r>
              <a:rPr lang="en-US" sz="1600" dirty="0">
                <a:cs typeface="Arial" charset="0"/>
              </a:rPr>
              <a:t>For some cases, dollar equivalence just calls for trading the same number of units in futures as are in the cash position being hedged (because </a:t>
            </a:r>
            <a:r>
              <a:rPr lang="en-US" sz="1600" dirty="0">
                <a:cs typeface="Arial" charset="0"/>
                <a:sym typeface="Symbol" pitchFamily="18" charset="2"/>
              </a:rPr>
              <a:t>F = P). </a:t>
            </a:r>
          </a:p>
          <a:p>
            <a:pPr marL="304800" indent="-304800">
              <a:lnSpc>
                <a:spcPct val="90000"/>
              </a:lnSpc>
            </a:pPr>
            <a:endParaRPr lang="en-US" sz="1600" dirty="0">
              <a:cs typeface="Times New Roman" pitchFamily="18" charset="0"/>
            </a:endParaRPr>
          </a:p>
          <a:p>
            <a:pPr marL="304800" indent="-304800">
              <a:lnSpc>
                <a:spcPct val="90000"/>
              </a:lnSpc>
            </a:pPr>
            <a:r>
              <a:rPr lang="en-US" sz="1600" b="1" u="sng" dirty="0">
                <a:cs typeface="Arial" charset="0"/>
              </a:rPr>
              <a:t>Examples</a:t>
            </a:r>
            <a:r>
              <a:rPr lang="en-US" sz="1600" u="sng" dirty="0">
                <a:cs typeface="Arial" charset="0"/>
              </a:rPr>
              <a:t>:</a:t>
            </a:r>
            <a:r>
              <a:rPr lang="en-US" sz="1600" dirty="0">
                <a:cs typeface="Arial" charset="0"/>
              </a:rPr>
              <a:t> </a:t>
            </a:r>
          </a:p>
          <a:p>
            <a:pPr marL="304800" indent="-304800">
              <a:lnSpc>
                <a:spcPct val="90000"/>
              </a:lnSpc>
            </a:pPr>
            <a:endParaRPr lang="en-US" sz="1600" dirty="0">
              <a:cs typeface="Times New Roman" pitchFamily="18" charset="0"/>
            </a:endParaRPr>
          </a:p>
          <a:p>
            <a:pPr marL="304800" indent="-304800">
              <a:lnSpc>
                <a:spcPct val="90000"/>
              </a:lnSpc>
              <a:buFontTx/>
              <a:buAutoNum type="arabicPeriod"/>
            </a:pPr>
            <a:r>
              <a:rPr lang="en-US" sz="1600" dirty="0">
                <a:cs typeface="Arial" charset="0"/>
              </a:rPr>
              <a:t>We want to hedge a holding of 1000 ounces of gold using 100-ounce gold futures contracts at the NYMEX.     N</a:t>
            </a:r>
            <a:r>
              <a:rPr lang="en-US" sz="1600" baseline="-25000" dirty="0">
                <a:cs typeface="Arial" charset="0"/>
              </a:rPr>
              <a:t>F</a:t>
            </a:r>
            <a:r>
              <a:rPr lang="en-US" sz="1600" dirty="0">
                <a:cs typeface="Arial" charset="0"/>
              </a:rPr>
              <a:t> = - (1) </a:t>
            </a:r>
            <a:r>
              <a:rPr lang="en-US" sz="1600" dirty="0">
                <a:cs typeface="Arial" charset="0"/>
                <a:sym typeface="Symbol" pitchFamily="18" charset="2"/>
              </a:rPr>
              <a:t> (1000 </a:t>
            </a:r>
            <a:r>
              <a:rPr lang="en-US" sz="1600" dirty="0" err="1">
                <a:cs typeface="Arial" charset="0"/>
                <a:sym typeface="Symbol" pitchFamily="18" charset="2"/>
              </a:rPr>
              <a:t>oz</a:t>
            </a:r>
            <a:r>
              <a:rPr lang="en-US" sz="1600" dirty="0">
                <a:cs typeface="Arial" charset="0"/>
                <a:sym typeface="Symbol" pitchFamily="18" charset="2"/>
              </a:rPr>
              <a:t> / 100 </a:t>
            </a:r>
            <a:r>
              <a:rPr lang="en-US" sz="1600" dirty="0" err="1">
                <a:cs typeface="Arial" charset="0"/>
                <a:sym typeface="Symbol" pitchFamily="18" charset="2"/>
              </a:rPr>
              <a:t>oz</a:t>
            </a:r>
            <a:r>
              <a:rPr lang="en-US" sz="1600" dirty="0">
                <a:cs typeface="Arial" charset="0"/>
                <a:sym typeface="Symbol" pitchFamily="18" charset="2"/>
              </a:rPr>
              <a:t>) </a:t>
            </a:r>
            <a:endParaRPr lang="en-US" sz="1600" dirty="0">
              <a:cs typeface="Times New Roman" pitchFamily="18" charset="0"/>
            </a:endParaRPr>
          </a:p>
          <a:p>
            <a:pPr marL="304800" indent="-304800">
              <a:lnSpc>
                <a:spcPct val="90000"/>
              </a:lnSpc>
            </a:pPr>
            <a:endParaRPr lang="en-US" sz="1600" dirty="0">
              <a:cs typeface="Times New Roman" pitchFamily="18" charset="0"/>
            </a:endParaRPr>
          </a:p>
          <a:p>
            <a:pPr marL="304800" indent="-304800" algn="ctr">
              <a:lnSpc>
                <a:spcPct val="90000"/>
              </a:lnSpc>
            </a:pPr>
            <a:r>
              <a:rPr lang="en-US" sz="1600" b="1" dirty="0">
                <a:cs typeface="Arial" charset="0"/>
              </a:rPr>
              <a:t>Sell 1000 / 100 = 10  futures contracts.</a:t>
            </a:r>
            <a:endParaRPr lang="en-US" sz="1600" dirty="0">
              <a:cs typeface="Times New Roman" pitchFamily="18" charset="0"/>
            </a:endParaRPr>
          </a:p>
          <a:p>
            <a:pPr marL="304800" indent="-304800">
              <a:lnSpc>
                <a:spcPct val="90000"/>
              </a:lnSpc>
            </a:pPr>
            <a:endParaRPr lang="en-US" sz="1600" dirty="0">
              <a:cs typeface="Times New Roman" pitchFamily="18" charset="0"/>
            </a:endParaRPr>
          </a:p>
          <a:p>
            <a:pPr marL="304800" indent="-304800">
              <a:lnSpc>
                <a:spcPct val="90000"/>
              </a:lnSpc>
            </a:pPr>
            <a:r>
              <a:rPr lang="en-US" sz="1600" dirty="0">
                <a:cs typeface="Arial" charset="0"/>
              </a:rPr>
              <a:t>2.  We wish to lock in a future exchange rate on $24.0 million to be converted to Swiss francs.  The forward rate (or futures price) is </a:t>
            </a:r>
            <a:r>
              <a:rPr lang="en-US" sz="1600" dirty="0" smtClean="0">
                <a:cs typeface="Arial" charset="0"/>
              </a:rPr>
              <a:t>1.0500.  </a:t>
            </a:r>
            <a:endParaRPr lang="en-US" sz="1600" dirty="0">
              <a:cs typeface="Times New Roman" pitchFamily="18" charset="0"/>
            </a:endParaRPr>
          </a:p>
          <a:p>
            <a:pPr marL="304800" indent="-304800">
              <a:lnSpc>
                <a:spcPct val="90000"/>
              </a:lnSpc>
            </a:pPr>
            <a:endParaRPr lang="en-US" sz="1600" dirty="0">
              <a:cs typeface="Times New Roman" pitchFamily="18" charset="0"/>
            </a:endParaRPr>
          </a:p>
          <a:p>
            <a:pPr marL="304800" indent="-304800" algn="ctr">
              <a:lnSpc>
                <a:spcPct val="90000"/>
              </a:lnSpc>
            </a:pPr>
            <a:r>
              <a:rPr lang="en-US" sz="1600" b="1" dirty="0">
                <a:cs typeface="Arial" charset="0"/>
              </a:rPr>
              <a:t>Buy forward   $24.0 million / </a:t>
            </a:r>
            <a:r>
              <a:rPr lang="en-US" sz="1600" b="1" dirty="0" smtClean="0">
                <a:cs typeface="Arial" charset="0"/>
              </a:rPr>
              <a:t>1.0500 </a:t>
            </a:r>
            <a:r>
              <a:rPr lang="en-US" sz="1600" b="1" dirty="0">
                <a:cs typeface="Arial" charset="0"/>
              </a:rPr>
              <a:t>= CHF </a:t>
            </a:r>
            <a:r>
              <a:rPr lang="en-US" sz="1600" b="1" dirty="0" smtClean="0">
                <a:cs typeface="Arial" charset="0"/>
              </a:rPr>
              <a:t>22.857 million</a:t>
            </a:r>
            <a:endParaRPr lang="en-US" sz="1600" dirty="0">
              <a:cs typeface="Times New Roman" pitchFamily="18" charset="0"/>
            </a:endParaRPr>
          </a:p>
          <a:p>
            <a:pPr marL="304800" indent="-304800">
              <a:lnSpc>
                <a:spcPct val="90000"/>
              </a:lnSpc>
            </a:pPr>
            <a:endParaRPr lang="en-US" sz="1600" dirty="0">
              <a:cs typeface="Times New Roman" pitchFamily="18" charset="0"/>
            </a:endParaRPr>
          </a:p>
          <a:p>
            <a:pPr marL="304800" indent="-304800">
              <a:lnSpc>
                <a:spcPct val="90000"/>
              </a:lnSpc>
            </a:pPr>
            <a:r>
              <a:rPr lang="en-US" sz="1600" b="1" dirty="0">
                <a:cs typeface="Arial" charset="0"/>
              </a:rPr>
              <a:t>Using the 125,000-franc futures contracts at the Chicago Mercantile Exchange, we should go long  </a:t>
            </a:r>
            <a:r>
              <a:rPr lang="en-US" sz="1600" b="1" dirty="0" smtClean="0">
                <a:cs typeface="Arial" charset="0"/>
              </a:rPr>
              <a:t>22,857,000 / </a:t>
            </a:r>
            <a:r>
              <a:rPr lang="en-US" sz="1600" b="1" dirty="0">
                <a:cs typeface="Arial" charset="0"/>
              </a:rPr>
              <a:t>125,000 =  </a:t>
            </a:r>
            <a:r>
              <a:rPr lang="en-US" sz="1600" b="1" dirty="0" smtClean="0">
                <a:cs typeface="Arial" charset="0"/>
              </a:rPr>
              <a:t>183 contracts</a:t>
            </a:r>
            <a:r>
              <a:rPr lang="en-US" sz="1600" b="1" dirty="0">
                <a:cs typeface="Arial" charset="0"/>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05827">
                                            <p:txEl>
                                              <p:pRg st="5" end="5"/>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205827">
                                            <p:txEl>
                                              <p:pRg st="7" end="7"/>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499"/>
                                          </p:stCondLst>
                                        </p:cTn>
                                        <p:tgtEl>
                                          <p:spTgt spid="205827">
                                            <p:txEl>
                                              <p:pRg st="9" end="9"/>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499"/>
                                          </p:stCondLst>
                                        </p:cTn>
                                        <p:tgtEl>
                                          <p:spTgt spid="205827">
                                            <p:txEl>
                                              <p:pRg st="11" end="1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205827">
                                            <p:txEl>
                                              <p:pRg st="13" end="1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499"/>
                                          </p:stCondLst>
                                        </p:cTn>
                                        <p:tgtEl>
                                          <p:spTgt spid="205827">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827" grpId="0" uiExpand="1" build="p" autoUpdateAnimBg="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Footer Placeholder 3"/>
          <p:cNvSpPr>
            <a:spLocks noGrp="1"/>
          </p:cNvSpPr>
          <p:nvPr>
            <p:ph type="ftr" sz="quarter" idx="10"/>
          </p:nvPr>
        </p:nvSpPr>
        <p:spPr/>
        <p:txBody>
          <a:bodyPr/>
          <a:lstStyle/>
          <a:p>
            <a:r>
              <a:rPr lang="en-US" smtClean="0"/>
              <a:t>FUNC-UB.0043  Futures and Options Spring 2017                           Part I: Forwards and Futures                                               ©2017 Figlewski</a:t>
            </a:r>
            <a:endParaRPr lang="en-US"/>
          </a:p>
        </p:txBody>
      </p:sp>
      <p:sp>
        <p:nvSpPr>
          <p:cNvPr id="15" name="Slide Number Placeholder 4"/>
          <p:cNvSpPr>
            <a:spLocks noGrp="1"/>
          </p:cNvSpPr>
          <p:nvPr>
            <p:ph type="sldNum" sz="quarter" idx="11"/>
          </p:nvPr>
        </p:nvSpPr>
        <p:spPr/>
        <p:txBody>
          <a:bodyPr/>
          <a:lstStyle/>
          <a:p>
            <a:fld id="{FB757170-D056-4459-BBE0-F6A79A1C8B86}" type="slidenum">
              <a:rPr lang="en-US"/>
              <a:pPr/>
              <a:t>50</a:t>
            </a:fld>
            <a:endParaRPr lang="en-US"/>
          </a:p>
        </p:txBody>
      </p:sp>
      <p:sp>
        <p:nvSpPr>
          <p:cNvPr id="198658" name="Rectangle 1026"/>
          <p:cNvSpPr>
            <a:spLocks noGrp="1" noChangeArrowheads="1"/>
          </p:cNvSpPr>
          <p:nvPr>
            <p:ph type="title"/>
          </p:nvPr>
        </p:nvSpPr>
        <p:spPr/>
        <p:txBody>
          <a:bodyPr/>
          <a:lstStyle/>
          <a:p>
            <a:r>
              <a:rPr lang="en-US" dirty="0"/>
              <a:t>Sessions 3&amp;4:  Managing Risk with Forwards and Futures</a:t>
            </a:r>
          </a:p>
        </p:txBody>
      </p:sp>
      <p:graphicFrame>
        <p:nvGraphicFramePr>
          <p:cNvPr id="7" name="Group 1114"/>
          <p:cNvGraphicFramePr>
            <a:graphicFrameLocks noGrp="1"/>
          </p:cNvGraphicFramePr>
          <p:nvPr>
            <p:extLst>
              <p:ext uri="{D42A27DB-BD31-4B8C-83A1-F6EECF244321}">
                <p14:modId xmlns:p14="http://schemas.microsoft.com/office/powerpoint/2010/main" val="2971437060"/>
              </p:ext>
            </p:extLst>
          </p:nvPr>
        </p:nvGraphicFramePr>
        <p:xfrm>
          <a:off x="685800" y="685800"/>
          <a:ext cx="7772400" cy="5551043"/>
        </p:xfrm>
        <a:graphic>
          <a:graphicData uri="http://schemas.openxmlformats.org/drawingml/2006/table">
            <a:tbl>
              <a:tblPr/>
              <a:tblGrid>
                <a:gridCol w="3733800">
                  <a:extLst>
                    <a:ext uri="{9D8B030D-6E8A-4147-A177-3AD203B41FA5}">
                      <a16:colId xmlns:a16="http://schemas.microsoft.com/office/drawing/2014/main" val="20000"/>
                    </a:ext>
                  </a:extLst>
                </a:gridCol>
                <a:gridCol w="4038600">
                  <a:extLst>
                    <a:ext uri="{9D8B030D-6E8A-4147-A177-3AD203B41FA5}">
                      <a16:colId xmlns:a16="http://schemas.microsoft.com/office/drawing/2014/main" val="20001"/>
                    </a:ext>
                  </a:extLst>
                </a:gridCol>
              </a:tblGrid>
              <a:tr h="593725">
                <a:tc gridSpan="2">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rPr>
                        <a:t>Eurodollar Futures September 2, 2016</a:t>
                      </a:r>
                    </a:p>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chemeClr val="tx1"/>
                          </a:solidFill>
                          <a:effectLst/>
                          <a:latin typeface="Times New Roman" pitchFamily="18" charset="0"/>
                        </a:rPr>
                        <a:t>Chicago Mercantile Exchange</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extLst>
                  <a:ext uri="{0D108BD9-81ED-4DB2-BD59-A6C34878D82A}">
                    <a16:rowId xmlns:a16="http://schemas.microsoft.com/office/drawing/2014/main" val="10000"/>
                  </a:ext>
                </a:extLst>
              </a:tr>
              <a:tr h="4892675">
                <a:tc>
                  <a:txBody>
                    <a:bodyPr/>
                    <a:lstStyle/>
                    <a:p>
                      <a:pPr marL="190500" marR="0" lvl="0" indent="-190500" algn="l" defTabSz="914400" rtl="0" eaLnBrk="0" fontAlgn="base" latinLnBrk="0" hangingPunct="0">
                        <a:lnSpc>
                          <a:spcPct val="100000"/>
                        </a:lnSpc>
                        <a:spcBef>
                          <a:spcPct val="20000"/>
                        </a:spcBef>
                        <a:spcAft>
                          <a:spcPct val="0"/>
                        </a:spcAft>
                        <a:buClrTx/>
                        <a:buSzTx/>
                        <a:buFontTx/>
                        <a:buNone/>
                        <a:tabLst/>
                      </a:pPr>
                      <a:r>
                        <a:rPr kumimoji="0" lang="en-US" sz="1200" b="0" i="0" u="sng" strike="noStrike" cap="none" normalizeH="0" baseline="0" dirty="0" smtClean="0">
                          <a:ln>
                            <a:noFill/>
                          </a:ln>
                          <a:solidFill>
                            <a:schemeClr val="tx1"/>
                          </a:solidFill>
                          <a:effectLst/>
                          <a:latin typeface="Times New Roman" pitchFamily="18" charset="0"/>
                          <a:cs typeface="Arial" charset="0"/>
                        </a:rPr>
                        <a:t>Underlying instrument</a:t>
                      </a:r>
                      <a:endParaRPr kumimoji="0" lang="en-US" sz="1200" b="0" i="0" u="sng" strike="noStrike" cap="none" normalizeH="0" baseline="0" dirty="0" smtClean="0">
                        <a:ln>
                          <a:noFill/>
                        </a:ln>
                        <a:solidFill>
                          <a:schemeClr val="tx1"/>
                        </a:solidFill>
                        <a:effectLst/>
                        <a:latin typeface="Times New Roman" pitchFamily="18" charset="0"/>
                        <a:cs typeface="Times New Roman" pitchFamily="18" charset="0"/>
                      </a:endParaRPr>
                    </a:p>
                    <a:p>
                      <a:pPr marL="190500" marR="0" lvl="0" indent="-190500" algn="l" defTabSz="914400" rtl="0" eaLnBrk="0" fontAlgn="base" latinLnBrk="0" hangingPunct="0">
                        <a:lnSpc>
                          <a:spcPct val="100000"/>
                        </a:lnSpc>
                        <a:spcBef>
                          <a:spcPct val="20000"/>
                        </a:spcBef>
                        <a:spcAft>
                          <a:spcPct val="0"/>
                        </a:spcAft>
                        <a:buClrTx/>
                        <a:buSzTx/>
                        <a:buFontTx/>
                        <a:buChar char="•"/>
                        <a:tabLst/>
                      </a:pPr>
                      <a:r>
                        <a:rPr kumimoji="0" lang="en-US" sz="1200" b="0" i="0" u="none" strike="noStrike" cap="none" normalizeH="0" baseline="0" dirty="0" smtClean="0">
                          <a:ln>
                            <a:noFill/>
                          </a:ln>
                          <a:solidFill>
                            <a:schemeClr val="tx1"/>
                          </a:solidFill>
                          <a:effectLst/>
                          <a:latin typeface="Times New Roman" pitchFamily="18" charset="0"/>
                          <a:cs typeface="Arial" charset="0"/>
                        </a:rPr>
                        <a:t> Special index of 90 day</a:t>
                      </a:r>
                      <a:r>
                        <a:rPr kumimoji="0" lang="en-US" sz="12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en-US" sz="1200" b="0" i="0" u="none" strike="noStrike" cap="none" normalizeH="0" baseline="0" dirty="0" smtClean="0">
                          <a:ln>
                            <a:noFill/>
                          </a:ln>
                          <a:solidFill>
                            <a:schemeClr val="tx1"/>
                          </a:solidFill>
                          <a:effectLst/>
                          <a:latin typeface="Times New Roman" pitchFamily="18" charset="0"/>
                          <a:cs typeface="Arial" charset="0"/>
                        </a:rPr>
                        <a:t>Euro$ deposit rates  (LIBOR) </a:t>
                      </a:r>
                      <a:endParaRPr kumimoji="0" lang="en-US" sz="1200" b="0" i="0" u="none" strike="noStrike" cap="none" normalizeH="0" baseline="0" dirty="0" smtClean="0">
                        <a:ln>
                          <a:noFill/>
                        </a:ln>
                        <a:solidFill>
                          <a:schemeClr val="tx1"/>
                        </a:solidFill>
                        <a:effectLst/>
                        <a:latin typeface="Times New Roman" pitchFamily="18" charset="0"/>
                        <a:cs typeface="Times New Roman" pitchFamily="18" charset="0"/>
                      </a:endParaRPr>
                    </a:p>
                    <a:p>
                      <a:pPr marL="190500" marR="0" lvl="0" indent="-190500" algn="l" defTabSz="914400" rtl="0" eaLnBrk="0" fontAlgn="base" latinLnBrk="0" hangingPunct="0">
                        <a:lnSpc>
                          <a:spcPct val="100000"/>
                        </a:lnSpc>
                        <a:spcBef>
                          <a:spcPct val="20000"/>
                        </a:spcBef>
                        <a:spcAft>
                          <a:spcPct val="0"/>
                        </a:spcAft>
                        <a:buClrTx/>
                        <a:buSzTx/>
                        <a:buFontTx/>
                        <a:buNone/>
                        <a:tabLst/>
                      </a:pPr>
                      <a:endParaRPr kumimoji="0" lang="en-US" sz="700" b="0" i="0" u="sng" strike="noStrike" cap="none" normalizeH="0" baseline="0" dirty="0" smtClean="0">
                        <a:ln>
                          <a:noFill/>
                        </a:ln>
                        <a:solidFill>
                          <a:schemeClr val="tx1"/>
                        </a:solidFill>
                        <a:effectLst/>
                        <a:latin typeface="Times New Roman" pitchFamily="18" charset="0"/>
                        <a:cs typeface="Arial" charset="0"/>
                      </a:endParaRPr>
                    </a:p>
                    <a:p>
                      <a:pPr marL="190500" marR="0" lvl="0" indent="-190500" algn="l" defTabSz="914400" rtl="0" eaLnBrk="0" fontAlgn="base" latinLnBrk="0" hangingPunct="0">
                        <a:lnSpc>
                          <a:spcPct val="100000"/>
                        </a:lnSpc>
                        <a:spcBef>
                          <a:spcPct val="20000"/>
                        </a:spcBef>
                        <a:spcAft>
                          <a:spcPct val="0"/>
                        </a:spcAft>
                        <a:buClrTx/>
                        <a:buSzTx/>
                        <a:buFontTx/>
                        <a:buNone/>
                        <a:tabLst/>
                      </a:pPr>
                      <a:r>
                        <a:rPr kumimoji="0" lang="en-US" sz="1200" b="0" i="0" u="sng" strike="noStrike" cap="none" normalizeH="0" baseline="0" dirty="0" smtClean="0">
                          <a:ln>
                            <a:noFill/>
                          </a:ln>
                          <a:solidFill>
                            <a:schemeClr val="tx1"/>
                          </a:solidFill>
                          <a:effectLst/>
                          <a:latin typeface="Times New Roman" pitchFamily="18" charset="0"/>
                          <a:cs typeface="Arial" charset="0"/>
                        </a:rPr>
                        <a:t>Futures Prices</a:t>
                      </a:r>
                      <a:r>
                        <a:rPr kumimoji="0" lang="en-US" sz="1200" b="0" i="0" u="none" strike="noStrike" cap="none" normalizeH="0" baseline="0" dirty="0" smtClean="0">
                          <a:ln>
                            <a:noFill/>
                          </a:ln>
                          <a:solidFill>
                            <a:schemeClr val="tx1"/>
                          </a:solidFill>
                          <a:effectLst/>
                          <a:latin typeface="Times New Roman" pitchFamily="18" charset="0"/>
                          <a:cs typeface="Times New Roman" pitchFamily="18" charset="0"/>
                        </a:rPr>
                        <a:t>  </a:t>
                      </a:r>
                    </a:p>
                    <a:p>
                      <a:pPr marL="190500" marR="0" lvl="0" indent="-190500" algn="l" defTabSz="914400" rtl="0" eaLnBrk="0" fontAlgn="base" latinLnBrk="0" hangingPunct="0">
                        <a:lnSpc>
                          <a:spcPct val="100000"/>
                        </a:lnSpc>
                        <a:spcBef>
                          <a:spcPct val="20000"/>
                        </a:spcBef>
                        <a:spcAft>
                          <a:spcPct val="0"/>
                        </a:spcAft>
                        <a:buClrTx/>
                        <a:buSzTx/>
                        <a:buFontTx/>
                        <a:buNone/>
                        <a:tabLst/>
                      </a:pPr>
                      <a:r>
                        <a:rPr kumimoji="0" lang="en-US" sz="12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en-US" sz="1200" b="0" i="0" u="none" strike="noStrike" cap="none" normalizeH="0" baseline="0" dirty="0" smtClean="0">
                          <a:ln>
                            <a:noFill/>
                          </a:ln>
                          <a:solidFill>
                            <a:schemeClr val="tx1"/>
                          </a:solidFill>
                          <a:effectLst/>
                          <a:latin typeface="Times New Roman" pitchFamily="18" charset="0"/>
                          <a:cs typeface="Arial" charset="0"/>
                        </a:rPr>
                        <a:t>Quoted as 100 minus interest rate</a:t>
                      </a:r>
                      <a:endParaRPr kumimoji="0" lang="en-US" sz="1200" b="0" i="0" u="none" strike="noStrike" cap="none" normalizeH="0" baseline="0" dirty="0" smtClean="0">
                        <a:ln>
                          <a:noFill/>
                        </a:ln>
                        <a:solidFill>
                          <a:schemeClr val="tx1"/>
                        </a:solidFill>
                        <a:effectLst/>
                        <a:latin typeface="Times New Roman" pitchFamily="18" charset="0"/>
                        <a:cs typeface="Times New Roman" pitchFamily="18" charset="0"/>
                      </a:endParaRPr>
                    </a:p>
                    <a:p>
                      <a:pPr marL="190500" marR="0" lvl="0" indent="-190500" algn="l" defTabSz="914400" rtl="0" eaLnBrk="0" fontAlgn="base" latinLnBrk="0" hangingPunct="0">
                        <a:lnSpc>
                          <a:spcPct val="100000"/>
                        </a:lnSpc>
                        <a:spcBef>
                          <a:spcPct val="20000"/>
                        </a:spcBef>
                        <a:spcAft>
                          <a:spcPct val="0"/>
                        </a:spcAft>
                        <a:buClrTx/>
                        <a:buSzTx/>
                        <a:buFontTx/>
                        <a:buNone/>
                        <a:tabLst/>
                      </a:pPr>
                      <a:r>
                        <a:rPr kumimoji="0" lang="en-US" sz="12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en-US" sz="1200" b="0" i="0" u="none" strike="noStrike" cap="none" normalizeH="0" baseline="0" dirty="0" smtClean="0">
                          <a:ln>
                            <a:noFill/>
                          </a:ln>
                          <a:solidFill>
                            <a:schemeClr val="tx1"/>
                          </a:solidFill>
                          <a:effectLst/>
                          <a:latin typeface="Times New Roman" pitchFamily="18" charset="0"/>
                          <a:cs typeface="Arial" charset="0"/>
                        </a:rPr>
                        <a:t>Tick = 0.01 = $25.00 (half ticks are used now because rates are so low, and quarter ticks for near maturities.)</a:t>
                      </a:r>
                      <a:endParaRPr kumimoji="0" lang="en-US" sz="1200" b="0" i="0" u="none" strike="noStrike" cap="none" normalizeH="0" baseline="0" dirty="0" smtClean="0">
                        <a:ln>
                          <a:noFill/>
                        </a:ln>
                        <a:solidFill>
                          <a:schemeClr val="tx1"/>
                        </a:solidFill>
                        <a:effectLst/>
                        <a:latin typeface="Times New Roman" pitchFamily="18" charset="0"/>
                        <a:cs typeface="Times New Roman" pitchFamily="18" charset="0"/>
                      </a:endParaRPr>
                    </a:p>
                    <a:p>
                      <a:pPr marL="190500" marR="0" lvl="0" indent="-190500" algn="l" defTabSz="914400" rtl="0" eaLnBrk="0" fontAlgn="base" latinLnBrk="0" hangingPunct="0">
                        <a:lnSpc>
                          <a:spcPct val="100000"/>
                        </a:lnSpc>
                        <a:spcBef>
                          <a:spcPct val="20000"/>
                        </a:spcBef>
                        <a:spcAft>
                          <a:spcPct val="0"/>
                        </a:spcAft>
                        <a:buClrTx/>
                        <a:buSzTx/>
                        <a:buFontTx/>
                        <a:buNone/>
                        <a:tabLst/>
                      </a:pPr>
                      <a:endParaRPr kumimoji="0" lang="en-US" sz="700" b="0" i="0" u="none" strike="noStrike" cap="none" normalizeH="0" baseline="0" dirty="0" smtClean="0">
                        <a:ln>
                          <a:noFill/>
                        </a:ln>
                        <a:solidFill>
                          <a:schemeClr val="tx1"/>
                        </a:solidFill>
                        <a:effectLst/>
                        <a:latin typeface="Times New Roman" pitchFamily="18" charset="0"/>
                        <a:cs typeface="Arial" charset="0"/>
                      </a:endParaRPr>
                    </a:p>
                    <a:p>
                      <a:pPr marL="190500" marR="0" lvl="0" indent="-190500" algn="l" defTabSz="914400" rtl="0" eaLnBrk="0" fontAlgn="base" latinLnBrk="0" hangingPunct="0">
                        <a:lnSpc>
                          <a:spcPct val="100000"/>
                        </a:lnSpc>
                        <a:spcBef>
                          <a:spcPct val="20000"/>
                        </a:spcBef>
                        <a:spcAft>
                          <a:spcPct val="0"/>
                        </a:spcAft>
                        <a:buClrTx/>
                        <a:buSzTx/>
                        <a:buFontTx/>
                        <a:buNone/>
                        <a:tabLst/>
                      </a:pPr>
                      <a:r>
                        <a:rPr kumimoji="0" lang="en-US" sz="1200" b="0" i="0" u="sng" strike="noStrike" cap="none" normalizeH="0" baseline="0" dirty="0" smtClean="0">
                          <a:ln>
                            <a:noFill/>
                          </a:ln>
                          <a:solidFill>
                            <a:schemeClr val="tx1"/>
                          </a:solidFill>
                          <a:effectLst/>
                          <a:latin typeface="Times New Roman" pitchFamily="18" charset="0"/>
                          <a:cs typeface="Arial" charset="0"/>
                        </a:rPr>
                        <a:t>Quantity</a:t>
                      </a:r>
                      <a:r>
                        <a:rPr kumimoji="0" lang="en-US" sz="1200" b="0" i="0" u="none" strike="noStrike" cap="none" normalizeH="0" baseline="0" dirty="0" smtClean="0">
                          <a:ln>
                            <a:noFill/>
                          </a:ln>
                          <a:solidFill>
                            <a:schemeClr val="tx1"/>
                          </a:solidFill>
                          <a:effectLst/>
                          <a:latin typeface="Times New Roman" pitchFamily="18" charset="0"/>
                          <a:cs typeface="Arial" charset="0"/>
                        </a:rPr>
                        <a:t>   </a:t>
                      </a:r>
                    </a:p>
                    <a:p>
                      <a:pPr marL="190500" marR="0" lvl="0" indent="-190500" algn="l" defTabSz="914400" rtl="0" eaLnBrk="0" fontAlgn="base" latinLnBrk="0" hangingPunct="0">
                        <a:lnSpc>
                          <a:spcPct val="100000"/>
                        </a:lnSpc>
                        <a:spcBef>
                          <a:spcPct val="20000"/>
                        </a:spcBef>
                        <a:spcAft>
                          <a:spcPct val="0"/>
                        </a:spcAft>
                        <a:buClrTx/>
                        <a:buSzTx/>
                        <a:buFontTx/>
                        <a:buNone/>
                        <a:tabLst/>
                      </a:pPr>
                      <a:r>
                        <a:rPr kumimoji="0" lang="en-US" sz="12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en-US" sz="1200" b="0" i="0" u="none" strike="noStrike" cap="none" normalizeH="0" baseline="0" dirty="0" smtClean="0">
                          <a:ln>
                            <a:noFill/>
                          </a:ln>
                          <a:solidFill>
                            <a:schemeClr val="tx1"/>
                          </a:solidFill>
                          <a:effectLst/>
                          <a:latin typeface="Times New Roman" pitchFamily="18" charset="0"/>
                          <a:cs typeface="Arial" charset="0"/>
                        </a:rPr>
                        <a:t>$1 million ("notional principal")</a:t>
                      </a:r>
                      <a:endParaRPr kumimoji="0" lang="en-US" sz="1200" b="0" i="0" u="none" strike="noStrike" cap="none" normalizeH="0" baseline="0" dirty="0" smtClean="0">
                        <a:ln>
                          <a:noFill/>
                        </a:ln>
                        <a:solidFill>
                          <a:schemeClr val="tx1"/>
                        </a:solidFill>
                        <a:effectLst/>
                        <a:latin typeface="Times New Roman" pitchFamily="18" charset="0"/>
                        <a:cs typeface="Times New Roman" pitchFamily="18" charset="0"/>
                      </a:endParaRPr>
                    </a:p>
                    <a:p>
                      <a:pPr marL="190500" marR="0" lvl="0" indent="-190500" algn="l" defTabSz="914400" rtl="0" eaLnBrk="0" fontAlgn="base" latinLnBrk="0" hangingPunct="0">
                        <a:lnSpc>
                          <a:spcPct val="100000"/>
                        </a:lnSpc>
                        <a:spcBef>
                          <a:spcPct val="20000"/>
                        </a:spcBef>
                        <a:spcAft>
                          <a:spcPct val="0"/>
                        </a:spcAft>
                        <a:buClrTx/>
                        <a:buSzTx/>
                        <a:buFontTx/>
                        <a:buNone/>
                        <a:tabLst/>
                      </a:pPr>
                      <a:endParaRPr kumimoji="0" lang="en-US" sz="700" b="0" i="0" u="none" strike="noStrike" cap="none" normalizeH="0" baseline="0" dirty="0" smtClean="0">
                        <a:ln>
                          <a:noFill/>
                        </a:ln>
                        <a:solidFill>
                          <a:schemeClr val="tx1"/>
                        </a:solidFill>
                        <a:effectLst/>
                        <a:latin typeface="Times New Roman" pitchFamily="18" charset="0"/>
                        <a:cs typeface="Times New Roman" pitchFamily="18" charset="0"/>
                      </a:endParaRPr>
                    </a:p>
                    <a:p>
                      <a:pPr marL="190500" marR="0" lvl="0" indent="-190500" algn="l" defTabSz="914400" rtl="0" eaLnBrk="0" fontAlgn="base" latinLnBrk="0" hangingPunct="0">
                        <a:lnSpc>
                          <a:spcPct val="100000"/>
                        </a:lnSpc>
                        <a:spcBef>
                          <a:spcPct val="20000"/>
                        </a:spcBef>
                        <a:spcAft>
                          <a:spcPct val="0"/>
                        </a:spcAft>
                        <a:buClrTx/>
                        <a:buSzTx/>
                        <a:buFontTx/>
                        <a:buNone/>
                        <a:tabLst/>
                      </a:pPr>
                      <a:r>
                        <a:rPr kumimoji="0" lang="en-US" sz="1200" b="0" i="0" u="sng" strike="noStrike" cap="none" normalizeH="0" baseline="0" dirty="0" smtClean="0">
                          <a:ln>
                            <a:noFill/>
                          </a:ln>
                          <a:solidFill>
                            <a:schemeClr val="tx1"/>
                          </a:solidFill>
                          <a:effectLst/>
                          <a:latin typeface="Times New Roman" pitchFamily="18" charset="0"/>
                          <a:cs typeface="Arial" charset="0"/>
                        </a:rPr>
                        <a:t>Expiration dates</a:t>
                      </a:r>
                    </a:p>
                    <a:p>
                      <a:pPr marL="190500" marR="0" lvl="0" indent="-190500" algn="l" defTabSz="914400" rtl="0" eaLnBrk="0" fontAlgn="base" latinLnBrk="0" hangingPunct="0">
                        <a:lnSpc>
                          <a:spcPct val="100000"/>
                        </a:lnSpc>
                        <a:spcBef>
                          <a:spcPct val="20000"/>
                        </a:spcBef>
                        <a:spcAft>
                          <a:spcPct val="0"/>
                        </a:spcAft>
                        <a:buClrTx/>
                        <a:buSzTx/>
                        <a:buFontTx/>
                        <a:buNone/>
                        <a:tabLst/>
                      </a:pPr>
                      <a:r>
                        <a:rPr kumimoji="0" lang="en-US" sz="12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en-US" sz="1200" b="0" i="0" u="none" strike="noStrike" cap="none" normalizeH="0" baseline="0" dirty="0" smtClean="0">
                          <a:ln>
                            <a:noFill/>
                          </a:ln>
                          <a:solidFill>
                            <a:schemeClr val="tx1"/>
                          </a:solidFill>
                          <a:effectLst/>
                          <a:latin typeface="Times New Roman" pitchFamily="18" charset="0"/>
                          <a:cs typeface="Arial" charset="0"/>
                        </a:rPr>
                        <a:t>Monthly for next 4 months, then every</a:t>
                      </a:r>
                      <a:r>
                        <a:rPr kumimoji="0" lang="en-US" sz="12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en-US" sz="1200" b="0" i="0" u="none" strike="noStrike" cap="none" normalizeH="0" baseline="0" dirty="0" smtClean="0">
                          <a:ln>
                            <a:noFill/>
                          </a:ln>
                          <a:solidFill>
                            <a:schemeClr val="tx1"/>
                          </a:solidFill>
                          <a:effectLst/>
                          <a:latin typeface="Times New Roman" pitchFamily="18" charset="0"/>
                          <a:cs typeface="Arial" charset="0"/>
                        </a:rPr>
                        <a:t>March, June, September, December</a:t>
                      </a:r>
                      <a:endParaRPr kumimoji="0" lang="en-US" sz="1200" b="0" i="0" u="none" strike="noStrike" cap="none" normalizeH="0" baseline="0" dirty="0" smtClean="0">
                        <a:ln>
                          <a:noFill/>
                        </a:ln>
                        <a:solidFill>
                          <a:schemeClr val="tx1"/>
                        </a:solidFill>
                        <a:effectLst/>
                        <a:latin typeface="Times New Roman" pitchFamily="18" charset="0"/>
                        <a:cs typeface="Times New Roman" pitchFamily="18" charset="0"/>
                      </a:endParaRPr>
                    </a:p>
                    <a:p>
                      <a:pPr marL="190500" marR="0" lvl="0" indent="-190500" algn="l" defTabSz="914400" rtl="0" eaLnBrk="0" fontAlgn="base" latinLnBrk="0" hangingPunct="0">
                        <a:lnSpc>
                          <a:spcPct val="100000"/>
                        </a:lnSpc>
                        <a:spcBef>
                          <a:spcPct val="20000"/>
                        </a:spcBef>
                        <a:spcAft>
                          <a:spcPct val="0"/>
                        </a:spcAft>
                        <a:buClrTx/>
                        <a:buSzTx/>
                        <a:buFontTx/>
                        <a:buNone/>
                        <a:tabLst/>
                      </a:pPr>
                      <a:r>
                        <a:rPr kumimoji="0" lang="en-US" sz="12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en-US" sz="1200" b="0" i="0" u="none" strike="noStrike" cap="none" normalizeH="0" baseline="0" dirty="0" smtClean="0">
                          <a:ln>
                            <a:noFill/>
                          </a:ln>
                          <a:solidFill>
                            <a:schemeClr val="tx1"/>
                          </a:solidFill>
                          <a:effectLst/>
                          <a:latin typeface="Times New Roman" pitchFamily="18" charset="0"/>
                          <a:cs typeface="Arial" charset="0"/>
                        </a:rPr>
                        <a:t>2 London business days</a:t>
                      </a:r>
                      <a:r>
                        <a:rPr kumimoji="0" lang="en-US" sz="12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en-US" sz="1200" b="0" i="0" u="none" strike="noStrike" cap="none" normalizeH="0" baseline="0" dirty="0" smtClean="0">
                          <a:ln>
                            <a:noFill/>
                          </a:ln>
                          <a:solidFill>
                            <a:schemeClr val="tx1"/>
                          </a:solidFill>
                          <a:effectLst/>
                          <a:latin typeface="Times New Roman" pitchFamily="18" charset="0"/>
                          <a:cs typeface="Arial" charset="0"/>
                        </a:rPr>
                        <a:t>before 3rd Wednesday of the expiration month.</a:t>
                      </a:r>
                      <a:endParaRPr kumimoji="0" lang="en-US" sz="1200" b="0" i="0" u="none" strike="noStrike" cap="none" normalizeH="0" baseline="0" dirty="0" smtClean="0">
                        <a:ln>
                          <a:noFill/>
                        </a:ln>
                        <a:solidFill>
                          <a:schemeClr val="tx1"/>
                        </a:solidFill>
                        <a:effectLst/>
                        <a:latin typeface="Times New Roman" pitchFamily="18" charset="0"/>
                        <a:cs typeface="Times New Roman" pitchFamily="18" charset="0"/>
                      </a:endParaRPr>
                    </a:p>
                    <a:p>
                      <a:pPr marL="190500" marR="0" lvl="0" indent="-190500" algn="l" defTabSz="914400" rtl="0" eaLnBrk="0" fontAlgn="base" latinLnBrk="0" hangingPunct="0">
                        <a:lnSpc>
                          <a:spcPct val="100000"/>
                        </a:lnSpc>
                        <a:spcBef>
                          <a:spcPct val="20000"/>
                        </a:spcBef>
                        <a:spcAft>
                          <a:spcPct val="0"/>
                        </a:spcAft>
                        <a:buClrTx/>
                        <a:buSzTx/>
                        <a:buFontTx/>
                        <a:buNone/>
                        <a:tabLst/>
                      </a:pPr>
                      <a:r>
                        <a:rPr kumimoji="0" lang="en-US" sz="12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en-US" sz="1200" b="0" i="0" u="none" strike="noStrike" cap="none" normalizeH="0" baseline="0" dirty="0" smtClean="0">
                          <a:ln>
                            <a:noFill/>
                          </a:ln>
                          <a:solidFill>
                            <a:schemeClr val="tx1"/>
                          </a:solidFill>
                          <a:effectLst/>
                          <a:latin typeface="Times New Roman" pitchFamily="18" charset="0"/>
                          <a:cs typeface="Arial" charset="0"/>
                        </a:rPr>
                        <a:t>Contracts currently traded</a:t>
                      </a:r>
                      <a:r>
                        <a:rPr kumimoji="0" lang="en-US" sz="12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en-US" sz="1200" b="0" i="0" u="none" strike="noStrike" cap="none" normalizeH="0" baseline="0" dirty="0" smtClean="0">
                          <a:ln>
                            <a:noFill/>
                          </a:ln>
                          <a:solidFill>
                            <a:schemeClr val="tx1"/>
                          </a:solidFill>
                          <a:effectLst/>
                          <a:latin typeface="Times New Roman" pitchFamily="18" charset="0"/>
                          <a:cs typeface="Arial" charset="0"/>
                        </a:rPr>
                        <a:t>for maturities up to 10 years.</a:t>
                      </a:r>
                      <a:endParaRPr kumimoji="0" lang="en-US" sz="1200" b="0" i="0" u="none" strike="noStrike" cap="none" normalizeH="0" baseline="0" dirty="0" smtClean="0">
                        <a:ln>
                          <a:noFill/>
                        </a:ln>
                        <a:solidFill>
                          <a:schemeClr val="tx1"/>
                        </a:solidFill>
                        <a:effectLst/>
                        <a:latin typeface="Times New Roman" pitchFamily="18" charset="0"/>
                        <a:cs typeface="Times New Roman" pitchFamily="18" charset="0"/>
                      </a:endParaRPr>
                    </a:p>
                    <a:p>
                      <a:pPr marL="190500" marR="0" lvl="0" indent="-190500" algn="l" defTabSz="914400" rtl="0" eaLnBrk="0" fontAlgn="base" latinLnBrk="0" hangingPunct="0">
                        <a:lnSpc>
                          <a:spcPct val="100000"/>
                        </a:lnSpc>
                        <a:spcBef>
                          <a:spcPct val="20000"/>
                        </a:spcBef>
                        <a:spcAft>
                          <a:spcPct val="0"/>
                        </a:spcAft>
                        <a:buClrTx/>
                        <a:buSzTx/>
                        <a:buFontTx/>
                        <a:buNone/>
                        <a:tabLst/>
                      </a:pPr>
                      <a:endParaRPr kumimoji="0" lang="en-US" sz="700" b="0" i="0" u="none" strike="noStrike" cap="none" normalizeH="0" baseline="0" dirty="0" smtClean="0">
                        <a:ln>
                          <a:noFill/>
                        </a:ln>
                        <a:solidFill>
                          <a:schemeClr val="tx1"/>
                        </a:solidFill>
                        <a:effectLst/>
                        <a:latin typeface="Times New Roman" pitchFamily="18" charset="0"/>
                        <a:cs typeface="Times New Roman" pitchFamily="18" charset="0"/>
                      </a:endParaRPr>
                    </a:p>
                    <a:p>
                      <a:pPr marL="190500" marR="0" lvl="0" indent="-190500" algn="l" defTabSz="914400" rtl="0" eaLnBrk="0" fontAlgn="base" latinLnBrk="0" hangingPunct="0">
                        <a:lnSpc>
                          <a:spcPct val="100000"/>
                        </a:lnSpc>
                        <a:spcBef>
                          <a:spcPct val="20000"/>
                        </a:spcBef>
                        <a:spcAft>
                          <a:spcPct val="0"/>
                        </a:spcAft>
                        <a:buClrTx/>
                        <a:buSzTx/>
                        <a:buFontTx/>
                        <a:buNone/>
                        <a:tabLst/>
                      </a:pPr>
                      <a:r>
                        <a:rPr kumimoji="0" lang="en-US" sz="1200" b="0" i="0" u="sng" strike="noStrike" cap="none" normalizeH="0" baseline="0" dirty="0" smtClean="0">
                          <a:ln>
                            <a:noFill/>
                          </a:ln>
                          <a:solidFill>
                            <a:schemeClr val="tx1"/>
                          </a:solidFill>
                          <a:effectLst/>
                          <a:latin typeface="Times New Roman" pitchFamily="18" charset="0"/>
                          <a:cs typeface="Arial" charset="0"/>
                        </a:rPr>
                        <a:t>Delivery</a:t>
                      </a:r>
                      <a:endParaRPr kumimoji="0" lang="en-US" sz="1200" b="0" i="0" u="sng" strike="noStrike" cap="none" normalizeH="0" baseline="0" dirty="0" smtClean="0">
                        <a:ln>
                          <a:noFill/>
                        </a:ln>
                        <a:solidFill>
                          <a:schemeClr val="tx1"/>
                        </a:solidFill>
                        <a:effectLst/>
                        <a:latin typeface="Times New Roman" pitchFamily="18" charset="0"/>
                        <a:cs typeface="Times New Roman" pitchFamily="18" charset="0"/>
                      </a:endParaRPr>
                    </a:p>
                    <a:p>
                      <a:pPr marL="190500" marR="0" lvl="0" indent="-190500" algn="l" defTabSz="914400" rtl="0" eaLnBrk="0" fontAlgn="base" latinLnBrk="0" hangingPunct="0">
                        <a:lnSpc>
                          <a:spcPct val="100000"/>
                        </a:lnSpc>
                        <a:spcBef>
                          <a:spcPct val="20000"/>
                        </a:spcBef>
                        <a:spcAft>
                          <a:spcPct val="0"/>
                        </a:spcAft>
                        <a:buClrTx/>
                        <a:buSzTx/>
                        <a:buFontTx/>
                        <a:buNone/>
                        <a:tabLst/>
                      </a:pPr>
                      <a:r>
                        <a:rPr kumimoji="0" lang="en-US" sz="12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en-US" sz="1200" b="0" i="0" u="none" strike="noStrike" cap="none" normalizeH="0" baseline="0" dirty="0" smtClean="0">
                          <a:ln>
                            <a:noFill/>
                          </a:ln>
                          <a:solidFill>
                            <a:schemeClr val="tx1"/>
                          </a:solidFill>
                          <a:effectLst/>
                          <a:latin typeface="Times New Roman" pitchFamily="18" charset="0"/>
                          <a:cs typeface="Arial" charset="0"/>
                        </a:rPr>
                        <a:t>Cash settlement only</a:t>
                      </a:r>
                      <a:endParaRPr kumimoji="0" lang="en-US" sz="1200" b="0" i="0" u="none" strike="noStrike" cap="none" normalizeH="0" baseline="0" dirty="0" smtClean="0">
                        <a:ln>
                          <a:noFill/>
                        </a:ln>
                        <a:solidFill>
                          <a:schemeClr val="tx1"/>
                        </a:solidFill>
                        <a:effectLst/>
                        <a:latin typeface="Times New Roman" pitchFamily="18" charset="0"/>
                        <a:cs typeface="Times New Roman" pitchFamily="18" charset="0"/>
                      </a:endParaRPr>
                    </a:p>
                    <a:p>
                      <a:pPr marL="190500" marR="0" lvl="0" indent="-190500" algn="l" defTabSz="914400" rtl="0" eaLnBrk="0" fontAlgn="base" latinLnBrk="0" hangingPunct="0">
                        <a:lnSpc>
                          <a:spcPct val="100000"/>
                        </a:lnSpc>
                        <a:spcBef>
                          <a:spcPct val="20000"/>
                        </a:spcBef>
                        <a:spcAft>
                          <a:spcPct val="0"/>
                        </a:spcAft>
                        <a:buClrTx/>
                        <a:buSzTx/>
                        <a:buFontTx/>
                        <a:buNone/>
                        <a:tabLst/>
                      </a:pPr>
                      <a:r>
                        <a:rPr kumimoji="0" lang="en-US" sz="12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en-US" sz="1200" b="0" i="0" u="none" strike="noStrike" cap="none" normalizeH="0" baseline="0" dirty="0" smtClean="0">
                          <a:ln>
                            <a:noFill/>
                          </a:ln>
                          <a:solidFill>
                            <a:schemeClr val="tx1"/>
                          </a:solidFill>
                          <a:effectLst/>
                          <a:latin typeface="Times New Roman" pitchFamily="18" charset="0"/>
                          <a:cs typeface="Arial" charset="0"/>
                        </a:rPr>
                        <a:t>No delivery options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16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graphicFrame>
        <p:nvGraphicFramePr>
          <p:cNvPr id="2" name="Object 1"/>
          <p:cNvGraphicFramePr>
            <a:graphicFrameLocks noChangeAspect="1"/>
          </p:cNvGraphicFramePr>
          <p:nvPr>
            <p:extLst>
              <p:ext uri="{D42A27DB-BD31-4B8C-83A1-F6EECF244321}">
                <p14:modId xmlns:p14="http://schemas.microsoft.com/office/powerpoint/2010/main" val="3666494620"/>
              </p:ext>
            </p:extLst>
          </p:nvPr>
        </p:nvGraphicFramePr>
        <p:xfrm>
          <a:off x="4490185" y="1389259"/>
          <a:ext cx="3931920" cy="4847584"/>
        </p:xfrm>
        <a:graphic>
          <a:graphicData uri="http://schemas.openxmlformats.org/presentationml/2006/ole">
            <mc:AlternateContent xmlns:mc="http://schemas.openxmlformats.org/markup-compatibility/2006">
              <mc:Choice xmlns:v="urn:schemas-microsoft-com:vml" Requires="v">
                <p:oleObj spid="_x0000_s1001596" name="Worksheet" r:id="rId3" imgW="5494120" imgH="6774192" progId="Excel.Sheet.12">
                  <p:embed/>
                </p:oleObj>
              </mc:Choice>
              <mc:Fallback>
                <p:oleObj name="Worksheet" r:id="rId3" imgW="5494120" imgH="6774192" progId="Excel.Sheet.12">
                  <p:embed/>
                  <p:pic>
                    <p:nvPicPr>
                      <p:cNvPr id="0" name=""/>
                      <p:cNvPicPr/>
                      <p:nvPr/>
                    </p:nvPicPr>
                    <p:blipFill>
                      <a:blip r:embed="rId4"/>
                      <a:stretch>
                        <a:fillRect/>
                      </a:stretch>
                    </p:blipFill>
                    <p:spPr>
                      <a:xfrm>
                        <a:off x="4490185" y="1389259"/>
                        <a:ext cx="3931920" cy="4847584"/>
                      </a:xfrm>
                      <a:prstGeom prst="rect">
                        <a:avLst/>
                      </a:prstGeom>
                    </p:spPr>
                  </p:pic>
                </p:oleObj>
              </mc:Fallback>
            </mc:AlternateContent>
          </a:graphicData>
        </a:graphic>
      </p:graphicFrame>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FUNC-UB.0043  Futures and Options Spring 2017                           Part I: Forwards and Futures                                               ©2017 Figlewski</a:t>
            </a:r>
            <a:endParaRPr lang="en-US"/>
          </a:p>
        </p:txBody>
      </p:sp>
      <p:sp>
        <p:nvSpPr>
          <p:cNvPr id="5" name="Slide Number Placeholder 4"/>
          <p:cNvSpPr>
            <a:spLocks noGrp="1"/>
          </p:cNvSpPr>
          <p:nvPr>
            <p:ph type="sldNum" sz="quarter" idx="11"/>
          </p:nvPr>
        </p:nvSpPr>
        <p:spPr/>
        <p:txBody>
          <a:bodyPr/>
          <a:lstStyle/>
          <a:p>
            <a:fld id="{17502339-9BF1-44DF-90F5-6DE035EAED93}" type="slidenum">
              <a:rPr lang="en-US"/>
              <a:pPr/>
              <a:t>51</a:t>
            </a:fld>
            <a:endParaRPr lang="en-US"/>
          </a:p>
        </p:txBody>
      </p:sp>
      <p:sp>
        <p:nvSpPr>
          <p:cNvPr id="200706" name="Rectangle 2"/>
          <p:cNvSpPr>
            <a:spLocks noGrp="1" noChangeArrowheads="1"/>
          </p:cNvSpPr>
          <p:nvPr>
            <p:ph type="title"/>
          </p:nvPr>
        </p:nvSpPr>
        <p:spPr/>
        <p:txBody>
          <a:bodyPr/>
          <a:lstStyle/>
          <a:p>
            <a:r>
              <a:rPr lang="en-US" dirty="0"/>
              <a:t>Sessions 3&amp;4:  Managing Risk with Forwards and Futures</a:t>
            </a:r>
          </a:p>
        </p:txBody>
      </p:sp>
      <p:sp>
        <p:nvSpPr>
          <p:cNvPr id="200707" name="Rectangle 3"/>
          <p:cNvSpPr>
            <a:spLocks noGrp="1" noChangeArrowheads="1"/>
          </p:cNvSpPr>
          <p:nvPr>
            <p:ph type="body" idx="1"/>
          </p:nvPr>
        </p:nvSpPr>
        <p:spPr/>
        <p:txBody>
          <a:bodyPr/>
          <a:lstStyle/>
          <a:p>
            <a:pPr algn="ctr"/>
            <a:r>
              <a:rPr lang="en-US" u="sng" dirty="0">
                <a:cs typeface="Arial" charset="0"/>
              </a:rPr>
              <a:t>Example:  Hedging the Repricing of a Swap Payment</a:t>
            </a:r>
          </a:p>
          <a:p>
            <a:pPr algn="ctr"/>
            <a:r>
              <a:rPr lang="en-US" u="sng" dirty="0">
                <a:cs typeface="Arial" charset="0"/>
              </a:rPr>
              <a:t>with Eurodollar Futures</a:t>
            </a:r>
            <a:endParaRPr lang="en-US" u="sng" dirty="0">
              <a:cs typeface="Times New Roman" pitchFamily="18" charset="0"/>
            </a:endParaRPr>
          </a:p>
          <a:p>
            <a:endParaRPr lang="en-US" dirty="0" smtClean="0">
              <a:cs typeface="Times New Roman" pitchFamily="18" charset="0"/>
            </a:endParaRPr>
          </a:p>
          <a:p>
            <a:r>
              <a:rPr lang="en-US" sz="1600" dirty="0">
                <a:cs typeface="Arial" charset="0"/>
              </a:rPr>
              <a:t>Suppose your firm is paying a fixed rate of 2.70 percent and receiving 6 month US dollar LIBOR on a $50 million swap.  Repricing is every 6 months.</a:t>
            </a:r>
            <a:endParaRPr lang="en-US" sz="1600" dirty="0">
              <a:cs typeface="Times New Roman" pitchFamily="18" charset="0"/>
            </a:endParaRPr>
          </a:p>
          <a:p>
            <a:endParaRPr lang="en-US" dirty="0" smtClean="0">
              <a:cs typeface="Times New Roman" pitchFamily="18" charset="0"/>
            </a:endParaRPr>
          </a:p>
          <a:p>
            <a:r>
              <a:rPr lang="en-US" sz="1600" dirty="0" smtClean="0">
                <a:cs typeface="Times New Roman" pitchFamily="18" charset="0"/>
              </a:rPr>
              <a:t>[What is an interest rate swap?  A swap is a contract in which periodically (e.g., every 6 months), the two counterparties exchange ("swap") two cash amounts calculated as the interest </a:t>
            </a:r>
            <a:r>
              <a:rPr lang="en-US" sz="1600" dirty="0">
                <a:cs typeface="Times New Roman" pitchFamily="18" charset="0"/>
              </a:rPr>
              <a:t>for that </a:t>
            </a:r>
            <a:r>
              <a:rPr lang="en-US" sz="1600" dirty="0" smtClean="0">
                <a:cs typeface="Times New Roman" pitchFamily="18" charset="0"/>
              </a:rPr>
              <a:t>period on a given "notional" principal (e.g., $50 million) using two different interest rates. Generally one rate is fixed and the other is floating </a:t>
            </a:r>
            <a:r>
              <a:rPr lang="en-US" sz="1600" dirty="0">
                <a:cs typeface="Times New Roman" pitchFamily="18" charset="0"/>
              </a:rPr>
              <a:t>(</a:t>
            </a:r>
            <a:r>
              <a:rPr lang="en-US" sz="1600" dirty="0" err="1">
                <a:cs typeface="Times New Roman" pitchFamily="18" charset="0"/>
              </a:rPr>
              <a:t>e.g</a:t>
            </a:r>
            <a:r>
              <a:rPr lang="en-US" sz="1600" dirty="0">
                <a:cs typeface="Times New Roman" pitchFamily="18" charset="0"/>
              </a:rPr>
              <a:t>, </a:t>
            </a:r>
            <a:r>
              <a:rPr lang="en-US" sz="1600" dirty="0" smtClean="0">
                <a:cs typeface="Times New Roman" pitchFamily="18" charset="0"/>
              </a:rPr>
              <a:t>2.70% </a:t>
            </a:r>
            <a:r>
              <a:rPr lang="en-US" sz="1600" dirty="0">
                <a:cs typeface="Times New Roman" pitchFamily="18" charset="0"/>
              </a:rPr>
              <a:t>fixed annual rate versus 6 month LIBOR)</a:t>
            </a:r>
            <a:r>
              <a:rPr lang="en-US" sz="1600" dirty="0" smtClean="0">
                <a:cs typeface="Times New Roman" pitchFamily="18" charset="0"/>
              </a:rPr>
              <a:t>.] </a:t>
            </a:r>
            <a:endParaRPr lang="en-US" sz="1600" dirty="0">
              <a:cs typeface="Times New Roman" pitchFamily="18" charset="0"/>
            </a:endParaRPr>
          </a:p>
          <a:p>
            <a:r>
              <a:rPr lang="en-US" sz="1600" dirty="0">
                <a:cs typeface="Arial" charset="0"/>
              </a:rPr>
              <a:t> </a:t>
            </a:r>
            <a:endParaRPr lang="en-US" sz="1600" dirty="0">
              <a:cs typeface="Times New Roman" pitchFamily="18" charset="0"/>
            </a:endParaRPr>
          </a:p>
          <a:p>
            <a:r>
              <a:rPr lang="en-US" sz="1600" dirty="0">
                <a:cs typeface="Arial" charset="0"/>
              </a:rPr>
              <a:t>At next March's repricing, the floating rate will be reset to the level of 6 month LIBOR in the market on that date.  You want to use Eurodollar futures to hedge the interest rate risk on the swap payment that will be based on that rate. </a:t>
            </a: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FUNC-UB.0043  Futures and Options Spring 2017                           Part I: Forwards and Futures                                               ©2017 Figlewski</a:t>
            </a:r>
            <a:endParaRPr lang="en-US"/>
          </a:p>
        </p:txBody>
      </p:sp>
      <p:sp>
        <p:nvSpPr>
          <p:cNvPr id="5" name="Slide Number Placeholder 4"/>
          <p:cNvSpPr>
            <a:spLocks noGrp="1"/>
          </p:cNvSpPr>
          <p:nvPr>
            <p:ph type="sldNum" sz="quarter" idx="11"/>
          </p:nvPr>
        </p:nvSpPr>
        <p:spPr/>
        <p:txBody>
          <a:bodyPr/>
          <a:lstStyle/>
          <a:p>
            <a:fld id="{9940FA64-9488-46C7-8253-2EBAED2F4C28}" type="slidenum">
              <a:rPr lang="en-US"/>
              <a:pPr/>
              <a:t>52</a:t>
            </a:fld>
            <a:endParaRPr lang="en-US"/>
          </a:p>
        </p:txBody>
      </p:sp>
      <p:sp>
        <p:nvSpPr>
          <p:cNvPr id="269314" name="Rectangle 2"/>
          <p:cNvSpPr>
            <a:spLocks noGrp="1" noChangeArrowheads="1"/>
          </p:cNvSpPr>
          <p:nvPr>
            <p:ph type="title"/>
          </p:nvPr>
        </p:nvSpPr>
        <p:spPr/>
        <p:txBody>
          <a:bodyPr/>
          <a:lstStyle/>
          <a:p>
            <a:r>
              <a:rPr lang="en-US" dirty="0"/>
              <a:t>Sessions 3&amp;4:  Managing Risk with Forwards and Futures</a:t>
            </a:r>
          </a:p>
        </p:txBody>
      </p:sp>
      <p:sp>
        <p:nvSpPr>
          <p:cNvPr id="269315" name="Rectangle 3"/>
          <p:cNvSpPr>
            <a:spLocks noGrp="1" noChangeArrowheads="1"/>
          </p:cNvSpPr>
          <p:nvPr>
            <p:ph type="body" idx="1"/>
          </p:nvPr>
        </p:nvSpPr>
        <p:spPr>
          <a:xfrm>
            <a:off x="685800" y="1066800"/>
            <a:ext cx="7772400" cy="5410200"/>
          </a:xfrm>
        </p:spPr>
        <p:txBody>
          <a:bodyPr/>
          <a:lstStyle/>
          <a:p>
            <a:pPr algn="ctr"/>
            <a:r>
              <a:rPr lang="en-US" u="sng" dirty="0">
                <a:cs typeface="Arial" charset="0"/>
              </a:rPr>
              <a:t>Example:  Hedging with Eurodollar Futures, p.2</a:t>
            </a:r>
            <a:endParaRPr lang="en-US" u="sng" dirty="0">
              <a:cs typeface="Times New Roman" pitchFamily="18" charset="0"/>
            </a:endParaRPr>
          </a:p>
          <a:p>
            <a:endParaRPr lang="en-US" dirty="0">
              <a:cs typeface="Times New Roman" pitchFamily="18" charset="0"/>
            </a:endParaRPr>
          </a:p>
          <a:p>
            <a:pPr algn="ctr"/>
            <a:r>
              <a:rPr lang="en-US" u="sng" dirty="0" smtClean="0">
                <a:cs typeface="Times New Roman" pitchFamily="18" charset="0"/>
              </a:rPr>
              <a:t>An </a:t>
            </a:r>
            <a:r>
              <a:rPr lang="en-US" u="sng" dirty="0">
                <a:cs typeface="Times New Roman" pitchFamily="18" charset="0"/>
              </a:rPr>
              <a:t>important first question</a:t>
            </a:r>
          </a:p>
          <a:p>
            <a:endParaRPr lang="en-US" sz="1600" dirty="0">
              <a:cs typeface="Times New Roman" pitchFamily="18" charset="0"/>
            </a:endParaRPr>
          </a:p>
          <a:p>
            <a:r>
              <a:rPr lang="en-US" sz="1600" dirty="0">
                <a:cs typeface="Times New Roman" pitchFamily="18" charset="0"/>
              </a:rPr>
              <a:t>Considering the risk and the instruments </a:t>
            </a:r>
            <a:r>
              <a:rPr lang="en-US" sz="1600" dirty="0" smtClean="0">
                <a:cs typeface="Times New Roman" pitchFamily="18" charset="0"/>
              </a:rPr>
              <a:t>involved and how the Eurodollar futures contract works, </a:t>
            </a:r>
            <a:r>
              <a:rPr lang="en-US" sz="1600" dirty="0">
                <a:cs typeface="Times New Roman" pitchFamily="18" charset="0"/>
              </a:rPr>
              <a:t>do you want to </a:t>
            </a:r>
            <a:r>
              <a:rPr lang="en-US" sz="1600" u="sng" dirty="0">
                <a:cs typeface="Times New Roman" pitchFamily="18" charset="0"/>
              </a:rPr>
              <a:t>buy</a:t>
            </a:r>
            <a:r>
              <a:rPr lang="en-US" sz="1600" dirty="0">
                <a:cs typeface="Times New Roman" pitchFamily="18" charset="0"/>
              </a:rPr>
              <a:t> Eurodollar futures or </a:t>
            </a:r>
            <a:r>
              <a:rPr lang="en-US" sz="1600" u="sng" dirty="0">
                <a:cs typeface="Times New Roman" pitchFamily="18" charset="0"/>
              </a:rPr>
              <a:t>sell</a:t>
            </a:r>
            <a:r>
              <a:rPr lang="en-US" sz="1600" dirty="0">
                <a:cs typeface="Times New Roman" pitchFamily="18" charset="0"/>
              </a:rPr>
              <a:t> Eurodollar futures?</a:t>
            </a:r>
          </a:p>
          <a:p>
            <a:endParaRPr lang="en-US" sz="1600" dirty="0">
              <a:cs typeface="Times New Roman" pitchFamily="18" charset="0"/>
            </a:endParaRPr>
          </a:p>
          <a:p>
            <a:endParaRPr lang="en-US" sz="1600" dirty="0">
              <a:cs typeface="Times New Roman" pitchFamily="18" charset="0"/>
            </a:endParaRPr>
          </a:p>
          <a:p>
            <a:endParaRPr lang="en-US" sz="1600" dirty="0">
              <a:cs typeface="Times New Roman" pitchFamily="18" charset="0"/>
            </a:endParaRPr>
          </a:p>
          <a:p>
            <a:endParaRPr lang="en-US" sz="1600" dirty="0">
              <a:cs typeface="Times New Roman" pitchFamily="18" charset="0"/>
            </a:endParaRPr>
          </a:p>
          <a:p>
            <a:r>
              <a:rPr lang="en-US" sz="1600" dirty="0">
                <a:cs typeface="Times New Roman" pitchFamily="18" charset="0"/>
              </a:rPr>
              <a:t>Is figuring out the answer to this obvious question harder than you might have thought?  One way to unravel the complexity is to apply "Figlewski's Rule."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69315">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9315" grpId="0" uiExpand="1" build="p" autoUpdateAnimBg="0"/>
    </p:bldLst>
  </p:timing>
</p:sld>
</file>

<file path=ppt/slides/slide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FUNC-UB.0043  Futures and Options Spring 2017                           Part I: Forwards and Futures                                               ©2017 Figlewski</a:t>
            </a:r>
            <a:endParaRPr lang="en-US"/>
          </a:p>
        </p:txBody>
      </p:sp>
      <p:sp>
        <p:nvSpPr>
          <p:cNvPr id="5" name="Slide Number Placeholder 4"/>
          <p:cNvSpPr>
            <a:spLocks noGrp="1"/>
          </p:cNvSpPr>
          <p:nvPr>
            <p:ph type="sldNum" sz="quarter" idx="11"/>
          </p:nvPr>
        </p:nvSpPr>
        <p:spPr/>
        <p:txBody>
          <a:bodyPr/>
          <a:lstStyle/>
          <a:p>
            <a:fld id="{78E4CD2B-9FBB-479E-9AA8-26527FA3B11E}" type="slidenum">
              <a:rPr lang="en-US"/>
              <a:pPr/>
              <a:t>53</a:t>
            </a:fld>
            <a:endParaRPr lang="en-US"/>
          </a:p>
        </p:txBody>
      </p:sp>
      <p:sp>
        <p:nvSpPr>
          <p:cNvPr id="201730" name="Rectangle 2"/>
          <p:cNvSpPr>
            <a:spLocks noGrp="1" noChangeArrowheads="1"/>
          </p:cNvSpPr>
          <p:nvPr>
            <p:ph type="title"/>
          </p:nvPr>
        </p:nvSpPr>
        <p:spPr/>
        <p:txBody>
          <a:bodyPr/>
          <a:lstStyle/>
          <a:p>
            <a:r>
              <a:rPr lang="en-US" dirty="0"/>
              <a:t>Sessions 3&amp;4:  Managing Risk with Forwards and Futures</a:t>
            </a:r>
          </a:p>
        </p:txBody>
      </p:sp>
      <p:sp>
        <p:nvSpPr>
          <p:cNvPr id="201731" name="Rectangle 3"/>
          <p:cNvSpPr>
            <a:spLocks noGrp="1" noChangeArrowheads="1"/>
          </p:cNvSpPr>
          <p:nvPr>
            <p:ph type="body" idx="1"/>
          </p:nvPr>
        </p:nvSpPr>
        <p:spPr/>
        <p:txBody>
          <a:bodyPr/>
          <a:lstStyle/>
          <a:p>
            <a:pPr algn="ctr"/>
            <a:r>
              <a:rPr lang="en-US" u="sng">
                <a:cs typeface="Arial" charset="0"/>
              </a:rPr>
              <a:t>"Figlewski's Rule"</a:t>
            </a:r>
            <a:endParaRPr lang="en-US" u="sng">
              <a:cs typeface="Times New Roman" pitchFamily="18" charset="0"/>
            </a:endParaRPr>
          </a:p>
          <a:p>
            <a:pPr algn="ctr"/>
            <a:endParaRPr lang="en-US">
              <a:cs typeface="Times New Roman" pitchFamily="18" charset="0"/>
            </a:endParaRPr>
          </a:p>
          <a:p>
            <a:pPr algn="ctr"/>
            <a:r>
              <a:rPr lang="en-US" u="sng">
                <a:cs typeface="Times New Roman" pitchFamily="18" charset="0"/>
              </a:rPr>
              <a:t>A Rule of Thumb for Avoiding Really Stupid Mistakes in Hedge Design</a:t>
            </a:r>
          </a:p>
          <a:p>
            <a:pPr algn="ctr"/>
            <a:endParaRPr lang="en-US">
              <a:cs typeface="Times New Roman" pitchFamily="18" charset="0"/>
            </a:endParaRPr>
          </a:p>
          <a:p>
            <a:r>
              <a:rPr lang="en-US" sz="1600">
                <a:cs typeface="Times New Roman" pitchFamily="18" charset="0"/>
              </a:rPr>
              <a:t>To avoid selling futures when you really ought to buy them, or buying futures when you really should sell, break the thought process into two parts:</a:t>
            </a:r>
          </a:p>
          <a:p>
            <a:endParaRPr lang="en-US" sz="1600">
              <a:cs typeface="Times New Roman" pitchFamily="18" charset="0"/>
            </a:endParaRPr>
          </a:p>
          <a:p>
            <a:r>
              <a:rPr lang="en-US" sz="1600">
                <a:cs typeface="Times New Roman" pitchFamily="18" charset="0"/>
              </a:rPr>
              <a:t>1.  </a:t>
            </a:r>
            <a:r>
              <a:rPr lang="en-US" sz="1600" b="1">
                <a:cs typeface="Times New Roman" pitchFamily="18" charset="0"/>
              </a:rPr>
              <a:t>Figure out what you are afraid might happen that will hurt the position you want to hedge.</a:t>
            </a:r>
          </a:p>
          <a:p>
            <a:endParaRPr lang="en-US" sz="1600">
              <a:cs typeface="Times New Roman" pitchFamily="18" charset="0"/>
            </a:endParaRPr>
          </a:p>
          <a:p>
            <a:r>
              <a:rPr lang="en-US" sz="1600">
                <a:cs typeface="Times New Roman" pitchFamily="18" charset="0"/>
              </a:rPr>
              <a:t>Then,</a:t>
            </a:r>
          </a:p>
          <a:p>
            <a:endParaRPr lang="en-US" sz="1600">
              <a:cs typeface="Times New Roman" pitchFamily="18" charset="0"/>
            </a:endParaRPr>
          </a:p>
          <a:p>
            <a:r>
              <a:rPr lang="en-US" sz="1600">
                <a:cs typeface="Times New Roman" pitchFamily="18" charset="0"/>
              </a:rPr>
              <a:t>2.  </a:t>
            </a:r>
            <a:r>
              <a:rPr lang="en-US" sz="1600" b="1">
                <a:cs typeface="Times New Roman" pitchFamily="18" charset="0"/>
              </a:rPr>
              <a:t>Take a futures position that will </a:t>
            </a:r>
            <a:r>
              <a:rPr lang="en-US" sz="1600" b="1" u="sng">
                <a:cs typeface="Times New Roman" pitchFamily="18" charset="0"/>
              </a:rPr>
              <a:t>make money</a:t>
            </a:r>
            <a:r>
              <a:rPr lang="en-US" sz="1600" b="1">
                <a:cs typeface="Times New Roman" pitchFamily="18" charset="0"/>
              </a:rPr>
              <a:t> if what you are afraid of in step 1 actually does happen.</a:t>
            </a:r>
          </a:p>
          <a:p>
            <a:endParaRPr lang="en-US" sz="1600">
              <a:cs typeface="Times New Roman" pitchFamily="18" charset="0"/>
            </a:endParaRPr>
          </a:p>
          <a:p>
            <a:endParaRPr lang="en-US" sz="1600">
              <a:cs typeface="Times New Roman" pitchFamily="18" charset="0"/>
            </a:endParaRPr>
          </a:p>
          <a:p>
            <a:r>
              <a:rPr lang="en-US" sz="1600">
                <a:cs typeface="Times New Roman" pitchFamily="18" charset="0"/>
              </a:rPr>
              <a:t>How does Figlewski's Rule work in this case?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01731">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01731">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01731">
                                            <p:txEl>
                                              <p:pRg st="8" end="8"/>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201731">
                                            <p:txEl>
                                              <p:pRg st="10" end="1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201731">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1731" grpId="0" uiExpand="1" build="p" autoUpdateAnimBg="0"/>
    </p:bldLst>
  </p:timing>
</p:sld>
</file>

<file path=ppt/slides/slide5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FUNC-UB.0043  Futures and Options Spring 2017                           Part I: Forwards and Futures                                               ©2017 Figlewski</a:t>
            </a:r>
            <a:endParaRPr lang="en-US"/>
          </a:p>
        </p:txBody>
      </p:sp>
      <p:sp>
        <p:nvSpPr>
          <p:cNvPr id="5" name="Slide Number Placeholder 4"/>
          <p:cNvSpPr>
            <a:spLocks noGrp="1"/>
          </p:cNvSpPr>
          <p:nvPr>
            <p:ph type="sldNum" sz="quarter" idx="11"/>
          </p:nvPr>
        </p:nvSpPr>
        <p:spPr/>
        <p:txBody>
          <a:bodyPr/>
          <a:lstStyle/>
          <a:p>
            <a:fld id="{CECC08DD-D80F-4094-B885-BD54BEA41E5A}" type="slidenum">
              <a:rPr lang="en-US"/>
              <a:pPr/>
              <a:t>54</a:t>
            </a:fld>
            <a:endParaRPr lang="en-US"/>
          </a:p>
        </p:txBody>
      </p:sp>
      <p:sp>
        <p:nvSpPr>
          <p:cNvPr id="202754" name="Rectangle 2"/>
          <p:cNvSpPr>
            <a:spLocks noGrp="1" noChangeArrowheads="1"/>
          </p:cNvSpPr>
          <p:nvPr>
            <p:ph type="title"/>
          </p:nvPr>
        </p:nvSpPr>
        <p:spPr/>
        <p:txBody>
          <a:bodyPr/>
          <a:lstStyle/>
          <a:p>
            <a:r>
              <a:rPr lang="en-US" dirty="0"/>
              <a:t>Sessions 3&amp;4:  Managing Risk with Forwards and Futures</a:t>
            </a:r>
          </a:p>
        </p:txBody>
      </p:sp>
      <p:sp>
        <p:nvSpPr>
          <p:cNvPr id="202755" name="Rectangle 3"/>
          <p:cNvSpPr>
            <a:spLocks noGrp="1" noChangeArrowheads="1"/>
          </p:cNvSpPr>
          <p:nvPr>
            <p:ph type="body" idx="1"/>
          </p:nvPr>
        </p:nvSpPr>
        <p:spPr/>
        <p:txBody>
          <a:bodyPr/>
          <a:lstStyle/>
          <a:p>
            <a:pPr algn="ctr">
              <a:lnSpc>
                <a:spcPct val="90000"/>
              </a:lnSpc>
            </a:pPr>
            <a:r>
              <a:rPr lang="en-US" u="sng" dirty="0">
                <a:cs typeface="Arial" charset="0"/>
              </a:rPr>
              <a:t>Example:  Hedging with Eurodollar Futures, p.3</a:t>
            </a:r>
            <a:endParaRPr lang="en-US" u="sng" dirty="0">
              <a:cs typeface="Times New Roman" pitchFamily="18" charset="0"/>
            </a:endParaRPr>
          </a:p>
          <a:p>
            <a:pPr>
              <a:lnSpc>
                <a:spcPct val="90000"/>
              </a:lnSpc>
            </a:pPr>
            <a:endParaRPr lang="en-US" dirty="0">
              <a:cs typeface="Times New Roman" pitchFamily="18" charset="0"/>
            </a:endParaRPr>
          </a:p>
          <a:p>
            <a:pPr algn="ctr">
              <a:lnSpc>
                <a:spcPct val="90000"/>
              </a:lnSpc>
            </a:pPr>
            <a:r>
              <a:rPr lang="en-US" u="sng" dirty="0">
                <a:cs typeface="Arial" charset="0"/>
              </a:rPr>
              <a:t>How many contracts should you trade?</a:t>
            </a:r>
            <a:endParaRPr lang="en-US" u="sng" dirty="0">
              <a:cs typeface="Times New Roman" pitchFamily="18" charset="0"/>
            </a:endParaRPr>
          </a:p>
          <a:p>
            <a:pPr>
              <a:lnSpc>
                <a:spcPct val="90000"/>
              </a:lnSpc>
            </a:pPr>
            <a:endParaRPr lang="en-US" sz="1600" dirty="0">
              <a:cs typeface="Times New Roman" pitchFamily="18" charset="0"/>
            </a:endParaRPr>
          </a:p>
          <a:p>
            <a:pPr>
              <a:lnSpc>
                <a:spcPct val="90000"/>
              </a:lnSpc>
            </a:pPr>
            <a:r>
              <a:rPr lang="en-US" sz="1600" dirty="0">
                <a:cs typeface="Arial" charset="0"/>
              </a:rPr>
              <a:t>A Eurodollar futures contract = $1 million principal value and the swap notional principal is $50 million.  Do you trade 50 contracts?</a:t>
            </a:r>
            <a:endParaRPr lang="en-US" sz="1600" dirty="0">
              <a:cs typeface="Times New Roman" pitchFamily="18" charset="0"/>
            </a:endParaRPr>
          </a:p>
          <a:p>
            <a:pPr>
              <a:lnSpc>
                <a:spcPct val="90000"/>
              </a:lnSpc>
            </a:pPr>
            <a:endParaRPr lang="en-US" sz="1600" dirty="0">
              <a:cs typeface="Times New Roman" pitchFamily="18" charset="0"/>
            </a:endParaRPr>
          </a:p>
          <a:p>
            <a:pPr>
              <a:lnSpc>
                <a:spcPct val="90000"/>
              </a:lnSpc>
            </a:pPr>
            <a:r>
              <a:rPr lang="en-US" sz="1600" dirty="0">
                <a:cs typeface="Arial" charset="0"/>
              </a:rPr>
              <a:t>No.  We need dollar equivalence.  Since the repricing interval is 6 months, a 1 basis point change in 6 month LIBOR translates to a </a:t>
            </a:r>
            <a:r>
              <a:rPr lang="en-US" sz="1600" u="sng" dirty="0">
                <a:cs typeface="Arial" charset="0"/>
              </a:rPr>
              <a:t>dollar</a:t>
            </a:r>
            <a:r>
              <a:rPr lang="en-US" sz="1600" dirty="0">
                <a:cs typeface="Arial" charset="0"/>
              </a:rPr>
              <a:t> change in the floating payment equal to </a:t>
            </a:r>
            <a:endParaRPr lang="en-US" sz="1600" dirty="0">
              <a:cs typeface="Times New Roman" pitchFamily="18" charset="0"/>
            </a:endParaRPr>
          </a:p>
          <a:p>
            <a:pPr>
              <a:lnSpc>
                <a:spcPct val="90000"/>
              </a:lnSpc>
            </a:pPr>
            <a:endParaRPr lang="en-US" sz="1600" dirty="0">
              <a:cs typeface="Times New Roman" pitchFamily="18" charset="0"/>
            </a:endParaRPr>
          </a:p>
          <a:p>
            <a:pPr algn="ctr">
              <a:lnSpc>
                <a:spcPct val="90000"/>
              </a:lnSpc>
            </a:pPr>
            <a:r>
              <a:rPr lang="en-US" sz="1600" dirty="0">
                <a:cs typeface="Arial" charset="0"/>
              </a:rPr>
              <a:t>.0001 x (180 / 360) x $50,000,000  =  $2500</a:t>
            </a:r>
            <a:endParaRPr lang="en-US" sz="1600" dirty="0">
              <a:cs typeface="Times New Roman" pitchFamily="18" charset="0"/>
            </a:endParaRPr>
          </a:p>
          <a:p>
            <a:pPr>
              <a:lnSpc>
                <a:spcPct val="90000"/>
              </a:lnSpc>
            </a:pPr>
            <a:endParaRPr lang="en-US" sz="1600" dirty="0">
              <a:cs typeface="Times New Roman" pitchFamily="18" charset="0"/>
            </a:endParaRPr>
          </a:p>
          <a:p>
            <a:pPr>
              <a:lnSpc>
                <a:spcPct val="90000"/>
              </a:lnSpc>
            </a:pPr>
            <a:r>
              <a:rPr lang="en-US" sz="1600" dirty="0">
                <a:cs typeface="Arial" charset="0"/>
              </a:rPr>
              <a:t> A 1 basis point change in the Eurodollar futures price is</a:t>
            </a:r>
            <a:endParaRPr lang="en-US" sz="1600" dirty="0">
              <a:cs typeface="Times New Roman" pitchFamily="18" charset="0"/>
            </a:endParaRPr>
          </a:p>
          <a:p>
            <a:pPr>
              <a:lnSpc>
                <a:spcPct val="90000"/>
              </a:lnSpc>
            </a:pPr>
            <a:endParaRPr lang="en-US" sz="1600" dirty="0">
              <a:cs typeface="Times New Roman" pitchFamily="18" charset="0"/>
            </a:endParaRPr>
          </a:p>
          <a:p>
            <a:pPr algn="ctr">
              <a:lnSpc>
                <a:spcPct val="90000"/>
              </a:lnSpc>
            </a:pPr>
            <a:r>
              <a:rPr lang="en-US" sz="1600" dirty="0">
                <a:cs typeface="Arial" charset="0"/>
              </a:rPr>
              <a:t>.0001 x (90 / 360) x $1,000,000  =  $25 per contract</a:t>
            </a:r>
            <a:endParaRPr lang="en-US" sz="1600" dirty="0">
              <a:cs typeface="Times New Roman" pitchFamily="18" charset="0"/>
            </a:endParaRPr>
          </a:p>
          <a:p>
            <a:pPr>
              <a:lnSpc>
                <a:spcPct val="90000"/>
              </a:lnSpc>
            </a:pPr>
            <a:endParaRPr lang="en-US" sz="1600" dirty="0">
              <a:cs typeface="Arial" charset="0"/>
            </a:endParaRPr>
          </a:p>
          <a:p>
            <a:pPr>
              <a:lnSpc>
                <a:spcPct val="90000"/>
              </a:lnSpc>
            </a:pPr>
            <a:r>
              <a:rPr lang="en-US" sz="1600" dirty="0">
                <a:cs typeface="Arial" charset="0"/>
              </a:rPr>
              <a:t>To achieve dollar equivalence, so that the futures hedge offsets the change in </a:t>
            </a:r>
            <a:r>
              <a:rPr lang="en-US" sz="1600" u="sng" dirty="0" smtClean="0">
                <a:cs typeface="Arial" charset="0"/>
              </a:rPr>
              <a:t>dollar value</a:t>
            </a:r>
            <a:r>
              <a:rPr lang="en-US" sz="1600" dirty="0" smtClean="0">
                <a:cs typeface="Arial" charset="0"/>
              </a:rPr>
              <a:t> </a:t>
            </a:r>
            <a:r>
              <a:rPr lang="en-US" sz="1600" dirty="0">
                <a:cs typeface="Arial" charset="0"/>
              </a:rPr>
              <a:t>of the swap payment, you need to trade </a:t>
            </a:r>
            <a:endParaRPr lang="en-US" sz="1600" dirty="0">
              <a:cs typeface="Times New Roman" pitchFamily="18" charset="0"/>
            </a:endParaRPr>
          </a:p>
          <a:p>
            <a:pPr>
              <a:lnSpc>
                <a:spcPct val="90000"/>
              </a:lnSpc>
            </a:pPr>
            <a:endParaRPr lang="en-US" sz="1600" dirty="0">
              <a:cs typeface="Times New Roman" pitchFamily="18" charset="0"/>
            </a:endParaRPr>
          </a:p>
          <a:p>
            <a:pPr algn="ctr">
              <a:lnSpc>
                <a:spcPct val="90000"/>
              </a:lnSpc>
            </a:pPr>
            <a:r>
              <a:rPr lang="en-US" sz="1600" dirty="0">
                <a:cs typeface="Arial" charset="0"/>
              </a:rPr>
              <a:t>$2500 / 25  =  </a:t>
            </a:r>
            <a:r>
              <a:rPr lang="en-US" sz="1600" u="sng" dirty="0">
                <a:cs typeface="Arial" charset="0"/>
              </a:rPr>
              <a:t>100 contracts</a:t>
            </a:r>
            <a:endParaRPr lang="en-US" sz="1600" dirty="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02755">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02755">
                                            <p:txEl>
                                              <p:pRg st="6" end="6"/>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499"/>
                                          </p:stCondLst>
                                        </p:cTn>
                                        <p:tgtEl>
                                          <p:spTgt spid="202755">
                                            <p:txEl>
                                              <p:pRg st="8" end="8"/>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499"/>
                                          </p:stCondLst>
                                        </p:cTn>
                                        <p:tgtEl>
                                          <p:spTgt spid="202755">
                                            <p:txEl>
                                              <p:pRg st="10" end="10"/>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499"/>
                                          </p:stCondLst>
                                        </p:cTn>
                                        <p:tgtEl>
                                          <p:spTgt spid="202755">
                                            <p:txEl>
                                              <p:pRg st="12" end="1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202755">
                                            <p:txEl>
                                              <p:pRg st="14" end="14"/>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499"/>
                                          </p:stCondLst>
                                        </p:cTn>
                                        <p:tgtEl>
                                          <p:spTgt spid="202755">
                                            <p:txEl>
                                              <p:pRg st="16" end="1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2755" grpId="0" uiExpand="1" build="p" autoUpdateAnimBg="0"/>
    </p:bldLst>
  </p:timing>
</p:sld>
</file>

<file path=ppt/slides/slide5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FUNC-UB.0043  Futures and Options Spring 2017                           Part I: Forwards and Futures                                               ©2017 Figlewski</a:t>
            </a:r>
            <a:endParaRPr lang="en-US"/>
          </a:p>
        </p:txBody>
      </p:sp>
      <p:sp>
        <p:nvSpPr>
          <p:cNvPr id="5" name="Slide Number Placeholder 4"/>
          <p:cNvSpPr>
            <a:spLocks noGrp="1"/>
          </p:cNvSpPr>
          <p:nvPr>
            <p:ph type="sldNum" sz="quarter" idx="11"/>
          </p:nvPr>
        </p:nvSpPr>
        <p:spPr/>
        <p:txBody>
          <a:bodyPr/>
          <a:lstStyle/>
          <a:p>
            <a:fld id="{88108C38-5680-42A1-A67F-E08272B8AA38}" type="slidenum">
              <a:rPr lang="en-US"/>
              <a:pPr/>
              <a:t>55</a:t>
            </a:fld>
            <a:endParaRPr lang="en-US"/>
          </a:p>
        </p:txBody>
      </p:sp>
      <p:sp>
        <p:nvSpPr>
          <p:cNvPr id="203778" name="Rectangle 2"/>
          <p:cNvSpPr>
            <a:spLocks noGrp="1" noChangeArrowheads="1"/>
          </p:cNvSpPr>
          <p:nvPr>
            <p:ph type="title"/>
          </p:nvPr>
        </p:nvSpPr>
        <p:spPr/>
        <p:txBody>
          <a:bodyPr/>
          <a:lstStyle/>
          <a:p>
            <a:r>
              <a:rPr lang="en-US" dirty="0"/>
              <a:t>Sessions 3&amp;4:  Managing Risk with Forwards and Futures</a:t>
            </a:r>
          </a:p>
        </p:txBody>
      </p:sp>
      <p:sp>
        <p:nvSpPr>
          <p:cNvPr id="203779" name="Rectangle 3"/>
          <p:cNvSpPr>
            <a:spLocks noGrp="1" noChangeArrowheads="1"/>
          </p:cNvSpPr>
          <p:nvPr>
            <p:ph type="body" idx="1"/>
          </p:nvPr>
        </p:nvSpPr>
        <p:spPr/>
        <p:txBody>
          <a:bodyPr/>
          <a:lstStyle/>
          <a:p>
            <a:pPr algn="ctr"/>
            <a:r>
              <a:rPr lang="en-US" u="sng" dirty="0">
                <a:cs typeface="Arial" charset="0"/>
              </a:rPr>
              <a:t>Example:  Hedging with Eurodollar Futures, p.4</a:t>
            </a:r>
            <a:endParaRPr lang="en-US" u="sng" dirty="0">
              <a:cs typeface="Times New Roman" pitchFamily="18" charset="0"/>
            </a:endParaRPr>
          </a:p>
          <a:p>
            <a:pPr algn="ctr"/>
            <a:endParaRPr lang="en-US" sz="1100" dirty="0">
              <a:cs typeface="Arial" charset="0"/>
            </a:endParaRPr>
          </a:p>
          <a:p>
            <a:pPr algn="ctr"/>
            <a:r>
              <a:rPr lang="en-US" u="sng" dirty="0">
                <a:cs typeface="Arial" charset="0"/>
              </a:rPr>
              <a:t>Other issues to think about</a:t>
            </a:r>
            <a:endParaRPr lang="en-US" u="sng" dirty="0">
              <a:cs typeface="Times New Roman" pitchFamily="18" charset="0"/>
            </a:endParaRPr>
          </a:p>
          <a:p>
            <a:endParaRPr lang="en-US" sz="1200" dirty="0">
              <a:cs typeface="Times New Roman" pitchFamily="18" charset="0"/>
            </a:endParaRPr>
          </a:p>
          <a:p>
            <a:pPr lvl="1"/>
            <a:r>
              <a:rPr lang="en-US" dirty="0">
                <a:cs typeface="Arial" charset="0"/>
              </a:rPr>
              <a:t>What if the repricing date does not correspond to a futures expiration date?</a:t>
            </a:r>
          </a:p>
          <a:p>
            <a:pPr lvl="2"/>
            <a:r>
              <a:rPr lang="en-US" dirty="0">
                <a:cs typeface="Times New Roman" pitchFamily="18" charset="0"/>
              </a:rPr>
              <a:t>Suppose the swap repricing date is in April</a:t>
            </a:r>
            <a:r>
              <a:rPr lang="en-US" dirty="0" smtClean="0">
                <a:cs typeface="Times New Roman" pitchFamily="18" charset="0"/>
              </a:rPr>
              <a:t>.  Do you trade March futures or June futures?  Use the Junes or else your hedge stops in March.</a:t>
            </a:r>
            <a:endParaRPr lang="en-US" dirty="0">
              <a:cs typeface="Times New Roman" pitchFamily="18" charset="0"/>
            </a:endParaRPr>
          </a:p>
          <a:p>
            <a:pPr lvl="1">
              <a:buFontTx/>
              <a:buNone/>
            </a:pPr>
            <a:endParaRPr lang="en-US" sz="1200" dirty="0">
              <a:cs typeface="Times New Roman" pitchFamily="18" charset="0"/>
            </a:endParaRPr>
          </a:p>
          <a:p>
            <a:pPr lvl="1"/>
            <a:r>
              <a:rPr lang="en-US" dirty="0">
                <a:cs typeface="Arial" charset="0"/>
              </a:rPr>
              <a:t>What if 3 month LIBOR is more volatile than 6 month LIBOR?</a:t>
            </a:r>
          </a:p>
          <a:p>
            <a:pPr lvl="2"/>
            <a:r>
              <a:rPr lang="en-US" dirty="0">
                <a:cs typeface="Arial" charset="0"/>
              </a:rPr>
              <a:t>Suppose that when 6 month LIBOR moves by 10 basis points, 3 month LIBOR typically moves by 12 basis points</a:t>
            </a:r>
            <a:r>
              <a:rPr lang="en-US" dirty="0" smtClean="0">
                <a:cs typeface="Arial" charset="0"/>
              </a:rPr>
              <a:t>.  You would only need (10/12) times as many 3-month LIBOR contract as if they moved one for one.</a:t>
            </a:r>
            <a:endParaRPr lang="en-US" dirty="0">
              <a:cs typeface="Times New Roman" pitchFamily="18" charset="0"/>
            </a:endParaRPr>
          </a:p>
          <a:p>
            <a:pPr lvl="1"/>
            <a:endParaRPr lang="en-US" sz="1200" dirty="0">
              <a:cs typeface="Times New Roman" pitchFamily="18" charset="0"/>
            </a:endParaRPr>
          </a:p>
          <a:p>
            <a:pPr lvl="1"/>
            <a:r>
              <a:rPr lang="en-US" dirty="0">
                <a:cs typeface="Arial" charset="0"/>
              </a:rPr>
              <a:t>What if 3 month and 6 month LIBOR sometimes move in different directions? </a:t>
            </a:r>
            <a:endParaRPr lang="en-US" dirty="0" smtClean="0">
              <a:cs typeface="Arial" charset="0"/>
            </a:endParaRPr>
          </a:p>
          <a:p>
            <a:pPr lvl="2"/>
            <a:r>
              <a:rPr lang="en-US" dirty="0" smtClean="0">
                <a:cs typeface="Arial" charset="0"/>
              </a:rPr>
              <a:t>You're stuck.</a:t>
            </a:r>
            <a:r>
              <a:rPr lang="en-US" dirty="0">
                <a:cs typeface="Arial" charset="0"/>
              </a:rPr>
              <a:t> This is </a:t>
            </a:r>
            <a:r>
              <a:rPr lang="en-US" dirty="0" smtClean="0">
                <a:cs typeface="Arial" charset="0"/>
              </a:rPr>
              <a:t>"</a:t>
            </a:r>
            <a:r>
              <a:rPr lang="en-US" b="1" dirty="0" smtClean="0">
                <a:cs typeface="Arial" charset="0"/>
              </a:rPr>
              <a:t>basis risk</a:t>
            </a:r>
            <a:r>
              <a:rPr lang="en-US" dirty="0" smtClean="0">
                <a:cs typeface="Arial" charset="0"/>
              </a:rPr>
              <a:t>".  More generally, the two might move in the same direction but in a ratio different from what you expected.</a:t>
            </a:r>
            <a:endParaRPr lang="en-US" dirty="0">
              <a:cs typeface="Arial" charset="0"/>
            </a:endParaRPr>
          </a:p>
          <a:p>
            <a:pPr marL="457200" lvl="1" indent="0">
              <a:buNone/>
            </a:pPr>
            <a:endParaRPr lang="en-US" sz="1200" dirty="0">
              <a:cs typeface="Times New Roman" pitchFamily="18" charset="0"/>
            </a:endParaRPr>
          </a:p>
          <a:p>
            <a:pPr lvl="1"/>
            <a:r>
              <a:rPr lang="en-US" dirty="0">
                <a:cs typeface="Arial" charset="0"/>
              </a:rPr>
              <a:t>What if the swap payment that is tied to the March LIBOR rate will be made at the </a:t>
            </a:r>
            <a:r>
              <a:rPr lang="en-US" u="sng" dirty="0">
                <a:cs typeface="Arial" charset="0"/>
              </a:rPr>
              <a:t>end</a:t>
            </a:r>
            <a:r>
              <a:rPr lang="en-US" dirty="0">
                <a:cs typeface="Arial" charset="0"/>
              </a:rPr>
              <a:t> of the 6 month period (as is normal) rather than at the beginning</a:t>
            </a:r>
            <a:r>
              <a:rPr lang="en-US" dirty="0" smtClean="0">
                <a:cs typeface="Arial" charset="0"/>
              </a:rPr>
              <a:t>?</a:t>
            </a:r>
          </a:p>
          <a:p>
            <a:pPr lvl="2"/>
            <a:r>
              <a:rPr lang="en-US" dirty="0" smtClean="0">
                <a:cs typeface="Arial" charset="0"/>
              </a:rPr>
              <a:t>Dollar equivalence require that the dollar amounts offset and also that the comparison must be done for the same date.  This situation requires an adjustment to the hedge ratio.</a:t>
            </a:r>
            <a:endParaRPr lang="en-US" dirty="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03779">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03779">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03779">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203779">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203779">
                                            <p:txEl>
                                              <p:pRg st="10" end="1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203779">
                                            <p:txEl>
                                              <p:pRg st="11" end="1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203779">
                                            <p:txEl>
                                              <p:pRg st="13" end="13"/>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203779">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3779" grpId="0" uiExpand="1" build="p" bldLvl="2" autoUpdateAnimBg="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Footer Placeholder 3"/>
          <p:cNvSpPr>
            <a:spLocks noGrp="1"/>
          </p:cNvSpPr>
          <p:nvPr>
            <p:ph type="ftr" sz="quarter" idx="10"/>
          </p:nvPr>
        </p:nvSpPr>
        <p:spPr/>
        <p:txBody>
          <a:bodyPr/>
          <a:lstStyle/>
          <a:p>
            <a:r>
              <a:rPr lang="en-US" smtClean="0"/>
              <a:t>FUNC-UB.0043  Futures and Options Spring 2017                           Part I: Forwards and Futures                                               ©2017 Figlewski</a:t>
            </a:r>
            <a:endParaRPr lang="en-US"/>
          </a:p>
        </p:txBody>
      </p:sp>
      <p:sp>
        <p:nvSpPr>
          <p:cNvPr id="17" name="Slide Number Placeholder 4"/>
          <p:cNvSpPr>
            <a:spLocks noGrp="1"/>
          </p:cNvSpPr>
          <p:nvPr>
            <p:ph type="sldNum" sz="quarter" idx="11"/>
          </p:nvPr>
        </p:nvSpPr>
        <p:spPr/>
        <p:txBody>
          <a:bodyPr/>
          <a:lstStyle/>
          <a:p>
            <a:fld id="{4E4A2BF7-7535-411E-9A8F-212223DE63C4}" type="slidenum">
              <a:rPr lang="en-US"/>
              <a:pPr/>
              <a:t>56</a:t>
            </a:fld>
            <a:endParaRPr lang="en-US"/>
          </a:p>
        </p:txBody>
      </p:sp>
      <p:sp>
        <p:nvSpPr>
          <p:cNvPr id="206850" name="Rectangle 2"/>
          <p:cNvSpPr>
            <a:spLocks noGrp="1" noChangeArrowheads="1"/>
          </p:cNvSpPr>
          <p:nvPr>
            <p:ph type="title"/>
          </p:nvPr>
        </p:nvSpPr>
        <p:spPr/>
        <p:txBody>
          <a:bodyPr/>
          <a:lstStyle/>
          <a:p>
            <a:r>
              <a:rPr lang="en-US" dirty="0"/>
              <a:t>Sessions 3&amp;4:  Managing Risk with Forwards and Futures</a:t>
            </a:r>
          </a:p>
        </p:txBody>
      </p:sp>
      <p:graphicFrame>
        <p:nvGraphicFramePr>
          <p:cNvPr id="8" name="Group 31"/>
          <p:cNvGraphicFramePr>
            <a:graphicFrameLocks noGrp="1"/>
          </p:cNvGraphicFramePr>
          <p:nvPr>
            <p:extLst>
              <p:ext uri="{D42A27DB-BD31-4B8C-83A1-F6EECF244321}">
                <p14:modId xmlns:p14="http://schemas.microsoft.com/office/powerpoint/2010/main" val="4145093576"/>
              </p:ext>
            </p:extLst>
          </p:nvPr>
        </p:nvGraphicFramePr>
        <p:xfrm>
          <a:off x="701040" y="808010"/>
          <a:ext cx="7785100" cy="5585968"/>
        </p:xfrm>
        <a:graphic>
          <a:graphicData uri="http://schemas.openxmlformats.org/drawingml/2006/table">
            <a:tbl>
              <a:tblPr/>
              <a:tblGrid>
                <a:gridCol w="3886200">
                  <a:extLst>
                    <a:ext uri="{9D8B030D-6E8A-4147-A177-3AD203B41FA5}">
                      <a16:colId xmlns:a16="http://schemas.microsoft.com/office/drawing/2014/main" val="20000"/>
                    </a:ext>
                  </a:extLst>
                </a:gridCol>
                <a:gridCol w="3898900">
                  <a:extLst>
                    <a:ext uri="{9D8B030D-6E8A-4147-A177-3AD203B41FA5}">
                      <a16:colId xmlns:a16="http://schemas.microsoft.com/office/drawing/2014/main" val="20001"/>
                    </a:ext>
                  </a:extLst>
                </a:gridCol>
              </a:tblGrid>
              <a:tr h="647700">
                <a:tc gridSpan="2">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rPr>
                        <a:t>US Treasury Bond Futures September 2, 2016</a:t>
                      </a:r>
                    </a:p>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chemeClr val="tx1"/>
                          </a:solidFill>
                          <a:effectLst/>
                          <a:latin typeface="Times New Roman" pitchFamily="18" charset="0"/>
                        </a:rPr>
                        <a:t>Chicago Board of Trade</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extLst>
                  <a:ext uri="{0D108BD9-81ED-4DB2-BD59-A6C34878D82A}">
                    <a16:rowId xmlns:a16="http://schemas.microsoft.com/office/drawing/2014/main" val="10000"/>
                  </a:ext>
                </a:extLst>
              </a:tr>
              <a:tr h="1701800">
                <a:tc gridSpan="2">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Times New Roman" pitchFamily="18" charset="0"/>
                        <a:cs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extLst>
                  <a:ext uri="{0D108BD9-81ED-4DB2-BD59-A6C34878D82A}">
                    <a16:rowId xmlns:a16="http://schemas.microsoft.com/office/drawing/2014/main" val="10001"/>
                  </a:ext>
                </a:extLst>
              </a:tr>
              <a:tr h="3225800">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400" b="0" i="0" u="sng" strike="noStrike" cap="none" normalizeH="0" baseline="0" dirty="0" smtClean="0">
                          <a:ln>
                            <a:noFill/>
                          </a:ln>
                          <a:solidFill>
                            <a:schemeClr val="tx1"/>
                          </a:solidFill>
                          <a:effectLst/>
                          <a:latin typeface="Times New Roman" pitchFamily="18" charset="0"/>
                          <a:cs typeface="Arial" charset="0"/>
                        </a:rPr>
                        <a:t>Underlying instrument</a:t>
                      </a:r>
                      <a:endParaRPr kumimoji="0" lang="en-US" sz="1400" b="0" i="0" u="sng"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20000"/>
                        </a:spcBef>
                        <a:spcAft>
                          <a:spcPct val="0"/>
                        </a:spcAft>
                        <a:buClrTx/>
                        <a:buSzTx/>
                        <a:buFontTx/>
                        <a:buChar char="•"/>
                        <a:tabLst/>
                      </a:pPr>
                      <a:r>
                        <a:rPr kumimoji="0" lang="en-US" sz="1400" b="0" i="0" u="none" strike="noStrike" cap="none" normalizeH="0" baseline="0" dirty="0" smtClean="0">
                          <a:ln>
                            <a:noFill/>
                          </a:ln>
                          <a:solidFill>
                            <a:schemeClr val="tx1"/>
                          </a:solidFill>
                          <a:effectLst/>
                          <a:latin typeface="Times New Roman" pitchFamily="18" charset="0"/>
                          <a:cs typeface="Arial" charset="0"/>
                        </a:rPr>
                        <a:t>     20 year 6 percent coupon U.S. Treasury bond</a:t>
                      </a:r>
                    </a:p>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1400" b="0" i="0" u="sng" strike="noStrike" cap="none" normalizeH="0" baseline="0" dirty="0" smtClean="0">
                        <a:ln>
                          <a:noFill/>
                        </a:ln>
                        <a:solidFill>
                          <a:schemeClr val="tx1"/>
                        </a:solidFill>
                        <a:effectLst/>
                        <a:latin typeface="Times New Roman" pitchFamily="18" charset="0"/>
                        <a:cs typeface="Arial" charset="0"/>
                      </a:endParaRPr>
                    </a:p>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400" b="0" i="0" u="sng" strike="noStrike" cap="none" normalizeH="0" baseline="0" dirty="0" smtClean="0">
                          <a:ln>
                            <a:noFill/>
                          </a:ln>
                          <a:solidFill>
                            <a:schemeClr val="tx1"/>
                          </a:solidFill>
                          <a:effectLst/>
                          <a:latin typeface="Times New Roman" pitchFamily="18" charset="0"/>
                          <a:cs typeface="Arial" charset="0"/>
                        </a:rPr>
                        <a:t>Futures Prices</a:t>
                      </a:r>
                      <a:r>
                        <a:rPr kumimoji="0" lang="en-US" sz="1400" b="0" i="0" u="none" strike="noStrike" cap="none" normalizeH="0" baseline="0" dirty="0" smtClean="0">
                          <a:ln>
                            <a:noFill/>
                          </a:ln>
                          <a:solidFill>
                            <a:schemeClr val="tx1"/>
                          </a:solidFill>
                          <a:effectLst/>
                          <a:latin typeface="Times New Roman" pitchFamily="18" charset="0"/>
                          <a:cs typeface="Times New Roman" pitchFamily="18" charset="0"/>
                        </a:rPr>
                        <a:t>  </a:t>
                      </a:r>
                    </a:p>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4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en-US" sz="1400" b="0" i="0" u="none" strike="noStrike" cap="none" normalizeH="0" baseline="0" dirty="0" smtClean="0">
                          <a:ln>
                            <a:noFill/>
                          </a:ln>
                          <a:solidFill>
                            <a:schemeClr val="tx1"/>
                          </a:solidFill>
                          <a:effectLst/>
                          <a:latin typeface="Times New Roman" pitchFamily="18" charset="0"/>
                          <a:cs typeface="Arial" charset="0"/>
                        </a:rPr>
                        <a:t>Quoted as % of 100</a:t>
                      </a:r>
                      <a:endParaRPr kumimoji="0" lang="en-US"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4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en-US" sz="1400" b="0" i="0" u="none" strike="noStrike" cap="none" normalizeH="0" baseline="0" dirty="0" smtClean="0">
                          <a:ln>
                            <a:noFill/>
                          </a:ln>
                          <a:solidFill>
                            <a:schemeClr val="tx1"/>
                          </a:solidFill>
                          <a:effectLst/>
                          <a:latin typeface="Times New Roman" pitchFamily="18" charset="0"/>
                          <a:cs typeface="Arial" charset="0"/>
                        </a:rPr>
                        <a:t>Tick = 1/32 = $31.25; 1 point = $1000</a:t>
                      </a:r>
                      <a:endParaRPr kumimoji="0" lang="en-US"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800" b="0" i="0" u="none" strike="noStrike" cap="none" normalizeH="0" baseline="0" dirty="0" smtClean="0">
                        <a:ln>
                          <a:noFill/>
                        </a:ln>
                        <a:solidFill>
                          <a:schemeClr val="tx1"/>
                        </a:solidFill>
                        <a:effectLst/>
                        <a:latin typeface="Times New Roman" pitchFamily="18" charset="0"/>
                        <a:cs typeface="Arial" charset="0"/>
                      </a:endParaRPr>
                    </a:p>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400" b="0" i="0" u="sng" strike="noStrike" cap="none" normalizeH="0" baseline="0" dirty="0" smtClean="0">
                          <a:ln>
                            <a:noFill/>
                          </a:ln>
                          <a:solidFill>
                            <a:schemeClr val="tx1"/>
                          </a:solidFill>
                          <a:effectLst/>
                          <a:latin typeface="Times New Roman" pitchFamily="18" charset="0"/>
                          <a:cs typeface="Arial" charset="0"/>
                        </a:rPr>
                        <a:t>Quantity</a:t>
                      </a:r>
                      <a:r>
                        <a:rPr kumimoji="0" lang="en-US" sz="1400" b="0" i="0" u="none" strike="noStrike" cap="none" normalizeH="0" baseline="0" dirty="0" smtClean="0">
                          <a:ln>
                            <a:noFill/>
                          </a:ln>
                          <a:solidFill>
                            <a:schemeClr val="tx1"/>
                          </a:solidFill>
                          <a:effectLst/>
                          <a:latin typeface="Times New Roman" pitchFamily="18" charset="0"/>
                          <a:cs typeface="Arial" charset="0"/>
                        </a:rPr>
                        <a:t>   </a:t>
                      </a:r>
                    </a:p>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4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en-US" sz="1400" b="0" i="0" u="none" strike="noStrike" cap="none" normalizeH="0" baseline="0" dirty="0" smtClean="0">
                          <a:ln>
                            <a:noFill/>
                          </a:ln>
                          <a:solidFill>
                            <a:schemeClr val="tx1"/>
                          </a:solidFill>
                          <a:effectLst/>
                          <a:latin typeface="Times New Roman" pitchFamily="18" charset="0"/>
                          <a:cs typeface="Arial" charset="0"/>
                        </a:rPr>
                        <a:t>$100,000 face value</a:t>
                      </a:r>
                      <a:endParaRPr kumimoji="0" lang="en-US"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8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400" b="0" i="0" u="sng" strike="noStrike" cap="none" normalizeH="0" baseline="0" dirty="0" smtClean="0">
                          <a:ln>
                            <a:noFill/>
                          </a:ln>
                          <a:solidFill>
                            <a:schemeClr val="tx1"/>
                          </a:solidFill>
                          <a:effectLst/>
                          <a:latin typeface="Times New Roman" pitchFamily="18" charset="0"/>
                          <a:cs typeface="Arial" charset="0"/>
                        </a:rPr>
                        <a:t>Expiration dates</a:t>
                      </a:r>
                    </a:p>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4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en-US" sz="1400" b="0" i="0" u="none" strike="noStrike" cap="none" normalizeH="0" baseline="0" dirty="0" smtClean="0">
                          <a:ln>
                            <a:noFill/>
                          </a:ln>
                          <a:solidFill>
                            <a:schemeClr val="tx1"/>
                          </a:solidFill>
                          <a:effectLst/>
                          <a:latin typeface="Times New Roman" pitchFamily="18" charset="0"/>
                          <a:cs typeface="Arial" charset="0"/>
                        </a:rPr>
                        <a:t>March, June, September, December</a:t>
                      </a:r>
                      <a:endParaRPr kumimoji="0" lang="en-US"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400" b="0" i="0" u="none" strike="noStrike" cap="none" normalizeH="0" baseline="0" dirty="0" smtClean="0">
                          <a:ln>
                            <a:noFill/>
                          </a:ln>
                          <a:solidFill>
                            <a:schemeClr val="tx1"/>
                          </a:solidFill>
                          <a:effectLst/>
                          <a:latin typeface="Times New Roman" pitchFamily="18" charset="0"/>
                          <a:cs typeface="Times New Roman" pitchFamily="18" charset="0"/>
                        </a:rPr>
                        <a:t>•   7</a:t>
                      </a:r>
                      <a:r>
                        <a:rPr kumimoji="0" lang="en-US" sz="1400" b="0" i="0" u="none" strike="noStrike" cap="none" normalizeH="0" baseline="0" dirty="0" smtClean="0">
                          <a:ln>
                            <a:noFill/>
                          </a:ln>
                          <a:solidFill>
                            <a:schemeClr val="tx1"/>
                          </a:solidFill>
                          <a:effectLst/>
                          <a:latin typeface="Times New Roman" pitchFamily="18" charset="0"/>
                          <a:cs typeface="Arial" charset="0"/>
                        </a:rPr>
                        <a:t> business days</a:t>
                      </a:r>
                      <a:r>
                        <a:rPr kumimoji="0" lang="en-US" sz="14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en-US" sz="1400" b="0" i="0" u="none" strike="noStrike" cap="none" normalizeH="0" baseline="0" dirty="0" smtClean="0">
                          <a:ln>
                            <a:noFill/>
                          </a:ln>
                          <a:solidFill>
                            <a:schemeClr val="tx1"/>
                          </a:solidFill>
                          <a:effectLst/>
                          <a:latin typeface="Times New Roman" pitchFamily="18" charset="0"/>
                          <a:cs typeface="Arial" charset="0"/>
                        </a:rPr>
                        <a:t>before end of expiration month.</a:t>
                      </a:r>
                      <a:endParaRPr kumimoji="0" lang="en-US" sz="1400" b="0"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400" b="0" i="0" u="sng" strike="noStrike" cap="none" normalizeH="0" baseline="0" dirty="0" smtClean="0">
                          <a:ln>
                            <a:noFill/>
                          </a:ln>
                          <a:solidFill>
                            <a:schemeClr val="tx1"/>
                          </a:solidFill>
                          <a:effectLst/>
                          <a:latin typeface="Times New Roman" pitchFamily="18" charset="0"/>
                          <a:cs typeface="Arial" charset="0"/>
                        </a:rPr>
                        <a:t>Delivery options</a:t>
                      </a:r>
                      <a:endParaRPr kumimoji="0" lang="en-US" sz="1400" b="0" i="0" u="sng"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400" b="0" i="0" u="none" strike="noStrike" cap="none" normalizeH="0" baseline="0" dirty="0" smtClean="0">
                          <a:ln>
                            <a:noFill/>
                          </a:ln>
                          <a:solidFill>
                            <a:schemeClr val="tx1"/>
                          </a:solidFill>
                          <a:effectLst/>
                          <a:latin typeface="Times New Roman" pitchFamily="18" charset="0"/>
                          <a:cs typeface="Times New Roman" pitchFamily="18" charset="0"/>
                        </a:rPr>
                        <a:t>•   Quality option:  Any T-Bond with between 15 and 25 years to maturity can be delivered.</a:t>
                      </a:r>
                    </a:p>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400" b="0" i="0" u="none" strike="noStrike" cap="none" normalizeH="0" baseline="0" dirty="0" smtClean="0">
                          <a:ln>
                            <a:noFill/>
                          </a:ln>
                          <a:solidFill>
                            <a:schemeClr val="tx1"/>
                          </a:solidFill>
                          <a:effectLst/>
                          <a:latin typeface="Times New Roman" pitchFamily="18" charset="0"/>
                          <a:cs typeface="Times New Roman" pitchFamily="18" charset="0"/>
                        </a:rPr>
                        <a:t>•   Timing option:  D</a:t>
                      </a:r>
                      <a:r>
                        <a:rPr kumimoji="0" lang="en-US" sz="1400" b="0" i="0" u="none" strike="noStrike" cap="none" normalizeH="0" baseline="0" dirty="0" smtClean="0">
                          <a:ln>
                            <a:noFill/>
                          </a:ln>
                          <a:solidFill>
                            <a:schemeClr val="tx1"/>
                          </a:solidFill>
                          <a:effectLst/>
                          <a:latin typeface="Times New Roman" pitchFamily="18" charset="0"/>
                          <a:cs typeface="Arial" charset="0"/>
                        </a:rPr>
                        <a:t>elivery can be made on any business day in the expiration month.</a:t>
                      </a:r>
                    </a:p>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4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en-US" sz="1400" b="0" i="0" u="none" strike="noStrike" cap="none" normalizeH="0" baseline="0" dirty="0" smtClean="0">
                          <a:ln>
                            <a:noFill/>
                          </a:ln>
                          <a:solidFill>
                            <a:schemeClr val="tx1"/>
                          </a:solidFill>
                          <a:effectLst/>
                          <a:latin typeface="Times New Roman" pitchFamily="18" charset="0"/>
                          <a:cs typeface="Arial" charset="0"/>
                        </a:rPr>
                        <a:t>"Wild card" option:  The decision to deliver and get paid the settlement price can be made well after the futures market closes.</a:t>
                      </a:r>
                      <a:r>
                        <a:rPr kumimoji="0" lang="en-US" sz="1600" b="0" i="0" u="none" strike="noStrike" cap="none" normalizeH="0" baseline="0" dirty="0" smtClean="0">
                          <a:ln>
                            <a:noFill/>
                          </a:ln>
                          <a:solidFill>
                            <a:schemeClr val="tx1"/>
                          </a:solidFill>
                          <a:effectLst/>
                          <a:latin typeface="Times New Roman" pitchFamily="18" charset="0"/>
                        </a:rPr>
                        <a:t>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graphicFrame>
        <p:nvGraphicFramePr>
          <p:cNvPr id="3" name="Object 2"/>
          <p:cNvGraphicFramePr>
            <a:graphicFrameLocks noChangeAspect="1"/>
          </p:cNvGraphicFramePr>
          <p:nvPr>
            <p:extLst>
              <p:ext uri="{D42A27DB-BD31-4B8C-83A1-F6EECF244321}">
                <p14:modId xmlns:p14="http://schemas.microsoft.com/office/powerpoint/2010/main" val="1547716634"/>
              </p:ext>
            </p:extLst>
          </p:nvPr>
        </p:nvGraphicFramePr>
        <p:xfrm>
          <a:off x="1371600" y="1457488"/>
          <a:ext cx="6514273" cy="1742912"/>
        </p:xfrm>
        <a:graphic>
          <a:graphicData uri="http://schemas.openxmlformats.org/presentationml/2006/ole">
            <mc:AlternateContent xmlns:mc="http://schemas.openxmlformats.org/markup-compatibility/2006">
              <mc:Choice xmlns:v="urn:schemas-microsoft-com:vml" Requires="v">
                <p:oleObj spid="_x0000_s852236" name="Worksheet" r:id="rId3" imgW="5494120" imgH="1470744" progId="Excel.Sheet.12">
                  <p:embed/>
                </p:oleObj>
              </mc:Choice>
              <mc:Fallback>
                <p:oleObj name="Worksheet" r:id="rId3" imgW="5494120" imgH="1470744" progId="Excel.Sheet.12">
                  <p:embed/>
                  <p:pic>
                    <p:nvPicPr>
                      <p:cNvPr id="0" name=""/>
                      <p:cNvPicPr/>
                      <p:nvPr/>
                    </p:nvPicPr>
                    <p:blipFill>
                      <a:blip r:embed="rId4"/>
                      <a:stretch>
                        <a:fillRect/>
                      </a:stretch>
                    </p:blipFill>
                    <p:spPr>
                      <a:xfrm>
                        <a:off x="1371600" y="1457488"/>
                        <a:ext cx="6514273" cy="1742912"/>
                      </a:xfrm>
                      <a:prstGeom prst="rect">
                        <a:avLst/>
                      </a:prstGeom>
                    </p:spPr>
                  </p:pic>
                </p:oleObj>
              </mc:Fallback>
            </mc:AlternateContent>
          </a:graphicData>
        </a:graphic>
      </p:graphicFrame>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Footer Placeholder 3"/>
          <p:cNvSpPr>
            <a:spLocks noGrp="1"/>
          </p:cNvSpPr>
          <p:nvPr>
            <p:ph type="ftr" sz="quarter" idx="10"/>
          </p:nvPr>
        </p:nvSpPr>
        <p:spPr/>
        <p:txBody>
          <a:bodyPr/>
          <a:lstStyle/>
          <a:p>
            <a:r>
              <a:rPr lang="en-US" smtClean="0"/>
              <a:t>FUNC-UB.0043  Futures and Options Spring 2017                           Part I: Forwards and Futures                                               ©2017 Figlewski</a:t>
            </a:r>
            <a:endParaRPr lang="en-US"/>
          </a:p>
        </p:txBody>
      </p:sp>
      <p:sp>
        <p:nvSpPr>
          <p:cNvPr id="7" name="Slide Number Placeholder 4"/>
          <p:cNvSpPr>
            <a:spLocks noGrp="1"/>
          </p:cNvSpPr>
          <p:nvPr>
            <p:ph type="sldNum" sz="quarter" idx="11"/>
          </p:nvPr>
        </p:nvSpPr>
        <p:spPr/>
        <p:txBody>
          <a:bodyPr/>
          <a:lstStyle/>
          <a:p>
            <a:fld id="{3D9CE538-485F-4252-BD43-B8AA935F8D41}" type="slidenum">
              <a:rPr lang="en-US"/>
              <a:pPr/>
              <a:t>57</a:t>
            </a:fld>
            <a:endParaRPr lang="en-US"/>
          </a:p>
        </p:txBody>
      </p:sp>
      <p:sp>
        <p:nvSpPr>
          <p:cNvPr id="207874" name="Rectangle 2"/>
          <p:cNvSpPr>
            <a:spLocks noGrp="1" noChangeArrowheads="1"/>
          </p:cNvSpPr>
          <p:nvPr>
            <p:ph type="title"/>
          </p:nvPr>
        </p:nvSpPr>
        <p:spPr/>
        <p:txBody>
          <a:bodyPr/>
          <a:lstStyle/>
          <a:p>
            <a:r>
              <a:rPr lang="en-US" dirty="0"/>
              <a:t>Sessions 3&amp;4:  Managing Risk with Forwards and Futures</a:t>
            </a:r>
          </a:p>
        </p:txBody>
      </p:sp>
      <p:sp>
        <p:nvSpPr>
          <p:cNvPr id="207875" name="Rectangle 3"/>
          <p:cNvSpPr>
            <a:spLocks noGrp="1" noChangeArrowheads="1"/>
          </p:cNvSpPr>
          <p:nvPr>
            <p:ph type="body" idx="1"/>
          </p:nvPr>
        </p:nvSpPr>
        <p:spPr/>
        <p:txBody>
          <a:bodyPr/>
          <a:lstStyle/>
          <a:p>
            <a:pPr algn="ctr"/>
            <a:r>
              <a:rPr lang="en-US" u="sng" dirty="0">
                <a:cs typeface="Arial" charset="0"/>
              </a:rPr>
              <a:t>Dollar Equivalence in a Hedge with T-Bond Futures</a:t>
            </a:r>
            <a:endParaRPr lang="en-US" u="sng" dirty="0">
              <a:cs typeface="Times New Roman" pitchFamily="18" charset="0"/>
            </a:endParaRPr>
          </a:p>
          <a:p>
            <a:r>
              <a:rPr lang="en-US" sz="1600" dirty="0">
                <a:cs typeface="Arial" charset="0"/>
              </a:rPr>
              <a:t>How many T-bond futures contracts, N</a:t>
            </a:r>
            <a:r>
              <a:rPr lang="en-US" sz="1600" baseline="-25000" dirty="0">
                <a:cs typeface="Arial" charset="0"/>
              </a:rPr>
              <a:t>F</a:t>
            </a:r>
            <a:r>
              <a:rPr lang="en-US" sz="1600" dirty="0">
                <a:cs typeface="Arial" charset="0"/>
              </a:rPr>
              <a:t>, should we trade to hedge a given bond position?  For dollar equivalence, we want</a:t>
            </a:r>
          </a:p>
          <a:p>
            <a:endParaRPr lang="en-US" sz="1600" dirty="0">
              <a:cs typeface="Arial" charset="0"/>
            </a:endParaRPr>
          </a:p>
          <a:p>
            <a:endParaRPr lang="en-US" sz="1600" dirty="0">
              <a:cs typeface="Arial" charset="0"/>
            </a:endParaRPr>
          </a:p>
          <a:p>
            <a:endParaRPr lang="en-US" sz="1600" dirty="0">
              <a:cs typeface="Arial" charset="0"/>
            </a:endParaRPr>
          </a:p>
          <a:p>
            <a:r>
              <a:rPr lang="en-US" sz="1600" dirty="0">
                <a:cs typeface="Arial" charset="0"/>
              </a:rPr>
              <a:t>How should we figure out the ratio of price changes in this equation?  Because of differences in coupon or maturity, prices and price changes won't be equal for similar bonds, </a:t>
            </a:r>
            <a:r>
              <a:rPr lang="en-US" sz="1600" dirty="0" smtClean="0">
                <a:cs typeface="Arial" charset="0"/>
              </a:rPr>
              <a:t>but their </a:t>
            </a:r>
            <a:r>
              <a:rPr lang="en-US" sz="1600" u="sng" dirty="0">
                <a:cs typeface="Arial" charset="0"/>
              </a:rPr>
              <a:t>yields and </a:t>
            </a:r>
            <a:r>
              <a:rPr lang="en-US" sz="1600" u="sng" dirty="0" smtClean="0">
                <a:cs typeface="Arial" charset="0"/>
              </a:rPr>
              <a:t>changes in yields</a:t>
            </a:r>
            <a:r>
              <a:rPr lang="en-US" sz="1600" dirty="0" smtClean="0">
                <a:cs typeface="Arial" charset="0"/>
              </a:rPr>
              <a:t> </a:t>
            </a:r>
            <a:r>
              <a:rPr lang="en-US" sz="1600" dirty="0">
                <a:cs typeface="Arial" charset="0"/>
              </a:rPr>
              <a:t>will be.  The hedge has to be adjusted for the difference in price sensitivities between the cash position and the future.</a:t>
            </a:r>
            <a:endParaRPr lang="en-US" sz="1600" dirty="0">
              <a:cs typeface="Times New Roman" pitchFamily="18" charset="0"/>
            </a:endParaRPr>
          </a:p>
          <a:p>
            <a:endParaRPr lang="en-US" sz="1600" dirty="0">
              <a:cs typeface="Times New Roman" pitchFamily="18" charset="0"/>
            </a:endParaRPr>
          </a:p>
          <a:p>
            <a:r>
              <a:rPr lang="en-US" sz="1600" dirty="0">
                <a:cs typeface="Arial" charset="0"/>
              </a:rPr>
              <a:t>The price change associated with a given yield movement can be easily computed. It is known as the "</a:t>
            </a:r>
            <a:r>
              <a:rPr lang="en-US" sz="1600" u="sng" dirty="0">
                <a:cs typeface="Arial" charset="0"/>
              </a:rPr>
              <a:t>price equivalent of a basis point</a:t>
            </a:r>
            <a:r>
              <a:rPr lang="en-US" sz="1600" dirty="0">
                <a:cs typeface="Arial" charset="0"/>
              </a:rPr>
              <a:t>" or sometimes the "dollar value of an 01" </a:t>
            </a:r>
            <a:r>
              <a:rPr lang="en-US" sz="1600" dirty="0" smtClean="0">
                <a:cs typeface="Arial" charset="0"/>
              </a:rPr>
              <a:t>(DV01) or the "present value of an 01" (PV01).  </a:t>
            </a:r>
            <a:r>
              <a:rPr lang="en-US" sz="1600" dirty="0">
                <a:cs typeface="Arial" charset="0"/>
              </a:rPr>
              <a:t>If we assume that the yields on the position to be hedged and the futures contract will move by the same number of basis </a:t>
            </a:r>
            <a:r>
              <a:rPr lang="en-US" sz="1600" dirty="0" smtClean="0">
                <a:cs typeface="Arial" charset="0"/>
              </a:rPr>
              <a:t>points (</a:t>
            </a:r>
            <a:r>
              <a:rPr lang="en-US" sz="1600" dirty="0" err="1" smtClean="0">
                <a:cs typeface="Arial" charset="0"/>
              </a:rPr>
              <a:t>b.p</a:t>
            </a:r>
            <a:r>
              <a:rPr lang="en-US" sz="1600" dirty="0" smtClean="0">
                <a:cs typeface="Arial" charset="0"/>
              </a:rPr>
              <a:t>.), </a:t>
            </a:r>
            <a:r>
              <a:rPr lang="en-US" sz="1600" dirty="0">
                <a:cs typeface="Arial" charset="0"/>
              </a:rPr>
              <a:t>then the number of contracts to trade will be</a:t>
            </a:r>
            <a:endParaRPr lang="en-US" dirty="0">
              <a:cs typeface="Arial" charset="0"/>
            </a:endParaRPr>
          </a:p>
        </p:txBody>
      </p:sp>
      <p:graphicFrame>
        <p:nvGraphicFramePr>
          <p:cNvPr id="207877" name="Object 5"/>
          <p:cNvGraphicFramePr>
            <a:graphicFrameLocks noChangeAspect="1"/>
          </p:cNvGraphicFramePr>
          <p:nvPr/>
        </p:nvGraphicFramePr>
        <p:xfrm>
          <a:off x="2743200" y="1892300"/>
          <a:ext cx="3517900" cy="609600"/>
        </p:xfrm>
        <a:graphic>
          <a:graphicData uri="http://schemas.openxmlformats.org/presentationml/2006/ole">
            <mc:AlternateContent xmlns:mc="http://schemas.openxmlformats.org/markup-compatibility/2006">
              <mc:Choice xmlns:v="urn:schemas-microsoft-com:vml" Requires="v">
                <p:oleObj spid="_x0000_s208437" name="Equation" r:id="rId3" imgW="3517900" imgH="609600" progId="Equation.3">
                  <p:embed/>
                </p:oleObj>
              </mc:Choice>
              <mc:Fallback>
                <p:oleObj name="Equation" r:id="rId3" imgW="3517900" imgH="609600" progId="Equation.3">
                  <p:embed/>
                  <p:pic>
                    <p:nvPicPr>
                      <p:cNvPr id="0" name="Picture 19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43200" y="1892300"/>
                        <a:ext cx="3517900" cy="609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07878" name="Object 6"/>
          <p:cNvGraphicFramePr>
            <a:graphicFrameLocks noChangeAspect="1"/>
          </p:cNvGraphicFramePr>
          <p:nvPr/>
        </p:nvGraphicFramePr>
        <p:xfrm>
          <a:off x="1562100" y="5410200"/>
          <a:ext cx="6057900" cy="609600"/>
        </p:xfrm>
        <a:graphic>
          <a:graphicData uri="http://schemas.openxmlformats.org/presentationml/2006/ole">
            <mc:AlternateContent xmlns:mc="http://schemas.openxmlformats.org/markup-compatibility/2006">
              <mc:Choice xmlns:v="urn:schemas-microsoft-com:vml" Requires="v">
                <p:oleObj spid="_x0000_s208438" name="Equation" r:id="rId5" imgW="6057900" imgH="609600" progId="Equation.3">
                  <p:embed/>
                </p:oleObj>
              </mc:Choice>
              <mc:Fallback>
                <p:oleObj name="Equation" r:id="rId5" imgW="6057900" imgH="609600" progId="Equation.3">
                  <p:embed/>
                  <p:pic>
                    <p:nvPicPr>
                      <p:cNvPr id="0" name="Picture 20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62100" y="5410200"/>
                        <a:ext cx="6057900" cy="609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0787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787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07875">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207875">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499"/>
                                          </p:stCondLst>
                                        </p:cTn>
                                        <p:tgtEl>
                                          <p:spTgt spid="20787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7875" grpId="0" uiExpand="1" build="p" autoUpdateAnimBg="0"/>
    </p:bldLst>
  </p:timing>
</p:sld>
</file>

<file path=ppt/slides/slide5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FUNC-UB.0043  Futures and Options Spring 2017                           Part I: Forwards and Futures                                               ©2017 Figlewski</a:t>
            </a:r>
            <a:endParaRPr lang="en-US"/>
          </a:p>
        </p:txBody>
      </p:sp>
      <p:sp>
        <p:nvSpPr>
          <p:cNvPr id="5" name="Slide Number Placeholder 4"/>
          <p:cNvSpPr>
            <a:spLocks noGrp="1"/>
          </p:cNvSpPr>
          <p:nvPr>
            <p:ph type="sldNum" sz="quarter" idx="11"/>
          </p:nvPr>
        </p:nvSpPr>
        <p:spPr/>
        <p:txBody>
          <a:bodyPr/>
          <a:lstStyle/>
          <a:p>
            <a:fld id="{1990BCEC-DC37-4C4A-8D3C-21727A6EF0C9}" type="slidenum">
              <a:rPr lang="en-US"/>
              <a:pPr/>
              <a:t>58</a:t>
            </a:fld>
            <a:endParaRPr lang="en-US"/>
          </a:p>
        </p:txBody>
      </p:sp>
      <p:sp>
        <p:nvSpPr>
          <p:cNvPr id="208898" name="Rectangle 2"/>
          <p:cNvSpPr>
            <a:spLocks noGrp="1" noChangeArrowheads="1"/>
          </p:cNvSpPr>
          <p:nvPr>
            <p:ph type="title"/>
          </p:nvPr>
        </p:nvSpPr>
        <p:spPr/>
        <p:txBody>
          <a:bodyPr/>
          <a:lstStyle/>
          <a:p>
            <a:r>
              <a:rPr lang="en-US" dirty="0"/>
              <a:t>Sessions 3&amp;4:  Managing Risk with Forwards and Futures</a:t>
            </a:r>
          </a:p>
        </p:txBody>
      </p:sp>
      <p:sp>
        <p:nvSpPr>
          <p:cNvPr id="208899" name="Rectangle 3"/>
          <p:cNvSpPr>
            <a:spLocks noGrp="1" noChangeArrowheads="1"/>
          </p:cNvSpPr>
          <p:nvPr>
            <p:ph type="body" idx="1"/>
          </p:nvPr>
        </p:nvSpPr>
        <p:spPr/>
        <p:txBody>
          <a:bodyPr/>
          <a:lstStyle/>
          <a:p>
            <a:pPr algn="ctr"/>
            <a:r>
              <a:rPr lang="en-US" u="sng">
                <a:cs typeface="Arial" charset="0"/>
              </a:rPr>
              <a:t>Example: Hedging a 20 Year Zero Coupon Bond with T-Bond Futures</a:t>
            </a:r>
          </a:p>
          <a:p>
            <a:endParaRPr lang="en-US">
              <a:cs typeface="Times New Roman" pitchFamily="18" charset="0"/>
            </a:endParaRPr>
          </a:p>
          <a:p>
            <a:r>
              <a:rPr lang="en-US" sz="1600">
                <a:cs typeface="Arial" charset="0"/>
              </a:rPr>
              <a:t>Suppose we want to use T-bond futures to hedge a long position in $100 million face value of 20 year zero coupon Treasury bonds.  (Assume the future is for a 20 year 6% bond.  We will discuss which T-bond will actually be delivered against a futures contract in a later session.)</a:t>
            </a:r>
            <a:endParaRPr lang="en-US" sz="1600">
              <a:cs typeface="Times New Roman" pitchFamily="18" charset="0"/>
            </a:endParaRPr>
          </a:p>
          <a:p>
            <a:r>
              <a:rPr lang="en-US" sz="1600">
                <a:cs typeface="Arial" charset="0"/>
              </a:rPr>
              <a:t>       	</a:t>
            </a:r>
            <a:r>
              <a:rPr lang="en-US" sz="1600" u="sng">
                <a:cs typeface="Arial" charset="0"/>
              </a:rPr>
              <a:t>Initial Conditions</a:t>
            </a:r>
            <a:r>
              <a:rPr lang="en-US" sz="1600">
                <a:cs typeface="Arial" charset="0"/>
              </a:rPr>
              <a:t>	            </a:t>
            </a:r>
            <a:r>
              <a:rPr lang="en-US" sz="1600" u="sng">
                <a:cs typeface="Arial" charset="0"/>
              </a:rPr>
              <a:t>Zero coupon</a:t>
            </a:r>
            <a:r>
              <a:rPr lang="en-US" sz="1600">
                <a:cs typeface="Arial" charset="0"/>
              </a:rPr>
              <a:t>	                </a:t>
            </a:r>
            <a:r>
              <a:rPr lang="en-US" sz="1600" u="sng">
                <a:cs typeface="Arial" charset="0"/>
              </a:rPr>
              <a:t>Future (6%)     </a:t>
            </a:r>
            <a:endParaRPr lang="en-US" sz="1600" u="sng">
              <a:cs typeface="Times New Roman" pitchFamily="18" charset="0"/>
            </a:endParaRPr>
          </a:p>
          <a:p>
            <a:r>
              <a:rPr lang="en-US" sz="1600">
                <a:cs typeface="Arial" charset="0"/>
              </a:rPr>
              <a:t> 	Price			35.093		108.503</a:t>
            </a:r>
            <a:endParaRPr lang="en-US" sz="1600">
              <a:cs typeface="Times New Roman" pitchFamily="18" charset="0"/>
            </a:endParaRPr>
          </a:p>
          <a:p>
            <a:r>
              <a:rPr lang="en-US" sz="1600">
                <a:cs typeface="Arial" charset="0"/>
              </a:rPr>
              <a:t>	Yield			  5.305		    5.305</a:t>
            </a:r>
            <a:endParaRPr lang="en-US" sz="1600">
              <a:cs typeface="Times New Roman" pitchFamily="18" charset="0"/>
            </a:endParaRPr>
          </a:p>
          <a:p>
            <a:r>
              <a:rPr lang="en-US" sz="1600">
                <a:cs typeface="Arial" charset="0"/>
              </a:rPr>
              <a:t>        	Position value	         $35.093 million</a:t>
            </a:r>
            <a:endParaRPr lang="en-US" sz="1600">
              <a:cs typeface="Times New Roman" pitchFamily="18" charset="0"/>
            </a:endParaRPr>
          </a:p>
          <a:p>
            <a:endParaRPr lang="en-US" sz="1600">
              <a:cs typeface="Times New Roman" pitchFamily="18" charset="0"/>
            </a:endParaRPr>
          </a:p>
          <a:p>
            <a:r>
              <a:rPr lang="en-US" sz="1600">
                <a:cs typeface="Arial" charset="0"/>
              </a:rPr>
              <a:t>Suppose the yields each rise 1 basis point  We compute</a:t>
            </a:r>
            <a:endParaRPr lang="en-US" sz="1600">
              <a:cs typeface="Times New Roman" pitchFamily="18" charset="0"/>
            </a:endParaRPr>
          </a:p>
          <a:p>
            <a:endParaRPr lang="en-US" sz="1600">
              <a:cs typeface="Times New Roman" pitchFamily="18" charset="0"/>
            </a:endParaRPr>
          </a:p>
          <a:p>
            <a:r>
              <a:rPr lang="en-US" sz="1600">
                <a:cs typeface="Arial" charset="0"/>
              </a:rPr>
              <a:t>	New price @5.315%		35.025		108.374</a:t>
            </a:r>
            <a:endParaRPr lang="en-US" sz="1600">
              <a:cs typeface="Times New Roman" pitchFamily="18" charset="0"/>
            </a:endParaRPr>
          </a:p>
          <a:p>
            <a:r>
              <a:rPr lang="en-US" sz="1600">
                <a:cs typeface="Arial" charset="0"/>
              </a:rPr>
              <a:t>	Price change (DV01)	                  0.0683		  0.129</a:t>
            </a:r>
          </a:p>
          <a:p>
            <a:endParaRPr lang="en-US" sz="1600">
              <a:cs typeface="Arial" charset="0"/>
            </a:endParaRPr>
          </a:p>
          <a:p>
            <a:r>
              <a:rPr lang="en-US" sz="1600">
                <a:cs typeface="Arial" charset="0"/>
              </a:rPr>
              <a:t>Although a rise in the yield causes the bond price to fall, by convention DV01 is expressed as a positive number.</a:t>
            </a:r>
            <a:endParaRPr lang="en-US">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08899">
                                            <p:txEl>
                                              <p:pRg st="3" end="3"/>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208899">
                                            <p:txEl>
                                              <p:pRg st="4" end="4"/>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499"/>
                                          </p:stCondLst>
                                        </p:cTn>
                                        <p:tgtEl>
                                          <p:spTgt spid="208899">
                                            <p:txEl>
                                              <p:pRg st="5" end="5"/>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499"/>
                                          </p:stCondLst>
                                        </p:cTn>
                                        <p:tgtEl>
                                          <p:spTgt spid="208899">
                                            <p:txEl>
                                              <p:pRg st="6" end="6"/>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499"/>
                                          </p:stCondLst>
                                        </p:cTn>
                                        <p:tgtEl>
                                          <p:spTgt spid="208899">
                                            <p:txEl>
                                              <p:pRg st="8" end="8"/>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499"/>
                                          </p:stCondLst>
                                        </p:cTn>
                                        <p:tgtEl>
                                          <p:spTgt spid="208899">
                                            <p:txEl>
                                              <p:pRg st="10" end="1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208899">
                                            <p:txEl>
                                              <p:pRg st="11" end="1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208899">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8899" grpId="0" uiExpand="1" build="p" autoUpdateAnimBg="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3"/>
          <p:cNvSpPr>
            <a:spLocks noGrp="1"/>
          </p:cNvSpPr>
          <p:nvPr>
            <p:ph type="ftr" sz="quarter" idx="10"/>
          </p:nvPr>
        </p:nvSpPr>
        <p:spPr/>
        <p:txBody>
          <a:bodyPr/>
          <a:lstStyle/>
          <a:p>
            <a:r>
              <a:rPr lang="en-US" smtClean="0"/>
              <a:t>FUNC-UB.0043  Futures and Options Spring 2017                           Part I: Forwards and Futures                                               ©2017 Figlewski</a:t>
            </a:r>
            <a:endParaRPr lang="en-US"/>
          </a:p>
        </p:txBody>
      </p:sp>
      <p:sp>
        <p:nvSpPr>
          <p:cNvPr id="9" name="Slide Number Placeholder 4"/>
          <p:cNvSpPr>
            <a:spLocks noGrp="1"/>
          </p:cNvSpPr>
          <p:nvPr>
            <p:ph type="sldNum" sz="quarter" idx="11"/>
          </p:nvPr>
        </p:nvSpPr>
        <p:spPr/>
        <p:txBody>
          <a:bodyPr/>
          <a:lstStyle/>
          <a:p>
            <a:fld id="{1E609BA9-9FBF-4B9C-A166-8189E75F4FA2}" type="slidenum">
              <a:rPr lang="en-US"/>
              <a:pPr/>
              <a:t>59</a:t>
            </a:fld>
            <a:endParaRPr lang="en-US"/>
          </a:p>
        </p:txBody>
      </p:sp>
      <p:sp>
        <p:nvSpPr>
          <p:cNvPr id="209922" name="Rectangle 2"/>
          <p:cNvSpPr>
            <a:spLocks noGrp="1" noChangeArrowheads="1"/>
          </p:cNvSpPr>
          <p:nvPr>
            <p:ph type="title"/>
          </p:nvPr>
        </p:nvSpPr>
        <p:spPr/>
        <p:txBody>
          <a:bodyPr/>
          <a:lstStyle/>
          <a:p>
            <a:r>
              <a:rPr lang="en-US" dirty="0"/>
              <a:t>Sessions 3&amp;4:  Managing Risk with Forwards and Futures</a:t>
            </a:r>
          </a:p>
        </p:txBody>
      </p:sp>
      <p:sp>
        <p:nvSpPr>
          <p:cNvPr id="209923" name="Rectangle 3"/>
          <p:cNvSpPr>
            <a:spLocks noGrp="1" noChangeArrowheads="1"/>
          </p:cNvSpPr>
          <p:nvPr>
            <p:ph type="body" idx="1"/>
          </p:nvPr>
        </p:nvSpPr>
        <p:spPr/>
        <p:txBody>
          <a:bodyPr/>
          <a:lstStyle/>
          <a:p>
            <a:pPr algn="ctr"/>
            <a:endParaRPr lang="en-US" sz="1200" u="sng">
              <a:cs typeface="Arial" charset="0"/>
            </a:endParaRPr>
          </a:p>
          <a:p>
            <a:pPr algn="ctr"/>
            <a:r>
              <a:rPr lang="en-US" u="sng">
                <a:cs typeface="Arial" charset="0"/>
              </a:rPr>
              <a:t>Example: Hedging a 20 Year Zero with T-Bond Futures, p.2</a:t>
            </a:r>
          </a:p>
          <a:p>
            <a:endParaRPr lang="en-US" sz="1600">
              <a:cs typeface="Times New Roman" pitchFamily="18" charset="0"/>
            </a:endParaRPr>
          </a:p>
          <a:p>
            <a:endParaRPr lang="en-US">
              <a:cs typeface="Times New Roman" pitchFamily="18" charset="0"/>
            </a:endParaRPr>
          </a:p>
          <a:p>
            <a:endParaRPr lang="en-US">
              <a:cs typeface="Times New Roman" pitchFamily="18" charset="0"/>
            </a:endParaRPr>
          </a:p>
          <a:p>
            <a:endParaRPr lang="en-US">
              <a:cs typeface="Times New Roman" pitchFamily="18" charset="0"/>
            </a:endParaRPr>
          </a:p>
          <a:p>
            <a:endParaRPr lang="en-US" sz="1600">
              <a:cs typeface="Times New Roman" pitchFamily="18" charset="0"/>
            </a:endParaRPr>
          </a:p>
          <a:p>
            <a:endParaRPr lang="en-US">
              <a:cs typeface="Times New Roman" pitchFamily="18" charset="0"/>
            </a:endParaRPr>
          </a:p>
          <a:p>
            <a:endParaRPr lang="en-US">
              <a:cs typeface="Times New Roman" pitchFamily="18" charset="0"/>
            </a:endParaRPr>
          </a:p>
          <a:p>
            <a:endParaRPr lang="en-US">
              <a:cs typeface="Times New Roman" pitchFamily="18" charset="0"/>
            </a:endParaRPr>
          </a:p>
          <a:p>
            <a:endParaRPr lang="en-US" sz="1600">
              <a:cs typeface="Times New Roman" pitchFamily="18" charset="0"/>
            </a:endParaRPr>
          </a:p>
          <a:p>
            <a:endParaRPr lang="en-US" sz="1600">
              <a:cs typeface="Times New Roman" pitchFamily="18" charset="0"/>
            </a:endParaRPr>
          </a:p>
        </p:txBody>
      </p:sp>
      <p:graphicFrame>
        <p:nvGraphicFramePr>
          <p:cNvPr id="209924" name="Object 4"/>
          <p:cNvGraphicFramePr>
            <a:graphicFrameLocks noChangeAspect="1"/>
          </p:cNvGraphicFramePr>
          <p:nvPr/>
        </p:nvGraphicFramePr>
        <p:xfrm>
          <a:off x="1524000" y="1752600"/>
          <a:ext cx="6057900" cy="609600"/>
        </p:xfrm>
        <a:graphic>
          <a:graphicData uri="http://schemas.openxmlformats.org/presentationml/2006/ole">
            <mc:AlternateContent xmlns:mc="http://schemas.openxmlformats.org/markup-compatibility/2006">
              <mc:Choice xmlns:v="urn:schemas-microsoft-com:vml" Requires="v">
                <p:oleObj spid="_x0000_s210482" name="Equation" r:id="rId3" imgW="6057900" imgH="609600" progId="Equation.3">
                  <p:embed/>
                </p:oleObj>
              </mc:Choice>
              <mc:Fallback>
                <p:oleObj name="Equation" r:id="rId3" imgW="6057900" imgH="609600" progId="Equation.3">
                  <p:embed/>
                  <p:pic>
                    <p:nvPicPr>
                      <p:cNvPr id="0" name="Picture 19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0" y="1752600"/>
                        <a:ext cx="6057900" cy="609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09925" name="Object 5"/>
          <p:cNvGraphicFramePr>
            <a:graphicFrameLocks noChangeAspect="1"/>
          </p:cNvGraphicFramePr>
          <p:nvPr/>
        </p:nvGraphicFramePr>
        <p:xfrm>
          <a:off x="2057400" y="3876675"/>
          <a:ext cx="5715000" cy="619125"/>
        </p:xfrm>
        <a:graphic>
          <a:graphicData uri="http://schemas.openxmlformats.org/presentationml/2006/ole">
            <mc:AlternateContent xmlns:mc="http://schemas.openxmlformats.org/markup-compatibility/2006">
              <mc:Choice xmlns:v="urn:schemas-microsoft-com:vml" Requires="v">
                <p:oleObj spid="_x0000_s210483" name="Equation" r:id="rId5" imgW="5638800" imgH="609600" progId="Equation.DSMT4">
                  <p:embed/>
                </p:oleObj>
              </mc:Choice>
              <mc:Fallback>
                <p:oleObj name="Equation" r:id="rId5" imgW="5638800" imgH="609600" progId="Equation.DSMT4">
                  <p:embed/>
                  <p:pic>
                    <p:nvPicPr>
                      <p:cNvPr id="0" name="Picture 19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57400" y="3876675"/>
                        <a:ext cx="5715000" cy="6191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09928" name="Text Box 8"/>
          <p:cNvSpPr txBox="1">
            <a:spLocks noChangeArrowheads="1"/>
          </p:cNvSpPr>
          <p:nvPr/>
        </p:nvSpPr>
        <p:spPr bwMode="auto">
          <a:xfrm>
            <a:off x="533400" y="2743200"/>
            <a:ext cx="8104188" cy="825500"/>
          </a:xfrm>
          <a:prstGeom prst="rect">
            <a:avLst/>
          </a:prstGeom>
          <a:noFill/>
          <a:ln w="9525">
            <a:noFill/>
            <a:miter lim="800000"/>
            <a:headEnd/>
            <a:tailEnd/>
          </a:ln>
          <a:effectLst/>
        </p:spPr>
        <p:txBody>
          <a:bodyPr>
            <a:spAutoFit/>
          </a:bodyPr>
          <a:lstStyle/>
          <a:p>
            <a:pPr>
              <a:spcBef>
                <a:spcPct val="20000"/>
              </a:spcBef>
            </a:pPr>
            <a:r>
              <a:rPr lang="en-US" i="0">
                <a:cs typeface="Times New Roman" pitchFamily="18" charset="0"/>
              </a:rPr>
              <a:t>To achieve dollar equivalence, we trade -(0.0683 / 0.129) = - 0.528 dollars of face value of futures per dollar of face value of the zero.  This is called the "hedge ratio."  (The minus sign means you trade futures in the opposite direction to your cash position.)</a:t>
            </a:r>
            <a:endParaRPr lang="en-US" sz="2400" i="0"/>
          </a:p>
        </p:txBody>
      </p:sp>
      <p:sp>
        <p:nvSpPr>
          <p:cNvPr id="209929" name="Text Box 9"/>
          <p:cNvSpPr txBox="1">
            <a:spLocks noChangeArrowheads="1"/>
          </p:cNvSpPr>
          <p:nvPr/>
        </p:nvSpPr>
        <p:spPr bwMode="auto">
          <a:xfrm>
            <a:off x="838200" y="4876800"/>
            <a:ext cx="3505200" cy="366713"/>
          </a:xfrm>
          <a:prstGeom prst="rect">
            <a:avLst/>
          </a:prstGeom>
          <a:noFill/>
          <a:ln w="9525">
            <a:noFill/>
            <a:miter lim="800000"/>
            <a:headEnd/>
            <a:tailEnd/>
          </a:ln>
          <a:effectLst/>
        </p:spPr>
        <p:txBody>
          <a:bodyPr>
            <a:spAutoFit/>
          </a:bodyPr>
          <a:lstStyle/>
          <a:p>
            <a:pPr>
              <a:spcBef>
                <a:spcPct val="20000"/>
              </a:spcBef>
            </a:pPr>
            <a:r>
              <a:rPr lang="en-US" sz="1800" i="0">
                <a:cs typeface="Times New Roman" pitchFamily="18" charset="0"/>
              </a:rPr>
              <a:t>                             </a:t>
            </a:r>
            <a:r>
              <a:rPr lang="en-US" i="0">
                <a:cs typeface="Times New Roman" pitchFamily="18" charset="0"/>
              </a:rPr>
              <a:t>= Sell 528 contracts</a:t>
            </a:r>
            <a:endParaRPr lang="en-US" sz="2400" i="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0992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992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499"/>
                                          </p:stCondLst>
                                        </p:cTn>
                                        <p:tgtEl>
                                          <p:spTgt spid="20992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099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9928" grpId="0"/>
      <p:bldP spid="209929" grpId="0"/>
    </p:bldLst>
  </p:timing>
</p:sld>
</file>

<file path=ppt/slides/slide6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FUNC-UB.0043  Futures and Options Spring 2017                           Part I: Forwards and Futures                                               ©2017 Figlewski</a:t>
            </a:r>
            <a:endParaRPr lang="en-US"/>
          </a:p>
        </p:txBody>
      </p:sp>
      <p:sp>
        <p:nvSpPr>
          <p:cNvPr id="5" name="Slide Number Placeholder 4"/>
          <p:cNvSpPr>
            <a:spLocks noGrp="1"/>
          </p:cNvSpPr>
          <p:nvPr>
            <p:ph type="sldNum" sz="quarter" idx="11"/>
          </p:nvPr>
        </p:nvSpPr>
        <p:spPr/>
        <p:txBody>
          <a:bodyPr/>
          <a:lstStyle/>
          <a:p>
            <a:fld id="{C563CEF5-6AD8-4C82-BDE6-652D6D738A42}" type="slidenum">
              <a:rPr lang="en-US"/>
              <a:pPr/>
              <a:t>60</a:t>
            </a:fld>
            <a:endParaRPr lang="en-US"/>
          </a:p>
        </p:txBody>
      </p:sp>
      <p:sp>
        <p:nvSpPr>
          <p:cNvPr id="210946" name="Rectangle 2"/>
          <p:cNvSpPr>
            <a:spLocks noGrp="1" noChangeArrowheads="1"/>
          </p:cNvSpPr>
          <p:nvPr>
            <p:ph type="title"/>
          </p:nvPr>
        </p:nvSpPr>
        <p:spPr/>
        <p:txBody>
          <a:bodyPr/>
          <a:lstStyle/>
          <a:p>
            <a:r>
              <a:rPr lang="en-US" dirty="0"/>
              <a:t>Sessions 3&amp;4:  Managing Risk with Forwards and Futures</a:t>
            </a:r>
          </a:p>
        </p:txBody>
      </p:sp>
      <p:sp>
        <p:nvSpPr>
          <p:cNvPr id="210947" name="Rectangle 3"/>
          <p:cNvSpPr>
            <a:spLocks noGrp="1" noChangeArrowheads="1"/>
          </p:cNvSpPr>
          <p:nvPr>
            <p:ph type="body" idx="1"/>
          </p:nvPr>
        </p:nvSpPr>
        <p:spPr/>
        <p:txBody>
          <a:bodyPr/>
          <a:lstStyle/>
          <a:p>
            <a:pPr algn="ctr">
              <a:lnSpc>
                <a:spcPct val="90000"/>
              </a:lnSpc>
            </a:pPr>
            <a:r>
              <a:rPr lang="en-US" u="sng" dirty="0">
                <a:cs typeface="Arial" charset="0"/>
              </a:rPr>
              <a:t>Example: Hedging the Refinancing Rate for a Maturing Debt Issue</a:t>
            </a:r>
          </a:p>
          <a:p>
            <a:pPr algn="just">
              <a:lnSpc>
                <a:spcPct val="90000"/>
              </a:lnSpc>
            </a:pPr>
            <a:r>
              <a:rPr lang="en-US" sz="1600" dirty="0">
                <a:cs typeface="Arial" charset="0"/>
              </a:rPr>
              <a:t>The XYZ Corporation has a $50 million face value long term bond issue that is maturing in June.  They plan to issue a new 20 year bond to replace it, but are worried that interest rates will rise before then.  They want to hedge against an increase in rates using Treasury bond futures</a:t>
            </a:r>
            <a:r>
              <a:rPr lang="en-US" sz="1600" dirty="0" smtClean="0">
                <a:cs typeface="Arial" charset="0"/>
              </a:rPr>
              <a:t>.  (When rates go up, prices of existing bonds fall and new bond issues have to pay higher coupons.)</a:t>
            </a:r>
            <a:endParaRPr lang="en-US" sz="1600" dirty="0">
              <a:cs typeface="Times New Roman" pitchFamily="18" charset="0"/>
            </a:endParaRPr>
          </a:p>
          <a:p>
            <a:pPr algn="just">
              <a:lnSpc>
                <a:spcPct val="90000"/>
              </a:lnSpc>
            </a:pPr>
            <a:endParaRPr lang="en-US" sz="1000" dirty="0">
              <a:cs typeface="Times New Roman" pitchFamily="18" charset="0"/>
            </a:endParaRPr>
          </a:p>
          <a:p>
            <a:pPr algn="just">
              <a:lnSpc>
                <a:spcPct val="90000"/>
              </a:lnSpc>
            </a:pPr>
            <a:r>
              <a:rPr lang="en-US" sz="1600" dirty="0">
                <a:cs typeface="Arial" charset="0"/>
              </a:rPr>
              <a:t>Today's Date:	December 12</a:t>
            </a:r>
            <a:endParaRPr lang="en-US" sz="1600" dirty="0">
              <a:cs typeface="Times New Roman" pitchFamily="18" charset="0"/>
            </a:endParaRPr>
          </a:p>
          <a:p>
            <a:pPr algn="just">
              <a:lnSpc>
                <a:spcPct val="90000"/>
              </a:lnSpc>
            </a:pPr>
            <a:endParaRPr lang="en-US" sz="1600" dirty="0">
              <a:cs typeface="Times New Roman" pitchFamily="18" charset="0"/>
            </a:endParaRPr>
          </a:p>
          <a:p>
            <a:pPr algn="just">
              <a:lnSpc>
                <a:spcPct val="90000"/>
              </a:lnSpc>
            </a:pPr>
            <a:r>
              <a:rPr lang="en-US" sz="1600" u="sng" dirty="0">
                <a:cs typeface="Arial" charset="0"/>
              </a:rPr>
              <a:t>Bond Data:</a:t>
            </a:r>
            <a:r>
              <a:rPr lang="en-US" sz="1600" dirty="0">
                <a:cs typeface="Arial" charset="0"/>
              </a:rPr>
              <a:t>			</a:t>
            </a:r>
            <a:r>
              <a:rPr lang="en-US" sz="1600" u="sng" dirty="0">
                <a:cs typeface="Arial" charset="0"/>
              </a:rPr>
              <a:t>Futures Data:</a:t>
            </a:r>
            <a:endParaRPr lang="en-US" sz="1600" u="sng" dirty="0">
              <a:cs typeface="Times New Roman" pitchFamily="18" charset="0"/>
            </a:endParaRPr>
          </a:p>
          <a:p>
            <a:pPr algn="just">
              <a:lnSpc>
                <a:spcPct val="90000"/>
              </a:lnSpc>
            </a:pPr>
            <a:r>
              <a:rPr lang="en-US" sz="1600" dirty="0">
                <a:cs typeface="Arial" charset="0"/>
              </a:rPr>
              <a:t>Issue date:	June 15			Contract:	June U.S. Treasury bond</a:t>
            </a:r>
            <a:endParaRPr lang="en-US" sz="1600" dirty="0">
              <a:cs typeface="Times New Roman" pitchFamily="18" charset="0"/>
            </a:endParaRPr>
          </a:p>
          <a:p>
            <a:pPr algn="just">
              <a:lnSpc>
                <a:spcPct val="90000"/>
              </a:lnSpc>
            </a:pPr>
            <a:r>
              <a:rPr lang="en-US" sz="1600" dirty="0">
                <a:cs typeface="Arial" charset="0"/>
              </a:rPr>
              <a:t>Maturity:  	20 years			Maturity:	20 years	</a:t>
            </a:r>
            <a:endParaRPr lang="en-US" sz="1600" dirty="0">
              <a:cs typeface="Times New Roman" pitchFamily="18" charset="0"/>
            </a:endParaRPr>
          </a:p>
          <a:p>
            <a:pPr algn="just">
              <a:lnSpc>
                <a:spcPct val="90000"/>
              </a:lnSpc>
            </a:pPr>
            <a:r>
              <a:rPr lang="en-US" sz="1600" dirty="0">
                <a:cs typeface="Arial" charset="0"/>
              </a:rPr>
              <a:t>Coupon: 	120 basis points above	Coupon:	6.00</a:t>
            </a:r>
            <a:endParaRPr lang="en-US" sz="1600" dirty="0">
              <a:cs typeface="Times New Roman" pitchFamily="18" charset="0"/>
            </a:endParaRPr>
          </a:p>
          <a:p>
            <a:pPr algn="just">
              <a:lnSpc>
                <a:spcPct val="90000"/>
              </a:lnSpc>
            </a:pPr>
            <a:r>
              <a:rPr lang="en-US" sz="1600" dirty="0">
                <a:cs typeface="Arial" charset="0"/>
              </a:rPr>
              <a:t>	yield on 20 year Treasury</a:t>
            </a:r>
            <a:endParaRPr lang="en-US" sz="1600" dirty="0">
              <a:cs typeface="Times New Roman" pitchFamily="18" charset="0"/>
            </a:endParaRPr>
          </a:p>
          <a:p>
            <a:pPr algn="just">
              <a:lnSpc>
                <a:spcPct val="90000"/>
              </a:lnSpc>
            </a:pPr>
            <a:endParaRPr lang="en-US" sz="1000" dirty="0">
              <a:cs typeface="Times New Roman" pitchFamily="18" charset="0"/>
            </a:endParaRPr>
          </a:p>
          <a:p>
            <a:pPr algn="just">
              <a:lnSpc>
                <a:spcPct val="90000"/>
              </a:lnSpc>
            </a:pPr>
            <a:r>
              <a:rPr lang="en-US" sz="1600" dirty="0">
                <a:cs typeface="Arial" charset="0"/>
              </a:rPr>
              <a:t>(Note: coupons are semiannual (even with zero coupon bonds!), which affects yield and duration calculations.)</a:t>
            </a:r>
            <a:endParaRPr lang="en-US" sz="1600" dirty="0">
              <a:cs typeface="Times New Roman" pitchFamily="18" charset="0"/>
            </a:endParaRPr>
          </a:p>
          <a:p>
            <a:pPr algn="just">
              <a:lnSpc>
                <a:spcPct val="90000"/>
              </a:lnSpc>
            </a:pPr>
            <a:endParaRPr lang="en-US" sz="1000" dirty="0">
              <a:cs typeface="Times New Roman" pitchFamily="18" charset="0"/>
            </a:endParaRPr>
          </a:p>
          <a:p>
            <a:pPr algn="just">
              <a:lnSpc>
                <a:spcPct val="90000"/>
              </a:lnSpc>
            </a:pPr>
            <a:r>
              <a:rPr lang="en-US" sz="1600" dirty="0">
                <a:cs typeface="Arial" charset="0"/>
              </a:rPr>
              <a:t>Price at current rates:     100		Price at current rates:    98 24/32</a:t>
            </a:r>
            <a:endParaRPr lang="en-US" sz="1600" dirty="0">
              <a:cs typeface="Times New Roman" pitchFamily="18" charset="0"/>
            </a:endParaRPr>
          </a:p>
          <a:p>
            <a:pPr algn="just">
              <a:lnSpc>
                <a:spcPct val="90000"/>
              </a:lnSpc>
            </a:pPr>
            <a:r>
              <a:rPr lang="en-US" sz="1600" dirty="0">
                <a:cs typeface="Arial" charset="0"/>
              </a:rPr>
              <a:t>Yield at current rates:    7.31		Yield at current rates:     6.11</a:t>
            </a:r>
            <a:endParaRPr lang="en-US" sz="1600" dirty="0">
              <a:cs typeface="Times New Roman" pitchFamily="18" charset="0"/>
            </a:endParaRPr>
          </a:p>
          <a:p>
            <a:pPr algn="just">
              <a:lnSpc>
                <a:spcPct val="90000"/>
              </a:lnSpc>
            </a:pPr>
            <a:endParaRPr lang="en-US" sz="1000" dirty="0">
              <a:cs typeface="Times New Roman" pitchFamily="18" charset="0"/>
            </a:endParaRPr>
          </a:p>
          <a:p>
            <a:pPr algn="just">
              <a:lnSpc>
                <a:spcPct val="90000"/>
              </a:lnSpc>
            </a:pPr>
            <a:r>
              <a:rPr lang="en-US" sz="1600" dirty="0" smtClean="0">
                <a:cs typeface="Arial" charset="0"/>
              </a:rPr>
              <a:t>Price </a:t>
            </a:r>
            <a:r>
              <a:rPr lang="en-US" sz="1600" dirty="0" err="1">
                <a:cs typeface="Arial" charset="0"/>
              </a:rPr>
              <a:t>Equiv</a:t>
            </a:r>
            <a:r>
              <a:rPr lang="en-US" sz="1600" dirty="0">
                <a:cs typeface="Arial" charset="0"/>
              </a:rPr>
              <a:t> of 1 </a:t>
            </a:r>
            <a:r>
              <a:rPr lang="en-US" sz="1600" dirty="0" err="1">
                <a:cs typeface="Arial" charset="0"/>
              </a:rPr>
              <a:t>b.p</a:t>
            </a:r>
            <a:r>
              <a:rPr lang="en-US" sz="1600" dirty="0">
                <a:cs typeface="Arial" charset="0"/>
              </a:rPr>
              <a:t>.:   .1042		Price </a:t>
            </a:r>
            <a:r>
              <a:rPr lang="en-US" sz="1600" dirty="0" err="1">
                <a:cs typeface="Arial" charset="0"/>
              </a:rPr>
              <a:t>Equiv</a:t>
            </a:r>
            <a:r>
              <a:rPr lang="en-US" sz="1600" dirty="0">
                <a:cs typeface="Arial" charset="0"/>
              </a:rPr>
              <a:t> of 1 </a:t>
            </a:r>
            <a:r>
              <a:rPr lang="en-US" sz="1600" dirty="0" err="1">
                <a:cs typeface="Arial" charset="0"/>
              </a:rPr>
              <a:t>b.p</a:t>
            </a:r>
            <a:r>
              <a:rPr lang="en-US" sz="1600" dirty="0">
                <a:cs typeface="Arial" charset="0"/>
              </a:rPr>
              <a:t>.:     .1134</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10947">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10947">
                                            <p:txEl>
                                              <p:pRg st="5" end="5"/>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499"/>
                                          </p:stCondLst>
                                        </p:cTn>
                                        <p:tgtEl>
                                          <p:spTgt spid="210947">
                                            <p:txEl>
                                              <p:pRg st="6" end="6"/>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499"/>
                                          </p:stCondLst>
                                        </p:cTn>
                                        <p:tgtEl>
                                          <p:spTgt spid="210947">
                                            <p:txEl>
                                              <p:pRg st="7" end="7"/>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210947">
                                            <p:txEl>
                                              <p:pRg st="8" end="8"/>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499"/>
                                          </p:stCondLst>
                                        </p:cTn>
                                        <p:tgtEl>
                                          <p:spTgt spid="210947">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210947">
                                            <p:txEl>
                                              <p:pRg st="11" end="1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210947">
                                            <p:txEl>
                                              <p:pRg st="13" end="13"/>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210947">
                                            <p:txEl>
                                              <p:pRg st="14" end="14"/>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210947">
                                            <p:txEl>
                                              <p:pRg st="16" end="1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0947" grpId="0" uiExpand="1" build="p" bldLvl="2" autoUpdateAnimBg="0"/>
    </p:bldLst>
  </p:timing>
</p:sld>
</file>

<file path=ppt/slides/slide6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FUNC-UB.0043  Futures and Options Spring 2017                           Part I: Forwards and Futures                                               ©2017 Figlewski</a:t>
            </a:r>
            <a:endParaRPr lang="en-US"/>
          </a:p>
        </p:txBody>
      </p:sp>
      <p:sp>
        <p:nvSpPr>
          <p:cNvPr id="5" name="Slide Number Placeholder 4"/>
          <p:cNvSpPr>
            <a:spLocks noGrp="1"/>
          </p:cNvSpPr>
          <p:nvPr>
            <p:ph type="sldNum" sz="quarter" idx="11"/>
          </p:nvPr>
        </p:nvSpPr>
        <p:spPr/>
        <p:txBody>
          <a:bodyPr/>
          <a:lstStyle/>
          <a:p>
            <a:fld id="{5692C77D-7086-45C1-8574-312D1AD75907}" type="slidenum">
              <a:rPr lang="en-US"/>
              <a:pPr/>
              <a:t>61</a:t>
            </a:fld>
            <a:endParaRPr lang="en-US"/>
          </a:p>
        </p:txBody>
      </p:sp>
      <p:sp>
        <p:nvSpPr>
          <p:cNvPr id="211970" name="Rectangle 2"/>
          <p:cNvSpPr>
            <a:spLocks noGrp="1" noChangeArrowheads="1"/>
          </p:cNvSpPr>
          <p:nvPr>
            <p:ph type="title"/>
          </p:nvPr>
        </p:nvSpPr>
        <p:spPr/>
        <p:txBody>
          <a:bodyPr/>
          <a:lstStyle/>
          <a:p>
            <a:r>
              <a:rPr lang="en-US" dirty="0"/>
              <a:t>Sessions 3&amp;4:  Managing Risk with Forwards and Futures</a:t>
            </a:r>
          </a:p>
        </p:txBody>
      </p:sp>
      <p:sp>
        <p:nvSpPr>
          <p:cNvPr id="211971" name="Rectangle 3"/>
          <p:cNvSpPr>
            <a:spLocks noGrp="1" noChangeArrowheads="1"/>
          </p:cNvSpPr>
          <p:nvPr>
            <p:ph type="body" idx="1"/>
          </p:nvPr>
        </p:nvSpPr>
        <p:spPr/>
        <p:txBody>
          <a:bodyPr/>
          <a:lstStyle/>
          <a:p>
            <a:pPr algn="ctr">
              <a:lnSpc>
                <a:spcPct val="90000"/>
              </a:lnSpc>
            </a:pPr>
            <a:r>
              <a:rPr lang="en-US" u="sng" dirty="0">
                <a:cs typeface="Arial" charset="0"/>
              </a:rPr>
              <a:t>Example: Hedging the Refinancing Rate for a Maturing Debt Issue, p.2</a:t>
            </a:r>
          </a:p>
          <a:p>
            <a:pPr algn="just">
              <a:lnSpc>
                <a:spcPct val="90000"/>
              </a:lnSpc>
            </a:pPr>
            <a:endParaRPr lang="en-US" sz="1400" dirty="0">
              <a:cs typeface="Times New Roman" pitchFamily="18" charset="0"/>
            </a:endParaRPr>
          </a:p>
          <a:p>
            <a:pPr>
              <a:lnSpc>
                <a:spcPct val="90000"/>
              </a:lnSpc>
            </a:pPr>
            <a:r>
              <a:rPr lang="en-US" sz="1600" b="1" dirty="0">
                <a:cs typeface="Arial" charset="0"/>
              </a:rPr>
              <a:t>Buy/Sell:</a:t>
            </a:r>
            <a:r>
              <a:rPr lang="en-US" sz="1600" dirty="0">
                <a:cs typeface="Arial" charset="0"/>
              </a:rPr>
              <a:t>  Since the worry is that rates will rise, the hedge must </a:t>
            </a:r>
            <a:r>
              <a:rPr lang="en-US" sz="1600" u="sng" dirty="0">
                <a:cs typeface="Arial" charset="0"/>
              </a:rPr>
              <a:t>sell bond futures</a:t>
            </a:r>
            <a:r>
              <a:rPr lang="en-US" sz="1600" dirty="0">
                <a:cs typeface="Arial" charset="0"/>
              </a:rPr>
              <a:t> so that the hedge will profit if rates do rise.</a:t>
            </a:r>
            <a:endParaRPr lang="en-US" sz="1600" dirty="0">
              <a:cs typeface="Times New Roman" pitchFamily="18" charset="0"/>
            </a:endParaRPr>
          </a:p>
          <a:p>
            <a:pPr>
              <a:lnSpc>
                <a:spcPct val="90000"/>
              </a:lnSpc>
            </a:pPr>
            <a:endParaRPr lang="en-US" sz="1600" dirty="0">
              <a:cs typeface="Times New Roman" pitchFamily="18" charset="0"/>
            </a:endParaRPr>
          </a:p>
          <a:p>
            <a:pPr>
              <a:lnSpc>
                <a:spcPct val="90000"/>
              </a:lnSpc>
            </a:pPr>
            <a:r>
              <a:rPr lang="en-US" sz="1600" b="1" dirty="0">
                <a:cs typeface="Arial" charset="0"/>
              </a:rPr>
              <a:t>Hedge Ratio:</a:t>
            </a:r>
            <a:r>
              <a:rPr lang="en-US" sz="1600" dirty="0">
                <a:cs typeface="Arial" charset="0"/>
              </a:rPr>
              <a:t>  To achieve dollar equivalence, we want the same dollar change in value when rates change by the same number of basis points.  </a:t>
            </a:r>
            <a:endParaRPr lang="en-US" sz="1600" dirty="0">
              <a:cs typeface="Times New Roman" pitchFamily="18" charset="0"/>
            </a:endParaRPr>
          </a:p>
          <a:p>
            <a:pPr>
              <a:lnSpc>
                <a:spcPct val="90000"/>
              </a:lnSpc>
            </a:pPr>
            <a:endParaRPr lang="en-US" sz="1600" dirty="0">
              <a:cs typeface="Times New Roman" pitchFamily="18" charset="0"/>
            </a:endParaRPr>
          </a:p>
          <a:p>
            <a:pPr>
              <a:lnSpc>
                <a:spcPct val="90000"/>
              </a:lnSpc>
            </a:pPr>
            <a:r>
              <a:rPr lang="en-US" sz="1600" dirty="0">
                <a:cs typeface="Arial" charset="0"/>
              </a:rPr>
              <a:t>Sell  .1042/.1134 = 0.918 units of futures per unit of bonds.</a:t>
            </a:r>
            <a:endParaRPr lang="en-US" sz="1600" dirty="0">
              <a:cs typeface="Times New Roman" pitchFamily="18" charset="0"/>
            </a:endParaRPr>
          </a:p>
          <a:p>
            <a:pPr>
              <a:lnSpc>
                <a:spcPct val="90000"/>
              </a:lnSpc>
            </a:pPr>
            <a:endParaRPr lang="en-US" sz="1600" dirty="0">
              <a:cs typeface="Times New Roman" pitchFamily="18" charset="0"/>
            </a:endParaRPr>
          </a:p>
          <a:p>
            <a:pPr>
              <a:lnSpc>
                <a:spcPct val="90000"/>
              </a:lnSpc>
            </a:pPr>
            <a:endParaRPr lang="en-US" sz="1600" dirty="0">
              <a:cs typeface="Times New Roman" pitchFamily="18" charset="0"/>
            </a:endParaRPr>
          </a:p>
          <a:p>
            <a:pPr>
              <a:lnSpc>
                <a:spcPct val="90000"/>
              </a:lnSpc>
            </a:pPr>
            <a:r>
              <a:rPr lang="en-US" sz="1600" b="1" dirty="0">
                <a:cs typeface="Arial" charset="0"/>
              </a:rPr>
              <a:t>Number of Contracts:</a:t>
            </a:r>
            <a:r>
              <a:rPr lang="en-US" sz="1600" dirty="0">
                <a:cs typeface="Arial" charset="0"/>
              </a:rPr>
              <a:t>  Sell  0.918 x (50,000,000 / 100,000) = 459 contracts</a:t>
            </a:r>
            <a:endParaRPr lang="en-US" sz="1600" dirty="0">
              <a:cs typeface="Times New Roman" pitchFamily="18" charset="0"/>
            </a:endParaRPr>
          </a:p>
          <a:p>
            <a:pPr>
              <a:lnSpc>
                <a:spcPct val="90000"/>
              </a:lnSpc>
            </a:pPr>
            <a:endParaRPr lang="en-US" sz="1600" dirty="0">
              <a:cs typeface="Times New Roman" pitchFamily="18" charset="0"/>
            </a:endParaRPr>
          </a:p>
          <a:p>
            <a:pPr>
              <a:lnSpc>
                <a:spcPct val="90000"/>
              </a:lnSpc>
            </a:pPr>
            <a:r>
              <a:rPr lang="en-US" sz="1600" b="1" dirty="0">
                <a:cs typeface="Arial" charset="0"/>
              </a:rPr>
              <a:t>Result:  </a:t>
            </a:r>
            <a:r>
              <a:rPr lang="en-US" sz="1600" dirty="0">
                <a:cs typeface="Arial" charset="0"/>
              </a:rPr>
              <a:t>Suppose the 20 year Treasury rate rises to 7.50 percent by June.  Our bonds will now have to yield 8.70 percent.</a:t>
            </a:r>
            <a:endParaRPr lang="en-US" sz="1600" dirty="0">
              <a:cs typeface="Times New Roman" pitchFamily="18" charset="0"/>
            </a:endParaRPr>
          </a:p>
          <a:p>
            <a:pPr lvl="1">
              <a:lnSpc>
                <a:spcPct val="90000"/>
              </a:lnSpc>
            </a:pPr>
            <a:r>
              <a:rPr lang="en-US" sz="1400" dirty="0">
                <a:cs typeface="Arial" charset="0"/>
              </a:rPr>
              <a:t>The price of a 7.31 percent coupon 20 year bond is now 86.93.  Issuing $50 million face value of that bond would only raise $43,466,000.  The interest rate increase has cost us $6,534,000.</a:t>
            </a:r>
            <a:endParaRPr lang="en-US" sz="1400" dirty="0">
              <a:cs typeface="Times New Roman" pitchFamily="18" charset="0"/>
            </a:endParaRPr>
          </a:p>
          <a:p>
            <a:pPr lvl="1">
              <a:lnSpc>
                <a:spcPct val="90000"/>
              </a:lnSpc>
            </a:pPr>
            <a:r>
              <a:rPr lang="en-US" sz="1400" dirty="0">
                <a:cs typeface="Arial" charset="0"/>
              </a:rPr>
              <a:t>The futures price has also fallen, to 84.59 at the new rates.  This produces a profit of 14.16 per $100 face value, for a total of 14.16 x 1000 x 459 = $6,499,000.</a:t>
            </a:r>
          </a:p>
          <a:p>
            <a:pPr lvl="1">
              <a:lnSpc>
                <a:spcPct val="90000"/>
              </a:lnSpc>
            </a:pPr>
            <a:r>
              <a:rPr lang="en-US" sz="1400" dirty="0">
                <a:cs typeface="Arial" charset="0"/>
              </a:rPr>
              <a:t>The dollar equivalent hedge has protected against the rise in interest rates, as it was designed to do.  The overall shortfall is only about $35,000 (which is due to rounding error here).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11971">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11971">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11971">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211971">
                                            <p:txEl>
                                              <p:pRg st="9" end="9"/>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211971">
                                            <p:txEl>
                                              <p:pRg st="11" end="1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211971">
                                            <p:txEl>
                                              <p:pRg st="12" end="1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211971">
                                            <p:txEl>
                                              <p:pRg st="13" end="13"/>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211971">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1971" grpId="0" uiExpand="1" build="p" bldLvl="2" autoUpdateAnimBg="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p:txBody>
          <a:bodyPr/>
          <a:lstStyle/>
          <a:p>
            <a:r>
              <a:rPr lang="en-US" smtClean="0"/>
              <a:t>FUNC-UB.0043  Futures and Options Spring 2017                           Part I: Forwards and Futures                                               ©2017 Figlewski</a:t>
            </a:r>
            <a:endParaRPr lang="en-US"/>
          </a:p>
        </p:txBody>
      </p:sp>
      <p:sp>
        <p:nvSpPr>
          <p:cNvPr id="6" name="Slide Number Placeholder 4"/>
          <p:cNvSpPr>
            <a:spLocks noGrp="1"/>
          </p:cNvSpPr>
          <p:nvPr>
            <p:ph type="sldNum" sz="quarter" idx="11"/>
          </p:nvPr>
        </p:nvSpPr>
        <p:spPr/>
        <p:txBody>
          <a:bodyPr/>
          <a:lstStyle/>
          <a:p>
            <a:fld id="{F3190617-3801-4BE9-B3DF-402AEE95E3A1}" type="slidenum">
              <a:rPr lang="en-US"/>
              <a:pPr/>
              <a:t>62</a:t>
            </a:fld>
            <a:endParaRPr lang="en-US"/>
          </a:p>
        </p:txBody>
      </p:sp>
      <p:sp>
        <p:nvSpPr>
          <p:cNvPr id="684034" name="Rectangle 2"/>
          <p:cNvSpPr>
            <a:spLocks noGrp="1" noChangeArrowheads="1"/>
          </p:cNvSpPr>
          <p:nvPr>
            <p:ph type="title"/>
          </p:nvPr>
        </p:nvSpPr>
        <p:spPr/>
        <p:txBody>
          <a:bodyPr/>
          <a:lstStyle/>
          <a:p>
            <a:r>
              <a:rPr lang="en-US" dirty="0"/>
              <a:t>Sessions 3&amp;4:  Managing Risk with Forwards and Futures</a:t>
            </a:r>
          </a:p>
        </p:txBody>
      </p:sp>
      <p:sp>
        <p:nvSpPr>
          <p:cNvPr id="684035" name="Rectangle 3"/>
          <p:cNvSpPr>
            <a:spLocks noGrp="1" noChangeArrowheads="1"/>
          </p:cNvSpPr>
          <p:nvPr>
            <p:ph type="body" idx="1"/>
          </p:nvPr>
        </p:nvSpPr>
        <p:spPr>
          <a:xfrm>
            <a:off x="685800" y="762000"/>
            <a:ext cx="7772400" cy="5715000"/>
          </a:xfrm>
        </p:spPr>
        <p:txBody>
          <a:bodyPr/>
          <a:lstStyle/>
          <a:p>
            <a:endParaRPr lang="en-US" dirty="0">
              <a:cs typeface="Arial" charset="0"/>
            </a:endParaRPr>
          </a:p>
          <a:p>
            <a:r>
              <a:rPr lang="en-US" dirty="0" smtClean="0">
                <a:cs typeface="Arial" charset="0"/>
              </a:rPr>
              <a:t>Dollar </a:t>
            </a:r>
            <a:r>
              <a:rPr lang="en-US" dirty="0">
                <a:cs typeface="Arial" charset="0"/>
              </a:rPr>
              <a:t>equivalence dictates </a:t>
            </a:r>
            <a:r>
              <a:rPr lang="en-US" dirty="0" smtClean="0">
                <a:cs typeface="Arial" charset="0"/>
              </a:rPr>
              <a:t>hedge </a:t>
            </a:r>
            <a:r>
              <a:rPr lang="en-US" dirty="0">
                <a:cs typeface="Arial" charset="0"/>
              </a:rPr>
              <a:t>design when there is no </a:t>
            </a:r>
            <a:r>
              <a:rPr lang="en-US">
                <a:cs typeface="Arial" charset="0"/>
              </a:rPr>
              <a:t>basis </a:t>
            </a:r>
            <a:r>
              <a:rPr lang="en-US" smtClean="0">
                <a:cs typeface="Arial" charset="0"/>
              </a:rPr>
              <a:t>risk and </a:t>
            </a:r>
            <a:r>
              <a:rPr lang="en-US" dirty="0" smtClean="0">
                <a:cs typeface="Arial" charset="0"/>
              </a:rPr>
              <a:t>a </a:t>
            </a:r>
            <a:r>
              <a:rPr lang="en-US" dirty="0">
                <a:cs typeface="Arial" charset="0"/>
              </a:rPr>
              <a:t>riskless hedge is </a:t>
            </a:r>
            <a:r>
              <a:rPr lang="en-US" dirty="0" smtClean="0">
                <a:cs typeface="Arial" charset="0"/>
              </a:rPr>
              <a:t>possible.  </a:t>
            </a:r>
            <a:endParaRPr lang="en-US" dirty="0">
              <a:cs typeface="Arial" charset="0"/>
            </a:endParaRPr>
          </a:p>
          <a:p>
            <a:endParaRPr lang="en-US" dirty="0">
              <a:cs typeface="Arial" charset="0"/>
            </a:endParaRPr>
          </a:p>
          <a:p>
            <a:r>
              <a:rPr lang="en-US" dirty="0">
                <a:cs typeface="Arial" charset="0"/>
              </a:rPr>
              <a:t>In practice, unfortunately, basis risk is the norm and hedging involves trading off exposure to price level risk on the item being hedged, versus exposure to </a:t>
            </a:r>
            <a:r>
              <a:rPr lang="en-US" u="sng" dirty="0">
                <a:cs typeface="Arial" charset="0"/>
              </a:rPr>
              <a:t>relative</a:t>
            </a:r>
            <a:r>
              <a:rPr lang="en-US" dirty="0">
                <a:cs typeface="Arial" charset="0"/>
              </a:rPr>
              <a:t> price risk between the item being hedged and the futures contract.</a:t>
            </a:r>
          </a:p>
          <a:p>
            <a:endParaRPr lang="en-US" dirty="0">
              <a:cs typeface="Arial" charset="0"/>
            </a:endParaRPr>
          </a:p>
          <a:p>
            <a:r>
              <a:rPr lang="en-US" dirty="0" smtClean="0">
                <a:cs typeface="Arial" charset="0"/>
              </a:rPr>
              <a:t>We now introduce </a:t>
            </a:r>
            <a:r>
              <a:rPr lang="en-US" dirty="0">
                <a:cs typeface="Arial" charset="0"/>
              </a:rPr>
              <a:t>statistical hedging, the use of probability theory and statistical estimation to design a hedged position with minimum overall risk.</a:t>
            </a:r>
          </a:p>
          <a:p>
            <a:endParaRPr lang="en-US" dirty="0">
              <a:cs typeface="Arial" charset="0"/>
            </a:endParaRPr>
          </a:p>
          <a:p>
            <a:pPr algn="ctr"/>
            <a:r>
              <a:rPr lang="en-US" u="sng" dirty="0" smtClean="0">
                <a:cs typeface="Arial" charset="0"/>
              </a:rPr>
              <a:t>Traditional Course Joke</a:t>
            </a:r>
          </a:p>
          <a:p>
            <a:endParaRPr lang="en-US" dirty="0">
              <a:cs typeface="Arial" charset="0"/>
            </a:endParaRPr>
          </a:p>
          <a:p>
            <a:pPr algn="ctr"/>
            <a:r>
              <a:rPr lang="en-US" i="1" dirty="0">
                <a:cs typeface="Arial" charset="0"/>
              </a:rPr>
              <a:t>The only place you will ever find a perfect hedge </a:t>
            </a:r>
          </a:p>
          <a:p>
            <a:pPr algn="ctr"/>
            <a:r>
              <a:rPr lang="en-US" i="1" dirty="0">
                <a:cs typeface="Arial" charset="0"/>
              </a:rPr>
              <a:t>is in a Japanese garden.</a:t>
            </a:r>
          </a:p>
          <a:p>
            <a:r>
              <a:rPr lang="en-US" dirty="0">
                <a:cs typeface="Arial" charset="0"/>
              </a:rPr>
              <a:t>					 </a:t>
            </a:r>
            <a:r>
              <a:rPr lang="en-US" sz="1400" dirty="0">
                <a:cs typeface="Arial" charset="0"/>
              </a:rPr>
              <a:t>- Wall Street saying</a:t>
            </a:r>
            <a:endParaRPr lang="en-US" dirty="0">
              <a:cs typeface="Arial" charset="0"/>
            </a:endParaRPr>
          </a:p>
        </p:txBody>
      </p:sp>
      <p:graphicFrame>
        <p:nvGraphicFramePr>
          <p:cNvPr id="684036" name="Object 4"/>
          <p:cNvGraphicFramePr>
            <a:graphicFrameLocks noChangeAspect="1"/>
          </p:cNvGraphicFramePr>
          <p:nvPr/>
        </p:nvGraphicFramePr>
        <p:xfrm>
          <a:off x="4502150" y="3295650"/>
          <a:ext cx="139700" cy="266700"/>
        </p:xfrm>
        <a:graphic>
          <a:graphicData uri="http://schemas.openxmlformats.org/presentationml/2006/ole">
            <mc:AlternateContent xmlns:mc="http://schemas.openxmlformats.org/markup-compatibility/2006">
              <mc:Choice xmlns:v="urn:schemas-microsoft-com:vml" Requires="v">
                <p:oleObj spid="_x0000_s684315" name="Equation" r:id="rId3" imgW="139579" imgH="266469" progId="Equation.3">
                  <p:embed/>
                </p:oleObj>
              </mc:Choice>
              <mc:Fallback>
                <p:oleObj name="Equation" r:id="rId3" imgW="139579" imgH="266469" progId="Equation.3">
                  <p:embed/>
                  <p:pic>
                    <p:nvPicPr>
                      <p:cNvPr id="0" name="Picture 10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02150" y="3295650"/>
                        <a:ext cx="139700" cy="2667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Footer Placeholder 3"/>
          <p:cNvSpPr>
            <a:spLocks noGrp="1"/>
          </p:cNvSpPr>
          <p:nvPr>
            <p:ph type="ftr" sz="quarter" idx="10"/>
          </p:nvPr>
        </p:nvSpPr>
        <p:spPr/>
        <p:txBody>
          <a:bodyPr/>
          <a:lstStyle/>
          <a:p>
            <a:r>
              <a:rPr lang="en-US" smtClean="0"/>
              <a:t>FUNC-UB.0043  Futures and Options Spring 2017                           Part I: Forwards and Futures                                               ©2017 Figlewski</a:t>
            </a:r>
            <a:endParaRPr lang="en-US"/>
          </a:p>
        </p:txBody>
      </p:sp>
      <p:sp>
        <p:nvSpPr>
          <p:cNvPr id="15" name="Slide Number Placeholder 4"/>
          <p:cNvSpPr>
            <a:spLocks noGrp="1"/>
          </p:cNvSpPr>
          <p:nvPr>
            <p:ph type="sldNum" sz="quarter" idx="11"/>
          </p:nvPr>
        </p:nvSpPr>
        <p:spPr/>
        <p:txBody>
          <a:bodyPr/>
          <a:lstStyle/>
          <a:p>
            <a:fld id="{FE97B72B-37C6-47AB-BC9E-8382BAA6685D}" type="slidenum">
              <a:rPr lang="en-US"/>
              <a:pPr/>
              <a:t>63</a:t>
            </a:fld>
            <a:endParaRPr lang="en-US"/>
          </a:p>
        </p:txBody>
      </p:sp>
      <p:sp>
        <p:nvSpPr>
          <p:cNvPr id="686082" name="Rectangle 2"/>
          <p:cNvSpPr>
            <a:spLocks noGrp="1" noChangeArrowheads="1"/>
          </p:cNvSpPr>
          <p:nvPr>
            <p:ph type="title"/>
          </p:nvPr>
        </p:nvSpPr>
        <p:spPr/>
        <p:txBody>
          <a:bodyPr/>
          <a:lstStyle/>
          <a:p>
            <a:r>
              <a:rPr lang="en-US" dirty="0"/>
              <a:t>Sessions 3&amp;4:  Managing Risk with Forwards and Futures</a:t>
            </a:r>
          </a:p>
        </p:txBody>
      </p:sp>
      <p:sp>
        <p:nvSpPr>
          <p:cNvPr id="686083" name="Rectangle 3"/>
          <p:cNvSpPr>
            <a:spLocks noGrp="1" noChangeArrowheads="1"/>
          </p:cNvSpPr>
          <p:nvPr>
            <p:ph type="body" idx="1"/>
          </p:nvPr>
        </p:nvSpPr>
        <p:spPr/>
        <p:txBody>
          <a:bodyPr/>
          <a:lstStyle/>
          <a:p>
            <a:r>
              <a:rPr lang="en-US" sz="1600">
                <a:cs typeface="Arial" charset="0"/>
              </a:rPr>
              <a:t> </a:t>
            </a:r>
          </a:p>
        </p:txBody>
      </p:sp>
      <p:graphicFrame>
        <p:nvGraphicFramePr>
          <p:cNvPr id="686084" name="Object 4"/>
          <p:cNvGraphicFramePr>
            <a:graphicFrameLocks noChangeAspect="1"/>
          </p:cNvGraphicFramePr>
          <p:nvPr/>
        </p:nvGraphicFramePr>
        <p:xfrm>
          <a:off x="4502150" y="3295650"/>
          <a:ext cx="139700" cy="266700"/>
        </p:xfrm>
        <a:graphic>
          <a:graphicData uri="http://schemas.openxmlformats.org/presentationml/2006/ole">
            <mc:AlternateContent xmlns:mc="http://schemas.openxmlformats.org/markup-compatibility/2006">
              <mc:Choice xmlns:v="urn:schemas-microsoft-com:vml" Requires="v">
                <p:oleObj spid="_x0000_s686652" name="Equation" r:id="rId3" imgW="139579" imgH="266469" progId="Equation.3">
                  <p:embed/>
                </p:oleObj>
              </mc:Choice>
              <mc:Fallback>
                <p:oleObj name="Equation" r:id="rId3" imgW="139579" imgH="266469" progId="Equation.3">
                  <p:embed/>
                  <p:pic>
                    <p:nvPicPr>
                      <p:cNvPr id="0" name="Picture 20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02150" y="3295650"/>
                        <a:ext cx="139700" cy="2667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86085" name="Group 5"/>
          <p:cNvGraphicFramePr>
            <a:graphicFrameLocks noGrp="1"/>
          </p:cNvGraphicFramePr>
          <p:nvPr>
            <p:extLst>
              <p:ext uri="{D42A27DB-BD31-4B8C-83A1-F6EECF244321}">
                <p14:modId xmlns:p14="http://schemas.microsoft.com/office/powerpoint/2010/main" val="1940356465"/>
              </p:ext>
            </p:extLst>
          </p:nvPr>
        </p:nvGraphicFramePr>
        <p:xfrm>
          <a:off x="609600" y="762000"/>
          <a:ext cx="7848600" cy="5696712"/>
        </p:xfrm>
        <a:graphic>
          <a:graphicData uri="http://schemas.openxmlformats.org/drawingml/2006/table">
            <a:tbl>
              <a:tblPr/>
              <a:tblGrid>
                <a:gridCol w="3429000">
                  <a:extLst>
                    <a:ext uri="{9D8B030D-6E8A-4147-A177-3AD203B41FA5}">
                      <a16:colId xmlns:a16="http://schemas.microsoft.com/office/drawing/2014/main" val="20000"/>
                    </a:ext>
                  </a:extLst>
                </a:gridCol>
                <a:gridCol w="4419600">
                  <a:extLst>
                    <a:ext uri="{9D8B030D-6E8A-4147-A177-3AD203B41FA5}">
                      <a16:colId xmlns:a16="http://schemas.microsoft.com/office/drawing/2014/main" val="20001"/>
                    </a:ext>
                  </a:extLst>
                </a:gridCol>
              </a:tblGrid>
              <a:tr h="5696712">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chemeClr val="tx1"/>
                          </a:solidFill>
                          <a:effectLst/>
                          <a:latin typeface="Times New Roman" pitchFamily="18" charset="0"/>
                        </a:rPr>
                        <a:t>Consider hedging a long position in 1000 ounces of gold </a:t>
                      </a:r>
                      <a:r>
                        <a:rPr kumimoji="0" lang="en-US" sz="1600" b="0" i="0" u="none" strike="noStrike" cap="none" normalizeH="0" baseline="0" smtClean="0">
                          <a:ln>
                            <a:noFill/>
                          </a:ln>
                          <a:solidFill>
                            <a:schemeClr val="tx1"/>
                          </a:solidFill>
                          <a:effectLst/>
                          <a:latin typeface="Times New Roman" pitchFamily="18" charset="0"/>
                        </a:rPr>
                        <a:t>by selling </a:t>
                      </a:r>
                      <a:r>
                        <a:rPr kumimoji="0" lang="en-US" sz="1600" b="0" i="0" u="none" strike="noStrike" cap="none" normalizeH="0" baseline="0" dirty="0" smtClean="0">
                          <a:ln>
                            <a:noFill/>
                          </a:ln>
                          <a:solidFill>
                            <a:schemeClr val="tx1"/>
                          </a:solidFill>
                          <a:effectLst/>
                          <a:latin typeface="Times New Roman" pitchFamily="18" charset="0"/>
                        </a:rPr>
                        <a:t>100-ounce gold futures contracts.</a:t>
                      </a:r>
                    </a:p>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1000" b="0" i="0" u="none" strike="noStrike" cap="none" normalizeH="0" baseline="0" dirty="0" smtClean="0">
                        <a:ln>
                          <a:noFill/>
                        </a:ln>
                        <a:solidFill>
                          <a:schemeClr val="tx1"/>
                        </a:solidFill>
                        <a:effectLst/>
                        <a:latin typeface="Times New Roman" pitchFamily="18" charset="0"/>
                      </a:endParaRPr>
                    </a:p>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chemeClr val="tx1"/>
                          </a:solidFill>
                          <a:effectLst/>
                          <a:latin typeface="Times New Roman" pitchFamily="18" charset="0"/>
                        </a:rPr>
                        <a:t>We can eliminate basis risk if we actually deliver </a:t>
                      </a:r>
                      <a:r>
                        <a:rPr kumimoji="0" lang="en-US" sz="1600" b="0" i="0" u="none" strike="noStrike" cap="none" normalizeH="0" baseline="0" smtClean="0">
                          <a:ln>
                            <a:noFill/>
                          </a:ln>
                          <a:solidFill>
                            <a:schemeClr val="tx1"/>
                          </a:solidFill>
                          <a:effectLst/>
                          <a:latin typeface="Times New Roman" pitchFamily="18" charset="0"/>
                        </a:rPr>
                        <a:t>gold when the futures contracts mature.</a:t>
                      </a:r>
                      <a:endParaRPr kumimoji="0" lang="en-US" sz="1600" b="0" i="0" u="none" strike="noStrike" cap="none" normalizeH="0" baseline="0" dirty="0" smtClean="0">
                        <a:ln>
                          <a:noFill/>
                        </a:ln>
                        <a:solidFill>
                          <a:schemeClr val="tx1"/>
                        </a:solidFill>
                        <a:effectLst/>
                        <a:latin typeface="Times New Roman" pitchFamily="18" charset="0"/>
                      </a:endParaRPr>
                    </a:p>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1000" b="0" i="0" u="none" strike="noStrike" cap="none" normalizeH="0" baseline="0" dirty="0" smtClean="0">
                        <a:ln>
                          <a:noFill/>
                        </a:ln>
                        <a:solidFill>
                          <a:schemeClr val="tx1"/>
                        </a:solidFill>
                        <a:effectLst/>
                        <a:latin typeface="Times New Roman" pitchFamily="18" charset="0"/>
                      </a:endParaRPr>
                    </a:p>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chemeClr val="tx1"/>
                          </a:solidFill>
                          <a:effectLst/>
                          <a:latin typeface="Times New Roman" pitchFamily="18" charset="0"/>
                        </a:rPr>
                        <a:t>The "hedge ratio" h is the fraction of the position hedged.  </a:t>
                      </a:r>
                    </a:p>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1000" b="0" i="0" u="none" strike="noStrike" cap="none" normalizeH="0" baseline="0" dirty="0" smtClean="0">
                        <a:ln>
                          <a:noFill/>
                        </a:ln>
                        <a:solidFill>
                          <a:schemeClr val="tx1"/>
                        </a:solidFill>
                        <a:effectLst/>
                        <a:latin typeface="Times New Roman" pitchFamily="18" charset="0"/>
                      </a:endParaRPr>
                    </a:p>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chemeClr val="tx1"/>
                          </a:solidFill>
                          <a:effectLst/>
                          <a:latin typeface="Times New Roman" pitchFamily="18" charset="0"/>
                        </a:rPr>
                        <a:t>Selling different numbers of futures traces out the risk-return tradeoff line for this hedge.</a:t>
                      </a:r>
                      <a:endParaRPr kumimoji="0" lang="en-US" sz="1000" b="0" i="0" u="none" strike="noStrike" cap="none" normalizeH="0" baseline="0" dirty="0" smtClean="0">
                        <a:ln>
                          <a:noFill/>
                        </a:ln>
                        <a:solidFill>
                          <a:schemeClr val="tx1"/>
                        </a:solidFill>
                        <a:effectLst/>
                        <a:latin typeface="Times New Roman" pitchFamily="18" charset="0"/>
                      </a:endParaRPr>
                    </a:p>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4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en-US" sz="1400" b="0" i="0" u="none" strike="noStrike" cap="none" normalizeH="0" baseline="0" dirty="0" smtClean="0">
                          <a:ln>
                            <a:noFill/>
                          </a:ln>
                          <a:solidFill>
                            <a:schemeClr val="tx1"/>
                          </a:solidFill>
                          <a:effectLst/>
                          <a:latin typeface="Times New Roman" pitchFamily="18" charset="0"/>
                        </a:rPr>
                        <a:t>The initial </a:t>
                      </a:r>
                      <a:r>
                        <a:rPr kumimoji="0" lang="en-US" sz="1400" b="0" i="0" u="none" strike="noStrike" cap="none" normalizeH="0" baseline="0" dirty="0" err="1" smtClean="0">
                          <a:ln>
                            <a:noFill/>
                          </a:ln>
                          <a:solidFill>
                            <a:schemeClr val="tx1"/>
                          </a:solidFill>
                          <a:effectLst/>
                          <a:latin typeface="Times New Roman" pitchFamily="18" charset="0"/>
                        </a:rPr>
                        <a:t>Unhedged</a:t>
                      </a:r>
                      <a:r>
                        <a:rPr kumimoji="0" lang="en-US" sz="1400" b="0" i="0" u="none" strike="noStrike" cap="none" normalizeH="0" baseline="0" dirty="0" smtClean="0">
                          <a:ln>
                            <a:noFill/>
                          </a:ln>
                          <a:solidFill>
                            <a:schemeClr val="tx1"/>
                          </a:solidFill>
                          <a:effectLst/>
                          <a:latin typeface="Times New Roman" pitchFamily="18" charset="0"/>
                        </a:rPr>
                        <a:t> position has h = 0.</a:t>
                      </a:r>
                    </a:p>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4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en-US" sz="1400" b="0" i="0" u="none" strike="noStrike" cap="none" normalizeH="0" baseline="0" dirty="0" smtClean="0">
                          <a:ln>
                            <a:noFill/>
                          </a:ln>
                          <a:solidFill>
                            <a:schemeClr val="tx1"/>
                          </a:solidFill>
                          <a:effectLst/>
                          <a:latin typeface="Times New Roman" pitchFamily="18" charset="0"/>
                        </a:rPr>
                        <a:t>Selling 1000/100 = 10 </a:t>
                      </a:r>
                      <a:r>
                        <a:rPr kumimoji="0" lang="en-US" sz="1400" b="0" i="0" u="none" strike="noStrike" cap="none" normalizeH="0" baseline="0" smtClean="0">
                          <a:ln>
                            <a:noFill/>
                          </a:ln>
                          <a:solidFill>
                            <a:schemeClr val="tx1"/>
                          </a:solidFill>
                          <a:effectLst/>
                          <a:latin typeface="Times New Roman" pitchFamily="18" charset="0"/>
                        </a:rPr>
                        <a:t>futures contracts,    h = 1.0, </a:t>
                      </a:r>
                      <a:r>
                        <a:rPr kumimoji="0" lang="en-US" sz="1400" b="0" i="0" u="none" strike="noStrike" cap="none" normalizeH="0" baseline="0" dirty="0" smtClean="0">
                          <a:ln>
                            <a:noFill/>
                          </a:ln>
                          <a:solidFill>
                            <a:schemeClr val="tx1"/>
                          </a:solidFill>
                          <a:effectLst/>
                          <a:latin typeface="Times New Roman" pitchFamily="18" charset="0"/>
                        </a:rPr>
                        <a:t>would fully hedge </a:t>
                      </a:r>
                      <a:r>
                        <a:rPr kumimoji="0" lang="en-US" sz="1400" b="0" i="0" u="none" strike="noStrike" cap="none" normalizeH="0" baseline="0" smtClean="0">
                          <a:ln>
                            <a:noFill/>
                          </a:ln>
                          <a:solidFill>
                            <a:schemeClr val="tx1"/>
                          </a:solidFill>
                          <a:effectLst/>
                          <a:latin typeface="Times New Roman" pitchFamily="18" charset="0"/>
                        </a:rPr>
                        <a:t>the position.  </a:t>
                      </a:r>
                      <a:r>
                        <a:rPr kumimoji="0" lang="en-US" sz="1400" b="0" i="0" u="none" strike="noStrike" cap="none" normalizeH="0" baseline="0" dirty="0" smtClean="0">
                          <a:ln>
                            <a:noFill/>
                          </a:ln>
                          <a:solidFill>
                            <a:schemeClr val="tx1"/>
                          </a:solidFill>
                          <a:effectLst/>
                          <a:latin typeface="Times New Roman" pitchFamily="18" charset="0"/>
                        </a:rPr>
                        <a:t>Because there is no risk, the return should equal the current riskless interest rate in the market.</a:t>
                      </a:r>
                    </a:p>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4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en-US" sz="1400" b="0" i="0" u="none" strike="noStrike" cap="none" normalizeH="0" baseline="0" dirty="0" smtClean="0">
                          <a:ln>
                            <a:noFill/>
                          </a:ln>
                          <a:solidFill>
                            <a:schemeClr val="tx1"/>
                          </a:solidFill>
                          <a:effectLst/>
                          <a:latin typeface="Times New Roman" pitchFamily="18" charset="0"/>
                        </a:rPr>
                        <a:t>Selling less than 10 contracts would produce a partial hedge, with some risk exposure but less than the original position.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16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bl>
          </a:graphicData>
        </a:graphic>
      </p:graphicFrame>
      <p:graphicFrame>
        <p:nvGraphicFramePr>
          <p:cNvPr id="686093" name="Object 13"/>
          <p:cNvGraphicFramePr>
            <a:graphicFrameLocks noChangeAspect="1"/>
          </p:cNvGraphicFramePr>
          <p:nvPr/>
        </p:nvGraphicFramePr>
        <p:xfrm>
          <a:off x="3911600" y="1397000"/>
          <a:ext cx="4457700" cy="4546600"/>
        </p:xfrm>
        <a:graphic>
          <a:graphicData uri="http://schemas.openxmlformats.org/presentationml/2006/ole">
            <mc:AlternateContent xmlns:mc="http://schemas.openxmlformats.org/markup-compatibility/2006">
              <mc:Choice xmlns:v="urn:schemas-microsoft-com:vml" Requires="v">
                <p:oleObj spid="_x0000_s686653" name="Document" r:id="rId5" imgW="4457700" imgH="4552188" progId="Word.Document.8">
                  <p:embed/>
                </p:oleObj>
              </mc:Choice>
              <mc:Fallback>
                <p:oleObj name="Document" r:id="rId5" imgW="4457700" imgH="4552188" progId="Word.Document.8">
                  <p:embed/>
                  <p:pic>
                    <p:nvPicPr>
                      <p:cNvPr id="0" name="Picture 20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11600" y="1397000"/>
                        <a:ext cx="4457700" cy="4546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p:txBody>
          <a:bodyPr/>
          <a:lstStyle/>
          <a:p>
            <a:r>
              <a:rPr lang="en-US" smtClean="0"/>
              <a:t>FUNC-UB.0043  Futures and Options Spring 2017                           Part I: Forwards and Futures                                               ©2017 Figlewski</a:t>
            </a:r>
            <a:endParaRPr lang="en-US"/>
          </a:p>
        </p:txBody>
      </p:sp>
      <p:sp>
        <p:nvSpPr>
          <p:cNvPr id="6" name="Slide Number Placeholder 4"/>
          <p:cNvSpPr>
            <a:spLocks noGrp="1"/>
          </p:cNvSpPr>
          <p:nvPr>
            <p:ph type="sldNum" sz="quarter" idx="11"/>
          </p:nvPr>
        </p:nvSpPr>
        <p:spPr/>
        <p:txBody>
          <a:bodyPr/>
          <a:lstStyle/>
          <a:p>
            <a:fld id="{901C93E5-223C-4513-B82E-2BFAF6A2D86F}" type="slidenum">
              <a:rPr lang="en-US"/>
              <a:pPr/>
              <a:t>64</a:t>
            </a:fld>
            <a:endParaRPr lang="en-US"/>
          </a:p>
        </p:txBody>
      </p:sp>
      <p:sp>
        <p:nvSpPr>
          <p:cNvPr id="687106" name="Rectangle 2"/>
          <p:cNvSpPr>
            <a:spLocks noGrp="1" noChangeArrowheads="1"/>
          </p:cNvSpPr>
          <p:nvPr>
            <p:ph type="title"/>
          </p:nvPr>
        </p:nvSpPr>
        <p:spPr/>
        <p:txBody>
          <a:bodyPr/>
          <a:lstStyle/>
          <a:p>
            <a:r>
              <a:rPr lang="en-US" dirty="0"/>
              <a:t>Sessions 3&amp;4:  Managing Risk with Forwards and Futures</a:t>
            </a:r>
          </a:p>
        </p:txBody>
      </p:sp>
      <p:sp>
        <p:nvSpPr>
          <p:cNvPr id="687107" name="Rectangle 3"/>
          <p:cNvSpPr>
            <a:spLocks noGrp="1" noChangeArrowheads="1"/>
          </p:cNvSpPr>
          <p:nvPr>
            <p:ph type="body" idx="1"/>
          </p:nvPr>
        </p:nvSpPr>
        <p:spPr/>
        <p:txBody>
          <a:bodyPr/>
          <a:lstStyle/>
          <a:p>
            <a:endParaRPr lang="en-US" dirty="0">
              <a:cs typeface="Arial" charset="0"/>
            </a:endParaRPr>
          </a:p>
          <a:p>
            <a:pPr algn="ctr"/>
            <a:r>
              <a:rPr lang="en-US" u="sng" dirty="0">
                <a:cs typeface="Arial" charset="0"/>
              </a:rPr>
              <a:t>The Basis and Basis Risk in a Gold Futures Hedge, p.1</a:t>
            </a:r>
          </a:p>
          <a:p>
            <a:endParaRPr lang="en-US" dirty="0">
              <a:cs typeface="Arial" charset="0"/>
            </a:endParaRPr>
          </a:p>
          <a:p>
            <a:r>
              <a:rPr lang="en-US" dirty="0" smtClean="0">
                <a:cs typeface="Arial" charset="0"/>
              </a:rPr>
              <a:t>Recall Ms. Jones, the </a:t>
            </a:r>
            <a:r>
              <a:rPr lang="en-US" dirty="0">
                <a:cs typeface="Arial" charset="0"/>
              </a:rPr>
              <a:t>jewelry manufacturer who is holding an inventory of 1000 ounces of gold and worries that the market price of gold may fall.</a:t>
            </a:r>
          </a:p>
          <a:p>
            <a:endParaRPr lang="en-US" dirty="0">
              <a:cs typeface="Arial" charset="0"/>
            </a:endParaRPr>
          </a:p>
          <a:p>
            <a:r>
              <a:rPr lang="en-US" u="sng" dirty="0">
                <a:cs typeface="Arial" charset="0"/>
              </a:rPr>
              <a:t>Hedge Strategy:</a:t>
            </a:r>
          </a:p>
          <a:p>
            <a:endParaRPr lang="en-US" dirty="0">
              <a:cs typeface="Arial" charset="0"/>
            </a:endParaRPr>
          </a:p>
          <a:p>
            <a:r>
              <a:rPr lang="en-US" dirty="0">
                <a:cs typeface="Arial" charset="0"/>
              </a:rPr>
              <a:t>On November 15, she sells 10 100-ounce December gold futures contracts at the NYMEX in New York.</a:t>
            </a:r>
          </a:p>
          <a:p>
            <a:endParaRPr lang="en-US" dirty="0">
              <a:cs typeface="Arial" charset="0"/>
            </a:endParaRPr>
          </a:p>
          <a:p>
            <a:r>
              <a:rPr lang="en-US" dirty="0">
                <a:cs typeface="Arial" charset="0"/>
              </a:rPr>
              <a:t>The hedged position is held for short time and lifted on Nov. 26.</a:t>
            </a:r>
          </a:p>
          <a:p>
            <a:endParaRPr lang="en-US" dirty="0">
              <a:cs typeface="Arial" charset="0"/>
            </a:endParaRPr>
          </a:p>
          <a:p>
            <a:r>
              <a:rPr lang="en-US" dirty="0" smtClean="0">
                <a:cs typeface="Arial" charset="0"/>
              </a:rPr>
              <a:t>Note</a:t>
            </a:r>
            <a:r>
              <a:rPr lang="en-US" dirty="0">
                <a:cs typeface="Arial" charset="0"/>
              </a:rPr>
              <a:t>:  This example uses actual market prices from November 1996.</a:t>
            </a:r>
          </a:p>
        </p:txBody>
      </p:sp>
      <p:graphicFrame>
        <p:nvGraphicFramePr>
          <p:cNvPr id="687108" name="Object 4"/>
          <p:cNvGraphicFramePr>
            <a:graphicFrameLocks noChangeAspect="1"/>
          </p:cNvGraphicFramePr>
          <p:nvPr/>
        </p:nvGraphicFramePr>
        <p:xfrm>
          <a:off x="4502150" y="3295650"/>
          <a:ext cx="139700" cy="266700"/>
        </p:xfrm>
        <a:graphic>
          <a:graphicData uri="http://schemas.openxmlformats.org/presentationml/2006/ole">
            <mc:AlternateContent xmlns:mc="http://schemas.openxmlformats.org/markup-compatibility/2006">
              <mc:Choice xmlns:v="urn:schemas-microsoft-com:vml" Requires="v">
                <p:oleObj spid="_x0000_s687388" name="Equation" r:id="rId3" imgW="139579" imgH="266469" progId="Equation.3">
                  <p:embed/>
                </p:oleObj>
              </mc:Choice>
              <mc:Fallback>
                <p:oleObj name="Equation" r:id="rId3" imgW="139579" imgH="266469" progId="Equation.3">
                  <p:embed/>
                  <p:pic>
                    <p:nvPicPr>
                      <p:cNvPr id="0" name="Picture 10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02150" y="3295650"/>
                        <a:ext cx="139700" cy="2667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87107">
                                            <p:txEl>
                                              <p:pRg st="5" end="5"/>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87107">
                                            <p:txEl>
                                              <p:pRg st="7" end="7"/>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87107">
                                            <p:txEl>
                                              <p:pRg st="9" end="9"/>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87107">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7107" grpId="0" uiExpand="1" build="p" bldLvl="2"/>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Footer Placeholder 3"/>
          <p:cNvSpPr>
            <a:spLocks noGrp="1"/>
          </p:cNvSpPr>
          <p:nvPr>
            <p:ph type="ftr" sz="quarter" idx="10"/>
          </p:nvPr>
        </p:nvSpPr>
        <p:spPr/>
        <p:txBody>
          <a:bodyPr/>
          <a:lstStyle/>
          <a:p>
            <a:r>
              <a:rPr lang="en-US" smtClean="0"/>
              <a:t>FUNC-UB.0043  Futures and Options Spring 2017                           Part I: Forwards and Futures                                               ©2017 Figlewski</a:t>
            </a:r>
            <a:endParaRPr lang="en-US"/>
          </a:p>
        </p:txBody>
      </p:sp>
      <p:sp>
        <p:nvSpPr>
          <p:cNvPr id="43" name="Slide Number Placeholder 4"/>
          <p:cNvSpPr>
            <a:spLocks noGrp="1"/>
          </p:cNvSpPr>
          <p:nvPr>
            <p:ph type="sldNum" sz="quarter" idx="11"/>
          </p:nvPr>
        </p:nvSpPr>
        <p:spPr/>
        <p:txBody>
          <a:bodyPr/>
          <a:lstStyle/>
          <a:p>
            <a:fld id="{106D5743-1859-4556-8196-FA9BFACCD4CB}" type="slidenum">
              <a:rPr lang="en-US"/>
              <a:pPr/>
              <a:t>65</a:t>
            </a:fld>
            <a:endParaRPr lang="en-US"/>
          </a:p>
        </p:txBody>
      </p:sp>
      <p:sp>
        <p:nvSpPr>
          <p:cNvPr id="688130" name="Rectangle 2"/>
          <p:cNvSpPr>
            <a:spLocks noGrp="1" noChangeArrowheads="1"/>
          </p:cNvSpPr>
          <p:nvPr>
            <p:ph type="title"/>
          </p:nvPr>
        </p:nvSpPr>
        <p:spPr/>
        <p:txBody>
          <a:bodyPr/>
          <a:lstStyle/>
          <a:p>
            <a:r>
              <a:rPr lang="en-US" dirty="0"/>
              <a:t>Sessions 3&amp;4:  Managing Risk with Forwards and Futures</a:t>
            </a:r>
          </a:p>
        </p:txBody>
      </p:sp>
      <p:sp>
        <p:nvSpPr>
          <p:cNvPr id="688131" name="Rectangle 3"/>
          <p:cNvSpPr>
            <a:spLocks noGrp="1" noChangeArrowheads="1"/>
          </p:cNvSpPr>
          <p:nvPr>
            <p:ph type="body" idx="1"/>
          </p:nvPr>
        </p:nvSpPr>
        <p:spPr>
          <a:xfrm>
            <a:off x="685800" y="762000"/>
            <a:ext cx="7772400" cy="5486400"/>
          </a:xfrm>
        </p:spPr>
        <p:txBody>
          <a:bodyPr/>
          <a:lstStyle/>
          <a:p>
            <a:pPr algn="ctr"/>
            <a:r>
              <a:rPr lang="en-US" u="sng" dirty="0">
                <a:cs typeface="Arial" charset="0"/>
              </a:rPr>
              <a:t>The Basis and Basis Risk in a Gold Futures Hedge, p.2</a:t>
            </a:r>
          </a:p>
          <a:p>
            <a:endParaRPr lang="en-US" u="sng" dirty="0">
              <a:cs typeface="Arial" charset="0"/>
            </a:endParaRPr>
          </a:p>
          <a:p>
            <a:r>
              <a:rPr lang="en-US" u="sng" dirty="0">
                <a:cs typeface="Arial" charset="0"/>
              </a:rPr>
              <a:t>Hedge Results:</a:t>
            </a:r>
          </a:p>
          <a:p>
            <a:endParaRPr lang="en-US" dirty="0">
              <a:cs typeface="Arial" charset="0"/>
            </a:endParaRPr>
          </a:p>
          <a:p>
            <a:endParaRPr lang="en-US" dirty="0">
              <a:cs typeface="Arial" charset="0"/>
            </a:endParaRPr>
          </a:p>
        </p:txBody>
      </p:sp>
      <p:graphicFrame>
        <p:nvGraphicFramePr>
          <p:cNvPr id="688132" name="Object 4"/>
          <p:cNvGraphicFramePr>
            <a:graphicFrameLocks noChangeAspect="1"/>
          </p:cNvGraphicFramePr>
          <p:nvPr/>
        </p:nvGraphicFramePr>
        <p:xfrm>
          <a:off x="4502150" y="3295650"/>
          <a:ext cx="139700" cy="266700"/>
        </p:xfrm>
        <a:graphic>
          <a:graphicData uri="http://schemas.openxmlformats.org/presentationml/2006/ole">
            <mc:AlternateContent xmlns:mc="http://schemas.openxmlformats.org/markup-compatibility/2006">
              <mc:Choice xmlns:v="urn:schemas-microsoft-com:vml" Requires="v">
                <p:oleObj spid="_x0000_s688412" name="Equation" r:id="rId3" imgW="139579" imgH="266469" progId="Equation.3">
                  <p:embed/>
                </p:oleObj>
              </mc:Choice>
              <mc:Fallback>
                <p:oleObj name="Equation" r:id="rId3" imgW="139579" imgH="266469" progId="Equation.3">
                  <p:embed/>
                  <p:pic>
                    <p:nvPicPr>
                      <p:cNvPr id="0" name="Picture 10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02150" y="3295650"/>
                        <a:ext cx="139700" cy="2667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88133" name="Group 5"/>
          <p:cNvGraphicFramePr>
            <a:graphicFrameLocks noGrp="1"/>
          </p:cNvGraphicFramePr>
          <p:nvPr/>
        </p:nvGraphicFramePr>
        <p:xfrm>
          <a:off x="1079500" y="2184400"/>
          <a:ext cx="6794500" cy="4021139"/>
        </p:xfrm>
        <a:graphic>
          <a:graphicData uri="http://schemas.openxmlformats.org/drawingml/2006/table">
            <a:tbl>
              <a:tblPr/>
              <a:tblGrid>
                <a:gridCol w="3052763">
                  <a:extLst>
                    <a:ext uri="{9D8B030D-6E8A-4147-A177-3AD203B41FA5}">
                      <a16:colId xmlns:a16="http://schemas.microsoft.com/office/drawing/2014/main" val="20000"/>
                    </a:ext>
                  </a:extLst>
                </a:gridCol>
                <a:gridCol w="1236662">
                  <a:extLst>
                    <a:ext uri="{9D8B030D-6E8A-4147-A177-3AD203B41FA5}">
                      <a16:colId xmlns:a16="http://schemas.microsoft.com/office/drawing/2014/main" val="20001"/>
                    </a:ext>
                  </a:extLst>
                </a:gridCol>
                <a:gridCol w="1270000">
                  <a:extLst>
                    <a:ext uri="{9D8B030D-6E8A-4147-A177-3AD203B41FA5}">
                      <a16:colId xmlns:a16="http://schemas.microsoft.com/office/drawing/2014/main" val="20002"/>
                    </a:ext>
                  </a:extLst>
                </a:gridCol>
                <a:gridCol w="1235075">
                  <a:extLst>
                    <a:ext uri="{9D8B030D-6E8A-4147-A177-3AD203B41FA5}">
                      <a16:colId xmlns:a16="http://schemas.microsoft.com/office/drawing/2014/main" val="20003"/>
                    </a:ext>
                  </a:extLst>
                </a:gridCol>
              </a:tblGrid>
              <a:tr h="711200">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en-US" sz="1600" b="0" i="0" u="none" strike="noStrike" cap="none" normalizeH="0" baseline="0" dirty="0" smtClean="0">
                        <a:ln>
                          <a:noFill/>
                        </a:ln>
                        <a:solidFill>
                          <a:schemeClr val="tx1"/>
                        </a:solidFill>
                        <a:effectLst/>
                        <a:latin typeface="Times New Roman" pitchFamily="18" charset="0"/>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sng" strike="noStrike" cap="none" normalizeH="0" baseline="0" smtClean="0">
                          <a:ln>
                            <a:noFill/>
                          </a:ln>
                          <a:solidFill>
                            <a:schemeClr val="tx1"/>
                          </a:solidFill>
                          <a:effectLst/>
                          <a:latin typeface="Times New Roman" pitchFamily="18" charset="0"/>
                        </a:rPr>
                        <a:t>Nov. 15</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sng" strike="noStrike" cap="none" normalizeH="0" baseline="0" smtClean="0">
                          <a:ln>
                            <a:noFill/>
                          </a:ln>
                          <a:solidFill>
                            <a:schemeClr val="tx1"/>
                          </a:solidFill>
                          <a:effectLst/>
                          <a:latin typeface="Times New Roman" pitchFamily="18" charset="0"/>
                        </a:rPr>
                        <a:t>Nov. 26</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sng" strike="noStrike" cap="none" normalizeH="0" baseline="0" smtClean="0">
                          <a:ln>
                            <a:noFill/>
                          </a:ln>
                          <a:solidFill>
                            <a:schemeClr val="tx1"/>
                          </a:solidFill>
                          <a:effectLst/>
                          <a:latin typeface="Times New Roman" pitchFamily="18" charset="0"/>
                        </a:rPr>
                        <a:t>Change</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676275">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Times New Roman" pitchFamily="18" charset="0"/>
                        </a:rPr>
                        <a:t>Gold Spot Price</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Times New Roman" pitchFamily="18" charset="0"/>
                        </a:rPr>
                        <a:t>379.10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Times New Roman" pitchFamily="18" charset="0"/>
                        </a:rPr>
                        <a:t>367.40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Times New Roman" pitchFamily="18" charset="0"/>
                        </a:rPr>
                        <a:t>-11.70</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601663">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Times New Roman" pitchFamily="18" charset="0"/>
                        </a:rPr>
                        <a:t>DEC Gold Futures Price</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Times New Roman" pitchFamily="18" charset="0"/>
                        </a:rPr>
                        <a:t>379.00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Times New Roman" pitchFamily="18" charset="0"/>
                        </a:rPr>
                        <a:t>368.50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Times New Roman" pitchFamily="18" charset="0"/>
                        </a:rPr>
                        <a:t>-10.50</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677863">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chemeClr val="tx1"/>
                          </a:solidFill>
                          <a:effectLst/>
                          <a:latin typeface="Times New Roman" pitchFamily="18" charset="0"/>
                        </a:rPr>
                        <a:t>Value of Gold in the Vault</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Times New Roman" pitchFamily="18" charset="0"/>
                        </a:rPr>
                        <a:t>$379,100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Times New Roman" pitchFamily="18" charset="0"/>
                        </a:rPr>
                        <a:t>$367,400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Times New Roman" pitchFamily="18" charset="0"/>
                        </a:rPr>
                        <a:t>- $11,700</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676275">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Times New Roman" pitchFamily="18" charset="0"/>
                        </a:rPr>
                        <a:t>Profit on Short Sale of 10</a:t>
                      </a:r>
                    </a:p>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Times New Roman" pitchFamily="18" charset="0"/>
                        </a:rPr>
                        <a:t>DEC Gold Futures Contracts</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Times New Roman" pitchFamily="18" charset="0"/>
                        </a:rPr>
                        <a:t>-</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Times New Roman" pitchFamily="18" charset="0"/>
                        </a:rPr>
                        <a:t>$10,500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Times New Roman" pitchFamily="18" charset="0"/>
                        </a:rPr>
                        <a:t>+ $10,500</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677863">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Times New Roman" pitchFamily="18" charset="0"/>
                        </a:rPr>
                        <a:t>Total Value of Hedged Position</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Times New Roman" pitchFamily="18" charset="0"/>
                        </a:rPr>
                        <a:t>$379,100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Times New Roman" pitchFamily="18" charset="0"/>
                        </a:rPr>
                        <a:t>$377,900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Times New Roman" pitchFamily="18" charset="0"/>
                        </a:rPr>
                        <a:t>- $1,200</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FUNC-UB.0043  Futures and Options Spring 2017                           Part I: Forwards and Futures                                               ©2017 Figlewski</a:t>
            </a:r>
            <a:endParaRPr lang="en-US"/>
          </a:p>
        </p:txBody>
      </p:sp>
      <p:sp>
        <p:nvSpPr>
          <p:cNvPr id="5" name="Slide Number Placeholder 4"/>
          <p:cNvSpPr>
            <a:spLocks noGrp="1"/>
          </p:cNvSpPr>
          <p:nvPr>
            <p:ph type="sldNum" sz="quarter" idx="11"/>
          </p:nvPr>
        </p:nvSpPr>
        <p:spPr/>
        <p:txBody>
          <a:bodyPr/>
          <a:lstStyle/>
          <a:p>
            <a:fld id="{5CAFD255-6778-411D-B94B-43CDC07524B6}" type="slidenum">
              <a:rPr lang="en-US"/>
              <a:pPr/>
              <a:t>66</a:t>
            </a:fld>
            <a:endParaRPr lang="en-US"/>
          </a:p>
        </p:txBody>
      </p:sp>
      <p:sp>
        <p:nvSpPr>
          <p:cNvPr id="690178" name="Rectangle 2"/>
          <p:cNvSpPr>
            <a:spLocks noGrp="1" noChangeArrowheads="1"/>
          </p:cNvSpPr>
          <p:nvPr>
            <p:ph type="title"/>
          </p:nvPr>
        </p:nvSpPr>
        <p:spPr/>
        <p:txBody>
          <a:bodyPr/>
          <a:lstStyle/>
          <a:p>
            <a:r>
              <a:rPr lang="en-US" dirty="0"/>
              <a:t>Sessions 3&amp;4:  Managing Risk with Forwards and Futures</a:t>
            </a:r>
          </a:p>
        </p:txBody>
      </p:sp>
      <p:sp>
        <p:nvSpPr>
          <p:cNvPr id="690179" name="Rectangle 3"/>
          <p:cNvSpPr>
            <a:spLocks noGrp="1" noChangeArrowheads="1"/>
          </p:cNvSpPr>
          <p:nvPr>
            <p:ph type="body" idx="1"/>
          </p:nvPr>
        </p:nvSpPr>
        <p:spPr/>
        <p:txBody>
          <a:bodyPr/>
          <a:lstStyle/>
          <a:p>
            <a:pPr algn="ctr">
              <a:lnSpc>
                <a:spcPct val="90000"/>
              </a:lnSpc>
            </a:pPr>
            <a:r>
              <a:rPr lang="en-US" u="sng" dirty="0"/>
              <a:t>The Basis and Basis Risk in a Gold Futures Hedge, p.4</a:t>
            </a:r>
          </a:p>
          <a:p>
            <a:pPr>
              <a:lnSpc>
                <a:spcPct val="90000"/>
              </a:lnSpc>
            </a:pPr>
            <a:r>
              <a:rPr lang="en-US" u="sng" dirty="0"/>
              <a:t>Discussion:</a:t>
            </a:r>
          </a:p>
          <a:p>
            <a:pPr>
              <a:lnSpc>
                <a:spcPct val="60000"/>
              </a:lnSpc>
            </a:pPr>
            <a:endParaRPr lang="en-US" sz="1600" dirty="0"/>
          </a:p>
          <a:p>
            <a:pPr>
              <a:lnSpc>
                <a:spcPct val="90000"/>
              </a:lnSpc>
            </a:pPr>
            <a:r>
              <a:rPr lang="en-US" sz="1600" dirty="0"/>
              <a:t>The hedging discrepancy was due to an unfavorable change in </a:t>
            </a:r>
            <a:r>
              <a:rPr lang="en-US" sz="1600" dirty="0" smtClean="0"/>
              <a:t>the </a:t>
            </a:r>
            <a:r>
              <a:rPr lang="en-US" sz="1600" dirty="0"/>
              <a:t>price difference between the future and the </a:t>
            </a:r>
            <a:r>
              <a:rPr lang="en-US" sz="1600" dirty="0" smtClean="0"/>
              <a:t>cash</a:t>
            </a:r>
            <a:r>
              <a:rPr lang="en-US" sz="1600" dirty="0"/>
              <a:t>, which is known as the </a:t>
            </a:r>
            <a:r>
              <a:rPr lang="en-US" sz="1600" b="1" u="sng" dirty="0" smtClean="0"/>
              <a:t>basis</a:t>
            </a:r>
            <a:r>
              <a:rPr lang="en-US" sz="1600" dirty="0" smtClean="0"/>
              <a:t>.  </a:t>
            </a:r>
            <a:r>
              <a:rPr lang="en-US" sz="1600" dirty="0"/>
              <a:t>Futures changed from being 0.10 under cash to 1.10 over cash.</a:t>
            </a:r>
          </a:p>
          <a:p>
            <a:pPr>
              <a:lnSpc>
                <a:spcPct val="90000"/>
              </a:lnSpc>
            </a:pPr>
            <a:endParaRPr lang="en-US" sz="1600" dirty="0"/>
          </a:p>
          <a:p>
            <a:pPr>
              <a:lnSpc>
                <a:spcPct val="90000"/>
              </a:lnSpc>
            </a:pPr>
            <a:r>
              <a:rPr lang="en-US" sz="1600" dirty="0"/>
              <a:t>The basis is defined </a:t>
            </a:r>
            <a:r>
              <a:rPr lang="en-US" sz="1600" u="sng" dirty="0"/>
              <a:t>either</a:t>
            </a:r>
            <a:r>
              <a:rPr lang="en-US" sz="1600" dirty="0"/>
              <a:t> as (S - F) </a:t>
            </a:r>
            <a:r>
              <a:rPr lang="en-US" sz="1600" u="sng" dirty="0"/>
              <a:t>or</a:t>
            </a:r>
            <a:r>
              <a:rPr lang="en-US" sz="1600" dirty="0"/>
              <a:t> as (F - S), depending on the market (e.g., it is (S - F) for agricultural commodities, but (F - S) for S&amp;P stock index futures</a:t>
            </a:r>
            <a:r>
              <a:rPr lang="en-US" sz="1600" dirty="0" smtClean="0"/>
              <a:t>).</a:t>
            </a:r>
            <a:endParaRPr lang="en-US" sz="1600" dirty="0"/>
          </a:p>
          <a:p>
            <a:pPr>
              <a:lnSpc>
                <a:spcPct val="90000"/>
              </a:lnSpc>
            </a:pPr>
            <a:endParaRPr lang="en-US" sz="1600" dirty="0"/>
          </a:p>
          <a:p>
            <a:pPr>
              <a:lnSpc>
                <a:spcPct val="90000"/>
              </a:lnSpc>
            </a:pPr>
            <a:r>
              <a:rPr lang="en-US" sz="1600" dirty="0"/>
              <a:t>At futures maturity, the futures price must equal the cash price (for the </a:t>
            </a:r>
            <a:r>
              <a:rPr lang="en-US" sz="1600" dirty="0" smtClean="0"/>
              <a:t>specific grade </a:t>
            </a:r>
            <a:r>
              <a:rPr lang="en-US" sz="1600" dirty="0"/>
              <a:t>of commodity or </a:t>
            </a:r>
            <a:r>
              <a:rPr lang="en-US" sz="1600" dirty="0" smtClean="0"/>
              <a:t>item </a:t>
            </a:r>
            <a:r>
              <a:rPr lang="en-US" sz="1600" dirty="0"/>
              <a:t>that will actually be delivered).  This is called </a:t>
            </a:r>
            <a:r>
              <a:rPr lang="en-US" sz="1600" b="1" u="sng" dirty="0"/>
              <a:t>convergence</a:t>
            </a:r>
            <a:r>
              <a:rPr lang="en-US" sz="1600" dirty="0"/>
              <a:t>.</a:t>
            </a:r>
          </a:p>
          <a:p>
            <a:pPr>
              <a:lnSpc>
                <a:spcPct val="90000"/>
              </a:lnSpc>
            </a:pPr>
            <a:endParaRPr lang="en-US" sz="1600" dirty="0"/>
          </a:p>
          <a:p>
            <a:pPr>
              <a:lnSpc>
                <a:spcPct val="90000"/>
              </a:lnSpc>
            </a:pPr>
            <a:r>
              <a:rPr lang="en-US" sz="1600" dirty="0"/>
              <a:t>But in most hedges, the cash and the futures legs are lifted separately, before futures maturity, which produces </a:t>
            </a:r>
            <a:r>
              <a:rPr lang="en-US" sz="1600" b="1" u="sng" dirty="0"/>
              <a:t>basis risk</a:t>
            </a:r>
            <a:r>
              <a:rPr lang="en-US" sz="1600" b="1" dirty="0"/>
              <a:t>.</a:t>
            </a:r>
            <a:r>
              <a:rPr lang="en-US" sz="1600" dirty="0"/>
              <a:t>  A hedger trades off exposure to market risk on the cash position against basis risk on the difference between the underlying and the future.</a:t>
            </a:r>
          </a:p>
          <a:p>
            <a:pPr>
              <a:lnSpc>
                <a:spcPct val="90000"/>
              </a:lnSpc>
            </a:pPr>
            <a:endParaRPr lang="en-US" sz="1600" dirty="0"/>
          </a:p>
          <a:p>
            <a:pPr>
              <a:lnSpc>
                <a:spcPct val="90000"/>
              </a:lnSpc>
            </a:pPr>
            <a:r>
              <a:rPr lang="en-US" b="1" dirty="0"/>
              <a:t>Before expiration how are the cash price and the futures price connected?  </a:t>
            </a:r>
          </a:p>
          <a:p>
            <a:pPr>
              <a:lnSpc>
                <a:spcPct val="90000"/>
              </a:lnSpc>
            </a:pPr>
            <a:r>
              <a:rPr lang="en-US" b="1" dirty="0"/>
              <a:t>Answer:  By arbitrage between the cash market and the futures market.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90179">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90179">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690179">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690179">
                                            <p:txEl>
                                              <p:pRg st="9" end="9"/>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690179">
                                            <p:txEl>
                                              <p:pRg st="11" end="1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690179">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0179" grpId="0" uiExpand="1" build="p" autoUpdateAnimBg="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Footer Placeholder 3"/>
          <p:cNvSpPr>
            <a:spLocks noGrp="1"/>
          </p:cNvSpPr>
          <p:nvPr>
            <p:ph type="ftr" sz="quarter" idx="10"/>
          </p:nvPr>
        </p:nvSpPr>
        <p:spPr/>
        <p:txBody>
          <a:bodyPr/>
          <a:lstStyle/>
          <a:p>
            <a:r>
              <a:rPr lang="en-US" smtClean="0"/>
              <a:t>FUNC-UB.0043  Futures and Options Spring 2017                           Part I: Forwards and Futures                                               ©2017 Figlewski</a:t>
            </a:r>
            <a:endParaRPr lang="en-US"/>
          </a:p>
        </p:txBody>
      </p:sp>
      <p:sp>
        <p:nvSpPr>
          <p:cNvPr id="15" name="Slide Number Placeholder 4"/>
          <p:cNvSpPr>
            <a:spLocks noGrp="1"/>
          </p:cNvSpPr>
          <p:nvPr>
            <p:ph type="sldNum" sz="quarter" idx="11"/>
          </p:nvPr>
        </p:nvSpPr>
        <p:spPr/>
        <p:txBody>
          <a:bodyPr/>
          <a:lstStyle/>
          <a:p>
            <a:fld id="{3018F726-387B-4BA9-A262-C328586BE8C5}" type="slidenum">
              <a:rPr lang="en-US"/>
              <a:pPr/>
              <a:t>67</a:t>
            </a:fld>
            <a:endParaRPr lang="en-US"/>
          </a:p>
        </p:txBody>
      </p:sp>
      <p:sp>
        <p:nvSpPr>
          <p:cNvPr id="691202" name="Rectangle 2"/>
          <p:cNvSpPr>
            <a:spLocks noGrp="1" noChangeArrowheads="1"/>
          </p:cNvSpPr>
          <p:nvPr>
            <p:ph type="title"/>
          </p:nvPr>
        </p:nvSpPr>
        <p:spPr/>
        <p:txBody>
          <a:bodyPr/>
          <a:lstStyle/>
          <a:p>
            <a:r>
              <a:rPr lang="en-US" dirty="0"/>
              <a:t>Sessions 3&amp;4:  Managing Risk with Forwards and Futures</a:t>
            </a:r>
          </a:p>
        </p:txBody>
      </p:sp>
      <p:sp>
        <p:nvSpPr>
          <p:cNvPr id="691203" name="Rectangle 3"/>
          <p:cNvSpPr>
            <a:spLocks noGrp="1" noChangeArrowheads="1"/>
          </p:cNvSpPr>
          <p:nvPr>
            <p:ph type="body" idx="1"/>
          </p:nvPr>
        </p:nvSpPr>
        <p:spPr/>
        <p:txBody>
          <a:bodyPr/>
          <a:lstStyle/>
          <a:p>
            <a:r>
              <a:rPr lang="en-US" sz="1600">
                <a:cs typeface="Arial" charset="0"/>
              </a:rPr>
              <a:t> </a:t>
            </a:r>
          </a:p>
        </p:txBody>
      </p:sp>
      <p:graphicFrame>
        <p:nvGraphicFramePr>
          <p:cNvPr id="691204" name="Object 4"/>
          <p:cNvGraphicFramePr>
            <a:graphicFrameLocks noChangeAspect="1"/>
          </p:cNvGraphicFramePr>
          <p:nvPr/>
        </p:nvGraphicFramePr>
        <p:xfrm>
          <a:off x="4502150" y="3295650"/>
          <a:ext cx="139700" cy="266700"/>
        </p:xfrm>
        <a:graphic>
          <a:graphicData uri="http://schemas.openxmlformats.org/presentationml/2006/ole">
            <mc:AlternateContent xmlns:mc="http://schemas.openxmlformats.org/markup-compatibility/2006">
              <mc:Choice xmlns:v="urn:schemas-microsoft-com:vml" Requires="v">
                <p:oleObj spid="_x0000_s691774" name="Equation" r:id="rId3" imgW="139579" imgH="266469" progId="Equation.3">
                  <p:embed/>
                </p:oleObj>
              </mc:Choice>
              <mc:Fallback>
                <p:oleObj name="Equation" r:id="rId3" imgW="139579" imgH="266469" progId="Equation.3">
                  <p:embed/>
                  <p:pic>
                    <p:nvPicPr>
                      <p:cNvPr id="0" name="Picture 20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02150" y="3295650"/>
                        <a:ext cx="139700" cy="2667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91205" name="Group 5"/>
          <p:cNvGraphicFramePr>
            <a:graphicFrameLocks noGrp="1"/>
          </p:cNvGraphicFramePr>
          <p:nvPr>
            <p:extLst>
              <p:ext uri="{D42A27DB-BD31-4B8C-83A1-F6EECF244321}">
                <p14:modId xmlns:p14="http://schemas.microsoft.com/office/powerpoint/2010/main" val="151975016"/>
              </p:ext>
            </p:extLst>
          </p:nvPr>
        </p:nvGraphicFramePr>
        <p:xfrm>
          <a:off x="685800" y="838200"/>
          <a:ext cx="7772400" cy="5486400"/>
        </p:xfrm>
        <a:graphic>
          <a:graphicData uri="http://schemas.openxmlformats.org/drawingml/2006/table">
            <a:tbl>
              <a:tblPr/>
              <a:tblGrid>
                <a:gridCol w="3352800">
                  <a:extLst>
                    <a:ext uri="{9D8B030D-6E8A-4147-A177-3AD203B41FA5}">
                      <a16:colId xmlns:a16="http://schemas.microsoft.com/office/drawing/2014/main" val="20000"/>
                    </a:ext>
                  </a:extLst>
                </a:gridCol>
                <a:gridCol w="4419600">
                  <a:extLst>
                    <a:ext uri="{9D8B030D-6E8A-4147-A177-3AD203B41FA5}">
                      <a16:colId xmlns:a16="http://schemas.microsoft.com/office/drawing/2014/main" val="20001"/>
                    </a:ext>
                  </a:extLst>
                </a:gridCol>
              </a:tblGrid>
              <a:tr h="5486400">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600" b="0" i="0" u="sng" strike="noStrike" cap="none" normalizeH="0" baseline="0" dirty="0" smtClean="0">
                          <a:ln>
                            <a:noFill/>
                          </a:ln>
                          <a:solidFill>
                            <a:schemeClr val="tx1"/>
                          </a:solidFill>
                          <a:effectLst/>
                          <a:latin typeface="Times New Roman" pitchFamily="18" charset="0"/>
                        </a:rPr>
                        <a:t>When there is basis risk</a:t>
                      </a:r>
                    </a:p>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1600" b="0" i="0" u="sng" strike="noStrike" cap="none" normalizeH="0" baseline="0" dirty="0" smtClean="0">
                        <a:ln>
                          <a:noFill/>
                        </a:ln>
                        <a:solidFill>
                          <a:schemeClr val="tx1"/>
                        </a:solidFill>
                        <a:effectLst/>
                        <a:latin typeface="Times New Roman" pitchFamily="18" charset="0"/>
                      </a:endParaRPr>
                    </a:p>
                    <a:p>
                      <a:pPr marL="0" marR="0" lvl="0" indent="0" algn="l" defTabSz="914400" rtl="0" eaLnBrk="0" fontAlgn="base" latinLnBrk="0" hangingPunct="0">
                        <a:lnSpc>
                          <a:spcPct val="100000"/>
                        </a:lnSpc>
                        <a:spcBef>
                          <a:spcPct val="20000"/>
                        </a:spcBef>
                        <a:spcAft>
                          <a:spcPct val="0"/>
                        </a:spcAft>
                        <a:buClrTx/>
                        <a:buSzTx/>
                        <a:buFontTx/>
                        <a:buChar char="•"/>
                        <a:tabLst/>
                      </a:pPr>
                      <a:r>
                        <a:rPr kumimoji="0" lang="en-US" sz="1600" b="0" i="0" u="none" strike="noStrike" cap="none" normalizeH="0" baseline="0" dirty="0" smtClean="0">
                          <a:ln>
                            <a:noFill/>
                          </a:ln>
                          <a:solidFill>
                            <a:schemeClr val="tx1"/>
                          </a:solidFill>
                          <a:effectLst/>
                          <a:latin typeface="Times New Roman" pitchFamily="18" charset="0"/>
                        </a:rPr>
                        <a:t>  A riskless hedge is not possible</a:t>
                      </a:r>
                    </a:p>
                    <a:p>
                      <a:pPr marL="0" marR="0" lvl="0" indent="0" algn="l" defTabSz="914400" rtl="0" eaLnBrk="0" fontAlgn="base" latinLnBrk="0" hangingPunct="0">
                        <a:lnSpc>
                          <a:spcPct val="100000"/>
                        </a:lnSpc>
                        <a:spcBef>
                          <a:spcPct val="20000"/>
                        </a:spcBef>
                        <a:spcAft>
                          <a:spcPct val="0"/>
                        </a:spcAft>
                        <a:buClrTx/>
                        <a:buSzTx/>
                        <a:buFontTx/>
                        <a:buChar char="•"/>
                        <a:tabLst/>
                      </a:pPr>
                      <a:endParaRPr kumimoji="0" lang="en-US" sz="1600" b="0" i="0" u="none" strike="noStrike" cap="none" normalizeH="0" baseline="0" dirty="0" smtClean="0">
                        <a:ln>
                          <a:noFill/>
                        </a:ln>
                        <a:solidFill>
                          <a:schemeClr val="tx1"/>
                        </a:solidFill>
                        <a:effectLst/>
                        <a:latin typeface="Times New Roman" pitchFamily="18" charset="0"/>
                      </a:endParaRPr>
                    </a:p>
                    <a:p>
                      <a:pPr marL="0" marR="0" lvl="0" indent="0" algn="l" defTabSz="914400" rtl="0" eaLnBrk="0" fontAlgn="base" latinLnBrk="0" hangingPunct="0">
                        <a:lnSpc>
                          <a:spcPct val="100000"/>
                        </a:lnSpc>
                        <a:spcBef>
                          <a:spcPct val="20000"/>
                        </a:spcBef>
                        <a:spcAft>
                          <a:spcPct val="0"/>
                        </a:spcAft>
                        <a:buClrTx/>
                        <a:buSzTx/>
                        <a:buFontTx/>
                        <a:buChar char="•"/>
                        <a:tabLst/>
                      </a:pPr>
                      <a:r>
                        <a:rPr kumimoji="0" lang="en-US" sz="1400" b="0" i="0" u="none" strike="noStrike" cap="none" normalizeH="0" baseline="0" dirty="0" smtClean="0">
                          <a:ln>
                            <a:noFill/>
                          </a:ln>
                          <a:solidFill>
                            <a:schemeClr val="tx1"/>
                          </a:solidFill>
                          <a:effectLst/>
                          <a:latin typeface="Times New Roman" pitchFamily="18" charset="0"/>
                        </a:rPr>
                        <a:t>  </a:t>
                      </a:r>
                      <a:r>
                        <a:rPr kumimoji="0" lang="en-US" sz="1600" b="0" i="0" u="none" strike="noStrike" cap="none" normalizeH="0" baseline="0" dirty="0" smtClean="0">
                          <a:ln>
                            <a:noFill/>
                          </a:ln>
                          <a:solidFill>
                            <a:schemeClr val="tx1"/>
                          </a:solidFill>
                          <a:effectLst/>
                          <a:latin typeface="Times New Roman" pitchFamily="18" charset="0"/>
                        </a:rPr>
                        <a:t>Selling different numbers of futures traces out a  risk-return tradeoff curve for the hedge.</a:t>
                      </a:r>
                    </a:p>
                    <a:p>
                      <a:pPr marL="0" marR="0" lvl="0" indent="0" algn="l" defTabSz="914400" rtl="0" eaLnBrk="0" fontAlgn="base" latinLnBrk="0" hangingPunct="0">
                        <a:lnSpc>
                          <a:spcPct val="100000"/>
                        </a:lnSpc>
                        <a:spcBef>
                          <a:spcPct val="20000"/>
                        </a:spcBef>
                        <a:spcAft>
                          <a:spcPct val="0"/>
                        </a:spcAft>
                        <a:buClrTx/>
                        <a:buSzTx/>
                        <a:buFontTx/>
                        <a:buChar char="•"/>
                        <a:tabLst/>
                      </a:pPr>
                      <a:endParaRPr kumimoji="0" lang="en-US" sz="1600" b="0" i="0" u="none" strike="noStrike" cap="none" normalizeH="0" baseline="0" dirty="0" smtClean="0">
                        <a:ln>
                          <a:noFill/>
                        </a:ln>
                        <a:solidFill>
                          <a:schemeClr val="tx1"/>
                        </a:solidFill>
                        <a:effectLst/>
                        <a:latin typeface="Times New Roman" pitchFamily="18" charset="0"/>
                      </a:endParaRPr>
                    </a:p>
                    <a:p>
                      <a:pPr marL="0" marR="0" lvl="0" indent="0" algn="l" defTabSz="914400" rtl="0" eaLnBrk="0" fontAlgn="base" latinLnBrk="0" hangingPunct="0">
                        <a:lnSpc>
                          <a:spcPct val="100000"/>
                        </a:lnSpc>
                        <a:spcBef>
                          <a:spcPct val="20000"/>
                        </a:spcBef>
                        <a:spcAft>
                          <a:spcPct val="0"/>
                        </a:spcAft>
                        <a:buClrTx/>
                        <a:buSzTx/>
                        <a:buFontTx/>
                        <a:buChar char="•"/>
                        <a:tabLst/>
                      </a:pPr>
                      <a:r>
                        <a:rPr kumimoji="0" lang="en-US" sz="1600" b="0" i="0" u="none" strike="noStrike" cap="none" normalizeH="0" baseline="0" dirty="0" smtClean="0">
                          <a:ln>
                            <a:noFill/>
                          </a:ln>
                          <a:solidFill>
                            <a:schemeClr val="tx1"/>
                          </a:solidFill>
                          <a:effectLst/>
                          <a:latin typeface="Times New Roman" pitchFamily="18" charset="0"/>
                        </a:rPr>
                        <a:t>  There is a minimum risk hedge ratio, h*, which is usually considered the optimal hedge.  (But </a:t>
                      </a:r>
                      <a:r>
                        <a:rPr kumimoji="0" lang="en-US" sz="1600" b="0" i="0" u="sng" strike="noStrike" cap="none" normalizeH="0" baseline="0" dirty="0" smtClean="0">
                          <a:ln>
                            <a:noFill/>
                          </a:ln>
                          <a:solidFill>
                            <a:schemeClr val="tx1"/>
                          </a:solidFill>
                          <a:effectLst/>
                          <a:latin typeface="Times New Roman" pitchFamily="18" charset="0"/>
                        </a:rPr>
                        <a:t>is</a:t>
                      </a:r>
                      <a:r>
                        <a:rPr kumimoji="0" lang="en-US" sz="1600" b="0" i="0" u="none" strike="noStrike" cap="none" normalizeH="0" baseline="0" dirty="0" smtClean="0">
                          <a:ln>
                            <a:noFill/>
                          </a:ln>
                          <a:solidFill>
                            <a:schemeClr val="tx1"/>
                          </a:solidFill>
                          <a:effectLst/>
                          <a:latin typeface="Times New Roman" pitchFamily="18" charset="0"/>
                        </a:rPr>
                        <a:t> it optimal?)</a:t>
                      </a:r>
                    </a:p>
                    <a:p>
                      <a:pPr marL="0" marR="0" lvl="0" indent="0" algn="l" defTabSz="914400" rtl="0" eaLnBrk="0" fontAlgn="base" latinLnBrk="0" hangingPunct="0">
                        <a:lnSpc>
                          <a:spcPct val="100000"/>
                        </a:lnSpc>
                        <a:spcBef>
                          <a:spcPct val="20000"/>
                        </a:spcBef>
                        <a:spcAft>
                          <a:spcPct val="0"/>
                        </a:spcAft>
                        <a:buClrTx/>
                        <a:buSzTx/>
                        <a:buFontTx/>
                        <a:buChar char="•"/>
                        <a:tabLst/>
                      </a:pPr>
                      <a:endParaRPr kumimoji="0" lang="en-US" sz="1600" b="0" i="0" u="none" strike="noStrike" cap="none" normalizeH="0" baseline="0" dirty="0" smtClean="0">
                        <a:ln>
                          <a:noFill/>
                        </a:ln>
                        <a:solidFill>
                          <a:schemeClr val="tx1"/>
                        </a:solidFill>
                        <a:effectLst/>
                        <a:latin typeface="Times New Roman" pitchFamily="18" charset="0"/>
                      </a:endParaRPr>
                    </a:p>
                    <a:p>
                      <a:pPr marL="0" marR="0" lvl="0" indent="0" algn="l" defTabSz="914400" rtl="0" eaLnBrk="0" fontAlgn="base" latinLnBrk="0" hangingPunct="0">
                        <a:lnSpc>
                          <a:spcPct val="100000"/>
                        </a:lnSpc>
                        <a:spcBef>
                          <a:spcPct val="20000"/>
                        </a:spcBef>
                        <a:spcAft>
                          <a:spcPct val="0"/>
                        </a:spcAft>
                        <a:buClrTx/>
                        <a:buSzTx/>
                        <a:buFontTx/>
                        <a:buChar char="•"/>
                        <a:tabLst/>
                      </a:pPr>
                      <a:r>
                        <a:rPr kumimoji="0" lang="en-US" sz="1600" b="0" i="0" u="none" strike="noStrike" cap="none" normalizeH="0" baseline="0" dirty="0" smtClean="0">
                          <a:ln>
                            <a:noFill/>
                          </a:ln>
                          <a:solidFill>
                            <a:schemeClr val="tx1"/>
                          </a:solidFill>
                          <a:effectLst/>
                          <a:latin typeface="Times New Roman" pitchFamily="18" charset="0"/>
                        </a:rPr>
                        <a:t> Typically, if the hedged position is calculated as if there were no basis risk, it will lie on the under side of the curve.  That would be an </a:t>
                      </a:r>
                      <a:r>
                        <a:rPr kumimoji="0" lang="en-US" sz="1600" b="0" i="0" u="none" strike="noStrike" cap="none" normalizeH="0" baseline="0" dirty="0" err="1" smtClean="0">
                          <a:ln>
                            <a:noFill/>
                          </a:ln>
                          <a:solidFill>
                            <a:schemeClr val="tx1"/>
                          </a:solidFill>
                          <a:effectLst/>
                          <a:latin typeface="Times New Roman" pitchFamily="18" charset="0"/>
                        </a:rPr>
                        <a:t>overhedged</a:t>
                      </a:r>
                      <a:r>
                        <a:rPr kumimoji="0" lang="en-US" sz="1600" b="0" i="0" u="none" strike="noStrike" cap="none" normalizeH="0" baseline="0" dirty="0" smtClean="0">
                          <a:ln>
                            <a:noFill/>
                          </a:ln>
                          <a:solidFill>
                            <a:schemeClr val="tx1"/>
                          </a:solidFill>
                          <a:effectLst/>
                          <a:latin typeface="Times New Roman" pitchFamily="18" charset="0"/>
                        </a:rPr>
                        <a:t> position.</a:t>
                      </a:r>
                    </a:p>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Times New Roman"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16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bl>
          </a:graphicData>
        </a:graphic>
      </p:graphicFrame>
      <p:graphicFrame>
        <p:nvGraphicFramePr>
          <p:cNvPr id="691213" name="Object 13"/>
          <p:cNvGraphicFramePr>
            <a:graphicFrameLocks noChangeAspect="1"/>
          </p:cNvGraphicFramePr>
          <p:nvPr>
            <p:extLst>
              <p:ext uri="{D42A27DB-BD31-4B8C-83A1-F6EECF244321}">
                <p14:modId xmlns:p14="http://schemas.microsoft.com/office/powerpoint/2010/main" val="1106682232"/>
              </p:ext>
            </p:extLst>
          </p:nvPr>
        </p:nvGraphicFramePr>
        <p:xfrm>
          <a:off x="4029075" y="1116013"/>
          <a:ext cx="4433888" cy="5221287"/>
        </p:xfrm>
        <a:graphic>
          <a:graphicData uri="http://schemas.openxmlformats.org/presentationml/2006/ole">
            <mc:AlternateContent xmlns:mc="http://schemas.openxmlformats.org/markup-compatibility/2006">
              <mc:Choice xmlns:v="urn:schemas-microsoft-com:vml" Requires="v">
                <p:oleObj spid="_x0000_s691775" name="Document" r:id="rId5" imgW="4321720" imgH="5088428" progId="Word.Document.8">
                  <p:embed/>
                </p:oleObj>
              </mc:Choice>
              <mc:Fallback>
                <p:oleObj name="Document" r:id="rId5" imgW="4321720" imgH="5088428" progId="Word.Document.8">
                  <p:embed/>
                  <p:pic>
                    <p:nvPicPr>
                      <p:cNvPr id="0" name="Picture 20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029075" y="1116013"/>
                        <a:ext cx="4433888" cy="52212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p:txBody>
          <a:bodyPr/>
          <a:lstStyle/>
          <a:p>
            <a:r>
              <a:rPr lang="en-US" smtClean="0"/>
              <a:t>FUNC-UB.0043  Futures and Options Spring 2017                           Part I: Forwards and Futures                                               ©2017 Figlewski</a:t>
            </a:r>
            <a:endParaRPr lang="en-US"/>
          </a:p>
        </p:txBody>
      </p:sp>
      <p:sp>
        <p:nvSpPr>
          <p:cNvPr id="6" name="Slide Number Placeholder 4"/>
          <p:cNvSpPr>
            <a:spLocks noGrp="1"/>
          </p:cNvSpPr>
          <p:nvPr>
            <p:ph type="sldNum" sz="quarter" idx="11"/>
          </p:nvPr>
        </p:nvSpPr>
        <p:spPr/>
        <p:txBody>
          <a:bodyPr/>
          <a:lstStyle/>
          <a:p>
            <a:fld id="{D8E2F8D7-7082-4E28-8A09-3011F5B15487}" type="slidenum">
              <a:rPr lang="en-US"/>
              <a:pPr/>
              <a:t>68</a:t>
            </a:fld>
            <a:endParaRPr lang="en-US"/>
          </a:p>
        </p:txBody>
      </p:sp>
      <p:sp>
        <p:nvSpPr>
          <p:cNvPr id="692226" name="Rectangle 2"/>
          <p:cNvSpPr>
            <a:spLocks noGrp="1" noChangeArrowheads="1"/>
          </p:cNvSpPr>
          <p:nvPr>
            <p:ph type="title"/>
          </p:nvPr>
        </p:nvSpPr>
        <p:spPr/>
        <p:txBody>
          <a:bodyPr/>
          <a:lstStyle/>
          <a:p>
            <a:r>
              <a:rPr lang="en-US" dirty="0"/>
              <a:t>Sessions 3&amp;4:  Managing Risk with Forwards and Futures</a:t>
            </a:r>
          </a:p>
        </p:txBody>
      </p:sp>
      <p:sp>
        <p:nvSpPr>
          <p:cNvPr id="692227" name="Rectangle 3"/>
          <p:cNvSpPr>
            <a:spLocks noGrp="1" noChangeArrowheads="1"/>
          </p:cNvSpPr>
          <p:nvPr>
            <p:ph type="body" idx="1"/>
          </p:nvPr>
        </p:nvSpPr>
        <p:spPr>
          <a:xfrm>
            <a:off x="685800" y="990600"/>
            <a:ext cx="7772400" cy="5486400"/>
          </a:xfrm>
        </p:spPr>
        <p:txBody>
          <a:bodyPr/>
          <a:lstStyle/>
          <a:p>
            <a:pPr algn="ctr"/>
            <a:r>
              <a:rPr lang="en-US" u="sng" dirty="0">
                <a:cs typeface="Arial" charset="0"/>
              </a:rPr>
              <a:t>Computing Risk and Expected Return in a Hedged Position, p.1</a:t>
            </a:r>
          </a:p>
          <a:p>
            <a:endParaRPr lang="en-US" dirty="0">
              <a:cs typeface="Arial" charset="0"/>
            </a:endParaRPr>
          </a:p>
          <a:p>
            <a:r>
              <a:rPr lang="en-US" dirty="0">
                <a:cs typeface="Arial" charset="0"/>
              </a:rPr>
              <a:t>Let	R = return (</a:t>
            </a:r>
            <a:r>
              <a:rPr lang="en-US" b="1" dirty="0">
                <a:cs typeface="Arial" charset="0"/>
              </a:rPr>
              <a:t>either</a:t>
            </a:r>
            <a:r>
              <a:rPr lang="en-US" dirty="0">
                <a:cs typeface="Arial" charset="0"/>
              </a:rPr>
              <a:t> </a:t>
            </a:r>
            <a:r>
              <a:rPr lang="en-US" dirty="0" smtClean="0">
                <a:cs typeface="Arial" charset="0"/>
              </a:rPr>
              <a:t>the % </a:t>
            </a:r>
            <a:r>
              <a:rPr lang="en-US" dirty="0">
                <a:cs typeface="Arial" charset="0"/>
              </a:rPr>
              <a:t>rate </a:t>
            </a:r>
            <a:r>
              <a:rPr lang="en-US" dirty="0" smtClean="0">
                <a:cs typeface="Arial" charset="0"/>
              </a:rPr>
              <a:t>of return </a:t>
            </a:r>
            <a:r>
              <a:rPr lang="en-US" b="1" dirty="0" smtClean="0">
                <a:cs typeface="Arial" charset="0"/>
              </a:rPr>
              <a:t>or</a:t>
            </a:r>
            <a:r>
              <a:rPr lang="en-US" dirty="0" smtClean="0">
                <a:cs typeface="Arial" charset="0"/>
              </a:rPr>
              <a:t> the dollar </a:t>
            </a:r>
            <a:r>
              <a:rPr lang="en-US" dirty="0">
                <a:cs typeface="Arial" charset="0"/>
              </a:rPr>
              <a:t>price change per </a:t>
            </a:r>
            <a:r>
              <a:rPr lang="en-US" dirty="0" smtClean="0">
                <a:cs typeface="Arial" charset="0"/>
              </a:rPr>
              <a:t>		       unit; the same equations hold either way)</a:t>
            </a:r>
            <a:endParaRPr lang="en-US" dirty="0">
              <a:cs typeface="Arial" charset="0"/>
            </a:endParaRPr>
          </a:p>
          <a:p>
            <a:r>
              <a:rPr lang="en-US" dirty="0">
                <a:cs typeface="Arial" charset="0"/>
              </a:rPr>
              <a:t>	S, F = spot and futures prices, respectively</a:t>
            </a:r>
          </a:p>
          <a:p>
            <a:r>
              <a:rPr lang="en-US" dirty="0">
                <a:cs typeface="Arial" charset="0"/>
              </a:rPr>
              <a:t>	h = hedge ratio (units of futures per unit of cash position; </a:t>
            </a:r>
            <a:r>
              <a:rPr lang="en-US" u="sng" dirty="0" smtClean="0">
                <a:cs typeface="Arial" charset="0"/>
              </a:rPr>
              <a:t>in these notes  </a:t>
            </a:r>
            <a:r>
              <a:rPr lang="en-US" dirty="0" smtClean="0">
                <a:cs typeface="Arial" charset="0"/>
              </a:rPr>
              <a:t>      	      </a:t>
            </a:r>
            <a:r>
              <a:rPr lang="en-US" u="sng" dirty="0" smtClean="0">
                <a:cs typeface="Arial" charset="0"/>
              </a:rPr>
              <a:t>positive</a:t>
            </a:r>
            <a:r>
              <a:rPr lang="en-US" dirty="0" smtClean="0">
                <a:cs typeface="Arial" charset="0"/>
              </a:rPr>
              <a:t> h means the futures </a:t>
            </a:r>
            <a:r>
              <a:rPr lang="en-US" dirty="0">
                <a:cs typeface="Arial" charset="0"/>
              </a:rPr>
              <a:t>position is </a:t>
            </a:r>
            <a:r>
              <a:rPr lang="en-US" u="sng" dirty="0">
                <a:cs typeface="Arial" charset="0"/>
              </a:rPr>
              <a:t>opposite</a:t>
            </a:r>
            <a:r>
              <a:rPr lang="en-US" dirty="0">
                <a:cs typeface="Arial" charset="0"/>
              </a:rPr>
              <a:t> to </a:t>
            </a:r>
            <a:r>
              <a:rPr lang="en-US" dirty="0" smtClean="0">
                <a:cs typeface="Arial" charset="0"/>
              </a:rPr>
              <a:t>the cash </a:t>
            </a:r>
            <a:r>
              <a:rPr lang="en-US" dirty="0">
                <a:cs typeface="Arial" charset="0"/>
              </a:rPr>
              <a:t>position, e.g., </a:t>
            </a:r>
            <a:r>
              <a:rPr lang="en-US" dirty="0" smtClean="0">
                <a:cs typeface="Arial" charset="0"/>
              </a:rPr>
              <a:t>	      take a short futures position to </a:t>
            </a:r>
            <a:r>
              <a:rPr lang="en-US" dirty="0">
                <a:cs typeface="Arial" charset="0"/>
              </a:rPr>
              <a:t>hedge a long cash position</a:t>
            </a:r>
            <a:r>
              <a:rPr lang="en-US" dirty="0" smtClean="0">
                <a:cs typeface="Arial" charset="0"/>
              </a:rPr>
              <a:t>)</a:t>
            </a:r>
          </a:p>
          <a:p>
            <a:endParaRPr lang="en-US" dirty="0">
              <a:cs typeface="Arial" charset="0"/>
            </a:endParaRPr>
          </a:p>
          <a:p>
            <a:endParaRPr lang="en-US" dirty="0">
              <a:cs typeface="Arial" charset="0"/>
            </a:endParaRPr>
          </a:p>
          <a:p>
            <a:r>
              <a:rPr lang="en-US" dirty="0">
                <a:cs typeface="Arial" charset="0"/>
              </a:rPr>
              <a:t>Return on the cash position:		R</a:t>
            </a:r>
            <a:r>
              <a:rPr lang="en-US" baseline="-25000" dirty="0">
                <a:cs typeface="Arial" charset="0"/>
              </a:rPr>
              <a:t>S</a:t>
            </a:r>
            <a:r>
              <a:rPr lang="en-US" dirty="0">
                <a:cs typeface="Arial" charset="0"/>
              </a:rPr>
              <a:t> = S</a:t>
            </a:r>
            <a:r>
              <a:rPr lang="en-US" baseline="-25000" dirty="0">
                <a:cs typeface="Arial" charset="0"/>
              </a:rPr>
              <a:t>1</a:t>
            </a:r>
            <a:r>
              <a:rPr lang="en-US" dirty="0">
                <a:cs typeface="Arial" charset="0"/>
              </a:rPr>
              <a:t> - S</a:t>
            </a:r>
            <a:r>
              <a:rPr lang="en-US" baseline="-25000" dirty="0">
                <a:cs typeface="Arial" charset="0"/>
              </a:rPr>
              <a:t>0</a:t>
            </a:r>
            <a:r>
              <a:rPr lang="en-US" dirty="0">
                <a:cs typeface="Arial" charset="0"/>
              </a:rPr>
              <a:t>  =  </a:t>
            </a:r>
            <a:r>
              <a:rPr lang="en-US" dirty="0">
                <a:cs typeface="Arial" charset="0"/>
                <a:sym typeface="Symbol" pitchFamily="18" charset="2"/>
              </a:rPr>
              <a:t>S</a:t>
            </a:r>
            <a:r>
              <a:rPr lang="en-US" dirty="0">
                <a:cs typeface="Arial" charset="0"/>
              </a:rPr>
              <a:t>   (or  S</a:t>
            </a:r>
            <a:r>
              <a:rPr lang="en-US" baseline="-25000" dirty="0">
                <a:cs typeface="Arial" charset="0"/>
              </a:rPr>
              <a:t>1</a:t>
            </a:r>
            <a:r>
              <a:rPr lang="en-US" dirty="0">
                <a:cs typeface="Arial" charset="0"/>
              </a:rPr>
              <a:t> / S</a:t>
            </a:r>
            <a:r>
              <a:rPr lang="en-US" baseline="-25000" dirty="0">
                <a:cs typeface="Arial" charset="0"/>
              </a:rPr>
              <a:t>0</a:t>
            </a:r>
            <a:r>
              <a:rPr lang="en-US" dirty="0">
                <a:cs typeface="Arial" charset="0"/>
              </a:rPr>
              <a:t> - 1) </a:t>
            </a:r>
          </a:p>
          <a:p>
            <a:endParaRPr lang="en-US" dirty="0">
              <a:cs typeface="Arial" charset="0"/>
            </a:endParaRPr>
          </a:p>
          <a:p>
            <a:r>
              <a:rPr lang="en-US" dirty="0">
                <a:cs typeface="Arial" charset="0"/>
              </a:rPr>
              <a:t>Return on future:			R</a:t>
            </a:r>
            <a:r>
              <a:rPr lang="en-US" baseline="-25000" dirty="0">
                <a:cs typeface="Arial" charset="0"/>
              </a:rPr>
              <a:t>F</a:t>
            </a:r>
            <a:r>
              <a:rPr lang="en-US" dirty="0">
                <a:cs typeface="Arial" charset="0"/>
              </a:rPr>
              <a:t> = F</a:t>
            </a:r>
            <a:r>
              <a:rPr lang="en-US" baseline="-25000" dirty="0">
                <a:cs typeface="Arial" charset="0"/>
              </a:rPr>
              <a:t>1</a:t>
            </a:r>
            <a:r>
              <a:rPr lang="en-US" dirty="0">
                <a:cs typeface="Arial" charset="0"/>
              </a:rPr>
              <a:t> - F</a:t>
            </a:r>
            <a:r>
              <a:rPr lang="en-US" baseline="-25000" dirty="0">
                <a:cs typeface="Arial" charset="0"/>
              </a:rPr>
              <a:t>0</a:t>
            </a:r>
            <a:r>
              <a:rPr lang="en-US" dirty="0">
                <a:cs typeface="Arial" charset="0"/>
              </a:rPr>
              <a:t>  =  </a:t>
            </a:r>
            <a:r>
              <a:rPr lang="en-US" dirty="0">
                <a:cs typeface="Arial" charset="0"/>
                <a:sym typeface="Symbol" pitchFamily="18" charset="2"/>
              </a:rPr>
              <a:t>F</a:t>
            </a:r>
            <a:r>
              <a:rPr lang="en-US" dirty="0">
                <a:cs typeface="Arial" charset="0"/>
              </a:rPr>
              <a:t> 	(or  F</a:t>
            </a:r>
            <a:r>
              <a:rPr lang="en-US" baseline="-25000" dirty="0">
                <a:cs typeface="Arial" charset="0"/>
              </a:rPr>
              <a:t>1</a:t>
            </a:r>
            <a:r>
              <a:rPr lang="en-US" dirty="0">
                <a:cs typeface="Arial" charset="0"/>
              </a:rPr>
              <a:t> / F</a:t>
            </a:r>
            <a:r>
              <a:rPr lang="en-US" baseline="-25000" dirty="0">
                <a:cs typeface="Arial" charset="0"/>
              </a:rPr>
              <a:t>0</a:t>
            </a:r>
            <a:r>
              <a:rPr lang="en-US" dirty="0">
                <a:cs typeface="Arial" charset="0"/>
              </a:rPr>
              <a:t> - 1) </a:t>
            </a:r>
          </a:p>
          <a:p>
            <a:endParaRPr lang="en-US" dirty="0">
              <a:cs typeface="Arial" charset="0"/>
            </a:endParaRPr>
          </a:p>
          <a:p>
            <a:r>
              <a:rPr lang="en-US" dirty="0">
                <a:cs typeface="Arial" charset="0"/>
              </a:rPr>
              <a:t>Return on hedged position:		R</a:t>
            </a:r>
            <a:r>
              <a:rPr lang="en-US" baseline="-25000" dirty="0">
                <a:cs typeface="Arial" charset="0"/>
              </a:rPr>
              <a:t>H</a:t>
            </a:r>
            <a:r>
              <a:rPr lang="en-US" dirty="0">
                <a:cs typeface="Arial" charset="0"/>
              </a:rPr>
              <a:t> = R</a:t>
            </a:r>
            <a:r>
              <a:rPr lang="en-US" baseline="-25000" dirty="0">
                <a:cs typeface="Arial" charset="0"/>
              </a:rPr>
              <a:t>S</a:t>
            </a:r>
            <a:r>
              <a:rPr lang="en-US" dirty="0">
                <a:cs typeface="Arial" charset="0"/>
              </a:rPr>
              <a:t>  -  h R</a:t>
            </a:r>
            <a:r>
              <a:rPr lang="en-US" baseline="-25000" dirty="0">
                <a:cs typeface="Arial" charset="0"/>
              </a:rPr>
              <a:t>F</a:t>
            </a:r>
          </a:p>
          <a:p>
            <a:endParaRPr lang="en-US" dirty="0">
              <a:cs typeface="Arial" charset="0"/>
            </a:endParaRPr>
          </a:p>
          <a:p>
            <a:endParaRPr lang="en-US" dirty="0">
              <a:cs typeface="Arial" charset="0"/>
            </a:endParaRPr>
          </a:p>
        </p:txBody>
      </p:sp>
      <p:graphicFrame>
        <p:nvGraphicFramePr>
          <p:cNvPr id="692228" name="Object 4"/>
          <p:cNvGraphicFramePr>
            <a:graphicFrameLocks noChangeAspect="1"/>
          </p:cNvGraphicFramePr>
          <p:nvPr/>
        </p:nvGraphicFramePr>
        <p:xfrm>
          <a:off x="4502150" y="3295650"/>
          <a:ext cx="139700" cy="266700"/>
        </p:xfrm>
        <a:graphic>
          <a:graphicData uri="http://schemas.openxmlformats.org/presentationml/2006/ole">
            <mc:AlternateContent xmlns:mc="http://schemas.openxmlformats.org/markup-compatibility/2006">
              <mc:Choice xmlns:v="urn:schemas-microsoft-com:vml" Requires="v">
                <p:oleObj spid="_x0000_s692508" name="Equation" r:id="rId3" imgW="139579" imgH="266469" progId="Equation.3">
                  <p:embed/>
                </p:oleObj>
              </mc:Choice>
              <mc:Fallback>
                <p:oleObj name="Equation" r:id="rId3" imgW="139579" imgH="266469" progId="Equation.3">
                  <p:embed/>
                  <p:pic>
                    <p:nvPicPr>
                      <p:cNvPr id="0" name="Picture 10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02150" y="3295650"/>
                        <a:ext cx="139700" cy="2667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TextBox 1"/>
          <p:cNvSpPr txBox="1"/>
          <p:nvPr/>
        </p:nvSpPr>
        <p:spPr>
          <a:xfrm>
            <a:off x="4772024" y="3440011"/>
            <a:ext cx="1137234" cy="338554"/>
          </a:xfrm>
          <a:prstGeom prst="rect">
            <a:avLst/>
          </a:prstGeom>
          <a:noFill/>
          <a:ln>
            <a:noFill/>
          </a:ln>
        </p:spPr>
        <p:txBody>
          <a:bodyPr wrap="none" rtlCol="0">
            <a:spAutoFit/>
          </a:bodyPr>
          <a:lstStyle/>
          <a:p>
            <a:r>
              <a:rPr lang="en-US" u="sng" dirty="0" smtClean="0"/>
              <a:t>returns in $</a:t>
            </a:r>
            <a:endParaRPr lang="en-US" u="sng" dirty="0"/>
          </a:p>
        </p:txBody>
      </p:sp>
      <p:sp>
        <p:nvSpPr>
          <p:cNvPr id="9" name="TextBox 8"/>
          <p:cNvSpPr txBox="1"/>
          <p:nvPr/>
        </p:nvSpPr>
        <p:spPr>
          <a:xfrm>
            <a:off x="6400800" y="3444474"/>
            <a:ext cx="1206164" cy="338554"/>
          </a:xfrm>
          <a:prstGeom prst="rect">
            <a:avLst/>
          </a:prstGeom>
          <a:noFill/>
          <a:ln>
            <a:noFill/>
          </a:ln>
        </p:spPr>
        <p:txBody>
          <a:bodyPr wrap="none" rtlCol="0">
            <a:spAutoFit/>
          </a:bodyPr>
          <a:lstStyle/>
          <a:p>
            <a:r>
              <a:rPr lang="en-US" u="sng" dirty="0" smtClean="0"/>
              <a:t>returns in %</a:t>
            </a:r>
            <a:endParaRPr lang="en-US" u="sng"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92227">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92227">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92227">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92227">
                                            <p:txEl>
                                              <p:pRg st="7" end="7"/>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92227">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92227">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2227" grpId="0" uiExpand="1" build="p"/>
      <p:bldP spid="2" grpId="0"/>
      <p:bldP spid="9"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3"/>
          <p:cNvSpPr>
            <a:spLocks noGrp="1"/>
          </p:cNvSpPr>
          <p:nvPr>
            <p:ph type="ftr" sz="quarter" idx="10"/>
          </p:nvPr>
        </p:nvSpPr>
        <p:spPr/>
        <p:txBody>
          <a:bodyPr/>
          <a:lstStyle/>
          <a:p>
            <a:r>
              <a:rPr lang="en-US" smtClean="0"/>
              <a:t>FUNC-UB.0043  Futures and Options Spring 2017                           Part I: Forwards and Futures                                               ©2017 Figlewski</a:t>
            </a:r>
            <a:endParaRPr lang="en-US"/>
          </a:p>
        </p:txBody>
      </p:sp>
      <p:sp>
        <p:nvSpPr>
          <p:cNvPr id="8" name="Slide Number Placeholder 4"/>
          <p:cNvSpPr>
            <a:spLocks noGrp="1"/>
          </p:cNvSpPr>
          <p:nvPr>
            <p:ph type="sldNum" sz="quarter" idx="11"/>
          </p:nvPr>
        </p:nvSpPr>
        <p:spPr/>
        <p:txBody>
          <a:bodyPr/>
          <a:lstStyle/>
          <a:p>
            <a:fld id="{6DBCDC02-32F6-4245-B39B-3291EB7961C8}" type="slidenum">
              <a:rPr lang="en-US"/>
              <a:pPr/>
              <a:t>69</a:t>
            </a:fld>
            <a:endParaRPr lang="en-US"/>
          </a:p>
        </p:txBody>
      </p:sp>
      <p:sp>
        <p:nvSpPr>
          <p:cNvPr id="778242" name="Rectangle 2"/>
          <p:cNvSpPr>
            <a:spLocks noGrp="1" noChangeArrowheads="1"/>
          </p:cNvSpPr>
          <p:nvPr>
            <p:ph type="title"/>
          </p:nvPr>
        </p:nvSpPr>
        <p:spPr/>
        <p:txBody>
          <a:bodyPr/>
          <a:lstStyle/>
          <a:p>
            <a:r>
              <a:rPr lang="en-US" dirty="0"/>
              <a:t>Sessions 3&amp;4:  Managing Risk with Forwards and Futures</a:t>
            </a:r>
          </a:p>
        </p:txBody>
      </p:sp>
      <p:sp>
        <p:nvSpPr>
          <p:cNvPr id="778243" name="Rectangle 3"/>
          <p:cNvSpPr>
            <a:spLocks noGrp="1" noChangeArrowheads="1"/>
          </p:cNvSpPr>
          <p:nvPr>
            <p:ph type="body" idx="1"/>
          </p:nvPr>
        </p:nvSpPr>
        <p:spPr>
          <a:xfrm>
            <a:off x="685800" y="990600"/>
            <a:ext cx="7772400" cy="5486400"/>
          </a:xfrm>
        </p:spPr>
        <p:txBody>
          <a:bodyPr/>
          <a:lstStyle/>
          <a:p>
            <a:pPr algn="ctr"/>
            <a:r>
              <a:rPr lang="en-US" u="sng" dirty="0">
                <a:cs typeface="Arial" charset="0"/>
              </a:rPr>
              <a:t>Computing Risk and Expected Return in a Hedged Position, p.2</a:t>
            </a:r>
          </a:p>
          <a:p>
            <a:endParaRPr lang="en-US" dirty="0">
              <a:cs typeface="Arial" charset="0"/>
            </a:endParaRPr>
          </a:p>
          <a:p>
            <a:r>
              <a:rPr lang="en-US" dirty="0">
                <a:cs typeface="Arial" charset="0"/>
              </a:rPr>
              <a:t>Return on hedged position:		R</a:t>
            </a:r>
            <a:r>
              <a:rPr lang="en-US" baseline="-25000" dirty="0">
                <a:cs typeface="Arial" charset="0"/>
              </a:rPr>
              <a:t>H</a:t>
            </a:r>
            <a:r>
              <a:rPr lang="en-US" dirty="0">
                <a:cs typeface="Arial" charset="0"/>
              </a:rPr>
              <a:t> = R</a:t>
            </a:r>
            <a:r>
              <a:rPr lang="en-US" baseline="-25000" dirty="0">
                <a:cs typeface="Arial" charset="0"/>
              </a:rPr>
              <a:t>S</a:t>
            </a:r>
            <a:r>
              <a:rPr lang="en-US" dirty="0">
                <a:cs typeface="Arial" charset="0"/>
              </a:rPr>
              <a:t>  -  h R</a:t>
            </a:r>
            <a:r>
              <a:rPr lang="en-US" baseline="-25000" dirty="0">
                <a:cs typeface="Arial" charset="0"/>
              </a:rPr>
              <a:t>F</a:t>
            </a:r>
            <a:endParaRPr lang="en-US" dirty="0">
              <a:cs typeface="Arial" charset="0"/>
            </a:endParaRPr>
          </a:p>
          <a:p>
            <a:endParaRPr lang="en-US" sz="1400" dirty="0">
              <a:cs typeface="Arial" charset="0"/>
            </a:endParaRPr>
          </a:p>
          <a:p>
            <a:endParaRPr lang="en-US" sz="1400" dirty="0">
              <a:cs typeface="Arial" charset="0"/>
            </a:endParaRPr>
          </a:p>
          <a:p>
            <a:r>
              <a:rPr lang="en-US" dirty="0">
                <a:cs typeface="Arial" charset="0"/>
              </a:rPr>
              <a:t>Expected return on hedged position:	E [R</a:t>
            </a:r>
            <a:r>
              <a:rPr lang="en-US" baseline="-25000" dirty="0">
                <a:cs typeface="Arial" charset="0"/>
              </a:rPr>
              <a:t>H</a:t>
            </a:r>
            <a:r>
              <a:rPr lang="en-US" dirty="0">
                <a:cs typeface="Arial" charset="0"/>
              </a:rPr>
              <a:t>]  =  E [R</a:t>
            </a:r>
            <a:r>
              <a:rPr lang="en-US" baseline="-25000" dirty="0">
                <a:cs typeface="Arial" charset="0"/>
              </a:rPr>
              <a:t>S</a:t>
            </a:r>
            <a:r>
              <a:rPr lang="en-US" dirty="0">
                <a:cs typeface="Arial" charset="0"/>
              </a:rPr>
              <a:t>]   -   h E [R</a:t>
            </a:r>
            <a:r>
              <a:rPr lang="en-US" baseline="-25000" dirty="0">
                <a:cs typeface="Arial" charset="0"/>
              </a:rPr>
              <a:t>F</a:t>
            </a:r>
            <a:r>
              <a:rPr lang="en-US" dirty="0">
                <a:cs typeface="Arial" charset="0"/>
              </a:rPr>
              <a:t>]</a:t>
            </a:r>
          </a:p>
          <a:p>
            <a:endParaRPr lang="en-US" baseline="-25000" dirty="0">
              <a:cs typeface="Arial" charset="0"/>
            </a:endParaRPr>
          </a:p>
          <a:p>
            <a:endParaRPr lang="en-US" baseline="-25000" dirty="0">
              <a:cs typeface="Arial" charset="0"/>
            </a:endParaRPr>
          </a:p>
          <a:p>
            <a:r>
              <a:rPr lang="en-US" dirty="0">
                <a:cs typeface="Arial" charset="0"/>
              </a:rPr>
              <a:t>Variance of hedge return:</a:t>
            </a:r>
          </a:p>
          <a:p>
            <a:endParaRPr lang="en-US" dirty="0">
              <a:cs typeface="Arial" charset="0"/>
            </a:endParaRPr>
          </a:p>
          <a:p>
            <a:r>
              <a:rPr lang="en-US" dirty="0">
                <a:cs typeface="Arial" charset="0"/>
              </a:rPr>
              <a:t>Hedge standard deviation:</a:t>
            </a:r>
          </a:p>
          <a:p>
            <a:endParaRPr lang="en-US" dirty="0">
              <a:cs typeface="Arial" charset="0"/>
            </a:endParaRPr>
          </a:p>
        </p:txBody>
      </p:sp>
      <p:graphicFrame>
        <p:nvGraphicFramePr>
          <p:cNvPr id="778244" name="Object 4"/>
          <p:cNvGraphicFramePr>
            <a:graphicFrameLocks noChangeAspect="1"/>
          </p:cNvGraphicFramePr>
          <p:nvPr/>
        </p:nvGraphicFramePr>
        <p:xfrm>
          <a:off x="4502150" y="3295650"/>
          <a:ext cx="139700" cy="266700"/>
        </p:xfrm>
        <a:graphic>
          <a:graphicData uri="http://schemas.openxmlformats.org/presentationml/2006/ole">
            <mc:AlternateContent xmlns:mc="http://schemas.openxmlformats.org/markup-compatibility/2006">
              <mc:Choice xmlns:v="urn:schemas-microsoft-com:vml" Requires="v">
                <p:oleObj spid="_x0000_s779081" name="Equation" r:id="rId3" imgW="139579" imgH="266469" progId="Equation.3">
                  <p:embed/>
                </p:oleObj>
              </mc:Choice>
              <mc:Fallback>
                <p:oleObj name="Equation" r:id="rId3" imgW="139579" imgH="266469" progId="Equation.3">
                  <p:embed/>
                  <p:pic>
                    <p:nvPicPr>
                      <p:cNvPr id="0" name="Picture 29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02150" y="3295650"/>
                        <a:ext cx="139700" cy="2667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78245" name="Object 5"/>
          <p:cNvGraphicFramePr>
            <a:graphicFrameLocks noChangeAspect="1"/>
          </p:cNvGraphicFramePr>
          <p:nvPr/>
        </p:nvGraphicFramePr>
        <p:xfrm>
          <a:off x="3911600" y="3257550"/>
          <a:ext cx="3581400" cy="342900"/>
        </p:xfrm>
        <a:graphic>
          <a:graphicData uri="http://schemas.openxmlformats.org/presentationml/2006/ole">
            <mc:AlternateContent xmlns:mc="http://schemas.openxmlformats.org/markup-compatibility/2006">
              <mc:Choice xmlns:v="urn:schemas-microsoft-com:vml" Requires="v">
                <p:oleObj spid="_x0000_s779082" name="Equation" r:id="rId5" imgW="3581400" imgH="342900" progId="Equation.3">
                  <p:embed/>
                </p:oleObj>
              </mc:Choice>
              <mc:Fallback>
                <p:oleObj name="Equation" r:id="rId5" imgW="3581400" imgH="342900" progId="Equation.3">
                  <p:embed/>
                  <p:pic>
                    <p:nvPicPr>
                      <p:cNvPr id="0" name="Picture 29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11600" y="3257550"/>
                        <a:ext cx="3581400" cy="3429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78246" name="Object 6"/>
          <p:cNvGraphicFramePr>
            <a:graphicFrameLocks noChangeAspect="1"/>
          </p:cNvGraphicFramePr>
          <p:nvPr/>
        </p:nvGraphicFramePr>
        <p:xfrm>
          <a:off x="3917950" y="3905250"/>
          <a:ext cx="1384300" cy="368300"/>
        </p:xfrm>
        <a:graphic>
          <a:graphicData uri="http://schemas.openxmlformats.org/presentationml/2006/ole">
            <mc:AlternateContent xmlns:mc="http://schemas.openxmlformats.org/markup-compatibility/2006">
              <mc:Choice xmlns:v="urn:schemas-microsoft-com:vml" Requires="v">
                <p:oleObj spid="_x0000_s779083" name="Equation" r:id="rId7" imgW="1384300" imgH="368300" progId="Equation.3">
                  <p:embed/>
                </p:oleObj>
              </mc:Choice>
              <mc:Fallback>
                <p:oleObj name="Equation" r:id="rId7" imgW="1384300" imgH="368300" progId="Equation.3">
                  <p:embed/>
                  <p:pic>
                    <p:nvPicPr>
                      <p:cNvPr id="0" name="Picture 29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917950" y="3905250"/>
                        <a:ext cx="1384300" cy="3683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78243">
                                            <p:txEl>
                                              <p:pRg st="5" end="5"/>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78243">
                                            <p:txEl>
                                              <p:pRg st="8" end="8"/>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7824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78243">
                                            <p:txEl>
                                              <p:pRg st="10" end="10"/>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782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 name="Footer Placeholder 3"/>
          <p:cNvSpPr>
            <a:spLocks noGrp="1"/>
          </p:cNvSpPr>
          <p:nvPr>
            <p:ph type="ftr" sz="quarter" idx="10"/>
          </p:nvPr>
        </p:nvSpPr>
        <p:spPr/>
        <p:txBody>
          <a:bodyPr/>
          <a:lstStyle/>
          <a:p>
            <a:r>
              <a:rPr lang="en-US" smtClean="0"/>
              <a:t>FUNC-UB.0043  Futures and Options Spring 2017                           Part I: Forwards and Futures                                               ©2017 Figlewski</a:t>
            </a:r>
            <a:endParaRPr lang="en-US"/>
          </a:p>
        </p:txBody>
      </p:sp>
      <p:sp>
        <p:nvSpPr>
          <p:cNvPr id="12" name="Slide Number Placeholder 4"/>
          <p:cNvSpPr>
            <a:spLocks noGrp="1"/>
          </p:cNvSpPr>
          <p:nvPr>
            <p:ph type="sldNum" sz="quarter" idx="11"/>
          </p:nvPr>
        </p:nvSpPr>
        <p:spPr/>
        <p:txBody>
          <a:bodyPr/>
          <a:lstStyle/>
          <a:p>
            <a:fld id="{938F3D11-C193-4B2A-8B84-B87F28F60FA4}" type="slidenum">
              <a:rPr lang="en-US"/>
              <a:pPr/>
              <a:t>70</a:t>
            </a:fld>
            <a:endParaRPr lang="en-US"/>
          </a:p>
        </p:txBody>
      </p:sp>
      <p:sp>
        <p:nvSpPr>
          <p:cNvPr id="697346" name="Rectangle 2"/>
          <p:cNvSpPr>
            <a:spLocks noGrp="1" noChangeArrowheads="1"/>
          </p:cNvSpPr>
          <p:nvPr>
            <p:ph type="title"/>
          </p:nvPr>
        </p:nvSpPr>
        <p:spPr/>
        <p:txBody>
          <a:bodyPr/>
          <a:lstStyle/>
          <a:p>
            <a:r>
              <a:rPr lang="en-US" dirty="0"/>
              <a:t>Sessions 3&amp;4:  Managing Risk with Forwards and Futures</a:t>
            </a:r>
          </a:p>
        </p:txBody>
      </p:sp>
      <p:sp>
        <p:nvSpPr>
          <p:cNvPr id="697347" name="Rectangle 3"/>
          <p:cNvSpPr>
            <a:spLocks noGrp="1" noChangeArrowheads="1"/>
          </p:cNvSpPr>
          <p:nvPr>
            <p:ph type="body" idx="1"/>
          </p:nvPr>
        </p:nvSpPr>
        <p:spPr/>
        <p:txBody>
          <a:bodyPr/>
          <a:lstStyle/>
          <a:p>
            <a:pPr algn="ctr"/>
            <a:r>
              <a:rPr lang="en-US" u="sng">
                <a:cs typeface="Arial" charset="0"/>
              </a:rPr>
              <a:t>The Risk Minimizing Hedge</a:t>
            </a:r>
          </a:p>
          <a:p>
            <a:r>
              <a:rPr lang="en-US">
                <a:cs typeface="Arial" charset="0"/>
              </a:rPr>
              <a:t>Call the hedge ratio that minimizes variance of the hedged position h*.</a:t>
            </a:r>
          </a:p>
          <a:p>
            <a:endParaRPr lang="en-US">
              <a:cs typeface="Arial" charset="0"/>
            </a:endParaRPr>
          </a:p>
          <a:p>
            <a:r>
              <a:rPr lang="en-US">
                <a:cs typeface="Arial" charset="0"/>
              </a:rPr>
              <a:t>We can derive an expression for h* using calculus, by setting the derivative of hedge variance with respect to h equal to 0:</a:t>
            </a:r>
          </a:p>
          <a:p>
            <a:endParaRPr lang="en-US">
              <a:cs typeface="Arial" charset="0"/>
            </a:endParaRPr>
          </a:p>
          <a:p>
            <a:endParaRPr lang="en-US">
              <a:cs typeface="Arial" charset="0"/>
            </a:endParaRPr>
          </a:p>
          <a:p>
            <a:endParaRPr lang="en-US">
              <a:cs typeface="Arial" charset="0"/>
            </a:endParaRPr>
          </a:p>
          <a:p>
            <a:endParaRPr lang="en-US">
              <a:cs typeface="Arial" charset="0"/>
            </a:endParaRPr>
          </a:p>
          <a:p>
            <a:endParaRPr lang="en-US">
              <a:cs typeface="Arial" charset="0"/>
            </a:endParaRPr>
          </a:p>
          <a:p>
            <a:endParaRPr lang="en-US">
              <a:cs typeface="Arial" charset="0"/>
            </a:endParaRPr>
          </a:p>
          <a:p>
            <a:endParaRPr lang="en-US">
              <a:cs typeface="Arial" charset="0"/>
            </a:endParaRPr>
          </a:p>
          <a:p>
            <a:endParaRPr lang="en-US">
              <a:cs typeface="Arial" charset="0"/>
            </a:endParaRPr>
          </a:p>
          <a:p>
            <a:endParaRPr lang="en-US">
              <a:cs typeface="Arial" charset="0"/>
            </a:endParaRPr>
          </a:p>
          <a:p>
            <a:endParaRPr lang="en-US">
              <a:cs typeface="Arial" charset="0"/>
            </a:endParaRPr>
          </a:p>
          <a:p>
            <a:endParaRPr lang="en-US">
              <a:cs typeface="Arial" charset="0"/>
            </a:endParaRPr>
          </a:p>
        </p:txBody>
      </p:sp>
      <p:graphicFrame>
        <p:nvGraphicFramePr>
          <p:cNvPr id="697348" name="Object 4"/>
          <p:cNvGraphicFramePr>
            <a:graphicFrameLocks noChangeAspect="1"/>
          </p:cNvGraphicFramePr>
          <p:nvPr/>
        </p:nvGraphicFramePr>
        <p:xfrm>
          <a:off x="2190750" y="2609850"/>
          <a:ext cx="4889500" cy="571500"/>
        </p:xfrm>
        <a:graphic>
          <a:graphicData uri="http://schemas.openxmlformats.org/presentationml/2006/ole">
            <mc:AlternateContent xmlns:mc="http://schemas.openxmlformats.org/markup-compatibility/2006">
              <mc:Choice xmlns:v="urn:schemas-microsoft-com:vml" Requires="v">
                <p:oleObj spid="_x0000_s1003620" name="Equation" r:id="rId3" imgW="4889500" imgH="571500" progId="Equation.3">
                  <p:embed/>
                </p:oleObj>
              </mc:Choice>
              <mc:Fallback>
                <p:oleObj name="Equation" r:id="rId3" imgW="4889500" imgH="571500" progId="Equation.3">
                  <p:embed/>
                  <p:pic>
                    <p:nvPicPr>
                      <p:cNvPr id="0" name="Picture 39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90750" y="2609850"/>
                        <a:ext cx="4889500" cy="5715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97349" name="Object 5"/>
          <p:cNvGraphicFramePr>
            <a:graphicFrameLocks noChangeAspect="1"/>
          </p:cNvGraphicFramePr>
          <p:nvPr/>
        </p:nvGraphicFramePr>
        <p:xfrm>
          <a:off x="3244850" y="3409950"/>
          <a:ext cx="2654300" cy="342900"/>
        </p:xfrm>
        <a:graphic>
          <a:graphicData uri="http://schemas.openxmlformats.org/presentationml/2006/ole">
            <mc:AlternateContent xmlns:mc="http://schemas.openxmlformats.org/markup-compatibility/2006">
              <mc:Choice xmlns:v="urn:schemas-microsoft-com:vml" Requires="v">
                <p:oleObj spid="_x0000_s1003621" name="Equation" r:id="rId5" imgW="2654300" imgH="342900" progId="Equation.3">
                  <p:embed/>
                </p:oleObj>
              </mc:Choice>
              <mc:Fallback>
                <p:oleObj name="Equation" r:id="rId5" imgW="2654300" imgH="342900" progId="Equation.3">
                  <p:embed/>
                  <p:pic>
                    <p:nvPicPr>
                      <p:cNvPr id="0" name="Picture 39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44850" y="3409950"/>
                        <a:ext cx="2654300" cy="3429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97350" name="Object 6"/>
          <p:cNvGraphicFramePr>
            <a:graphicFrameLocks noChangeAspect="1"/>
          </p:cNvGraphicFramePr>
          <p:nvPr/>
        </p:nvGraphicFramePr>
        <p:xfrm>
          <a:off x="3581400" y="4032250"/>
          <a:ext cx="2463800" cy="596900"/>
        </p:xfrm>
        <a:graphic>
          <a:graphicData uri="http://schemas.openxmlformats.org/presentationml/2006/ole">
            <mc:AlternateContent xmlns:mc="http://schemas.openxmlformats.org/markup-compatibility/2006">
              <mc:Choice xmlns:v="urn:schemas-microsoft-com:vml" Requires="v">
                <p:oleObj spid="_x0000_s1003622" name="Equation" r:id="rId7" imgW="2463800" imgH="596900" progId="Equation.3">
                  <p:embed/>
                </p:oleObj>
              </mc:Choice>
              <mc:Fallback>
                <p:oleObj name="Equation" r:id="rId7" imgW="2463800" imgH="596900" progId="Equation.3">
                  <p:embed/>
                  <p:pic>
                    <p:nvPicPr>
                      <p:cNvPr id="0" name="Picture 39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581400" y="4032250"/>
                        <a:ext cx="2463800" cy="5969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97351" name="Object 7"/>
          <p:cNvGraphicFramePr>
            <a:graphicFrameLocks noChangeAspect="1"/>
          </p:cNvGraphicFramePr>
          <p:nvPr/>
        </p:nvGraphicFramePr>
        <p:xfrm>
          <a:off x="3587750" y="4940300"/>
          <a:ext cx="2171700" cy="558800"/>
        </p:xfrm>
        <a:graphic>
          <a:graphicData uri="http://schemas.openxmlformats.org/presentationml/2006/ole">
            <mc:AlternateContent xmlns:mc="http://schemas.openxmlformats.org/markup-compatibility/2006">
              <mc:Choice xmlns:v="urn:schemas-microsoft-com:vml" Requires="v">
                <p:oleObj spid="_x0000_s1003623" name="Equation" r:id="rId9" imgW="2171700" imgH="558800" progId="Equation.3">
                  <p:embed/>
                </p:oleObj>
              </mc:Choice>
              <mc:Fallback>
                <p:oleObj name="Equation" r:id="rId9" imgW="2171700" imgH="558800" progId="Equation.3">
                  <p:embed/>
                  <p:pic>
                    <p:nvPicPr>
                      <p:cNvPr id="0" name="Picture 39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587750" y="4940300"/>
                        <a:ext cx="2171700" cy="558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97352" name="Text Box 8"/>
          <p:cNvSpPr txBox="1">
            <a:spLocks noChangeArrowheads="1"/>
          </p:cNvSpPr>
          <p:nvPr/>
        </p:nvSpPr>
        <p:spPr bwMode="auto">
          <a:xfrm>
            <a:off x="622300" y="4114800"/>
            <a:ext cx="2730500" cy="339725"/>
          </a:xfrm>
          <a:prstGeom prst="rect">
            <a:avLst/>
          </a:prstGeom>
          <a:noFill/>
          <a:ln w="9525">
            <a:noFill/>
            <a:miter lim="800000"/>
            <a:headEnd/>
            <a:tailEnd/>
          </a:ln>
          <a:effectLst/>
        </p:spPr>
        <p:txBody>
          <a:bodyPr>
            <a:spAutoFit/>
          </a:bodyPr>
          <a:lstStyle/>
          <a:p>
            <a:pPr>
              <a:lnSpc>
                <a:spcPct val="90000"/>
              </a:lnSpc>
              <a:spcBef>
                <a:spcPct val="20000"/>
              </a:spcBef>
            </a:pPr>
            <a:r>
              <a:rPr lang="en-US" sz="1800" i="0">
                <a:cs typeface="Arial" charset="0"/>
              </a:rPr>
              <a:t>Minimum risk hedge ratio:</a:t>
            </a:r>
            <a:endParaRPr lang="en-US" sz="2400" i="0"/>
          </a:p>
        </p:txBody>
      </p:sp>
      <p:sp>
        <p:nvSpPr>
          <p:cNvPr id="697353" name="Text Box 9"/>
          <p:cNvSpPr txBox="1">
            <a:spLocks noChangeArrowheads="1"/>
          </p:cNvSpPr>
          <p:nvPr/>
        </p:nvSpPr>
        <p:spPr bwMode="auto">
          <a:xfrm>
            <a:off x="647700" y="4978400"/>
            <a:ext cx="2781300" cy="366713"/>
          </a:xfrm>
          <a:prstGeom prst="rect">
            <a:avLst/>
          </a:prstGeom>
          <a:noFill/>
          <a:ln w="9525">
            <a:noFill/>
            <a:miter lim="800000"/>
            <a:headEnd/>
            <a:tailEnd/>
          </a:ln>
          <a:effectLst/>
        </p:spPr>
        <p:txBody>
          <a:bodyPr>
            <a:spAutoFit/>
          </a:bodyPr>
          <a:lstStyle/>
          <a:p>
            <a:pPr>
              <a:spcBef>
                <a:spcPct val="50000"/>
              </a:spcBef>
            </a:pPr>
            <a:r>
              <a:rPr lang="en-US" sz="1800" i="0">
                <a:cs typeface="Arial" charset="0"/>
              </a:rPr>
              <a:t>An equivalent expression: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97347">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69734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499"/>
                                          </p:stCondLst>
                                        </p:cTn>
                                        <p:tgtEl>
                                          <p:spTgt spid="69734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69735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499"/>
                                          </p:stCondLst>
                                        </p:cTn>
                                        <p:tgtEl>
                                          <p:spTgt spid="69735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499"/>
                                          </p:stCondLst>
                                        </p:cTn>
                                        <p:tgtEl>
                                          <p:spTgt spid="697353"/>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499"/>
                                          </p:stCondLst>
                                        </p:cTn>
                                        <p:tgtEl>
                                          <p:spTgt spid="6973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7347" grpId="0" uiExpand="1" build="p" autoUpdateAnimBg="0"/>
      <p:bldP spid="697352" grpId="0" autoUpdateAnimBg="0"/>
      <p:bldP spid="697353" grpId="0" autoUpdateAnimBg="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Footer Placeholder 3"/>
          <p:cNvSpPr>
            <a:spLocks noGrp="1"/>
          </p:cNvSpPr>
          <p:nvPr>
            <p:ph type="ftr" sz="quarter" idx="10"/>
          </p:nvPr>
        </p:nvSpPr>
        <p:spPr/>
        <p:txBody>
          <a:bodyPr/>
          <a:lstStyle/>
          <a:p>
            <a:r>
              <a:rPr lang="en-US" smtClean="0"/>
              <a:t>FUNC-UB.0043  Futures and Options Spring 2017                           Part I: Forwards and Futures                                               ©2017 Figlewski</a:t>
            </a:r>
            <a:endParaRPr lang="en-US"/>
          </a:p>
        </p:txBody>
      </p:sp>
      <p:sp>
        <p:nvSpPr>
          <p:cNvPr id="17" name="Slide Number Placeholder 4"/>
          <p:cNvSpPr>
            <a:spLocks noGrp="1"/>
          </p:cNvSpPr>
          <p:nvPr>
            <p:ph type="sldNum" sz="quarter" idx="11"/>
          </p:nvPr>
        </p:nvSpPr>
        <p:spPr/>
        <p:txBody>
          <a:bodyPr/>
          <a:lstStyle/>
          <a:p>
            <a:fld id="{AB0284C4-0AB3-4BC8-AE2C-A8A397259069}" type="slidenum">
              <a:rPr lang="en-US"/>
              <a:pPr/>
              <a:t>71</a:t>
            </a:fld>
            <a:endParaRPr lang="en-US"/>
          </a:p>
        </p:txBody>
      </p:sp>
      <p:sp>
        <p:nvSpPr>
          <p:cNvPr id="694274" name="Rectangle 2"/>
          <p:cNvSpPr>
            <a:spLocks noGrp="1" noChangeArrowheads="1"/>
          </p:cNvSpPr>
          <p:nvPr>
            <p:ph type="title"/>
          </p:nvPr>
        </p:nvSpPr>
        <p:spPr/>
        <p:txBody>
          <a:bodyPr/>
          <a:lstStyle/>
          <a:p>
            <a:r>
              <a:rPr lang="en-US" dirty="0"/>
              <a:t>Sessions 3&amp;4:  Managing Risk with Forwards and Futures</a:t>
            </a:r>
          </a:p>
        </p:txBody>
      </p:sp>
      <p:graphicFrame>
        <p:nvGraphicFramePr>
          <p:cNvPr id="694275" name="Group 3"/>
          <p:cNvGraphicFramePr>
            <a:graphicFrameLocks noGrp="1"/>
          </p:cNvGraphicFramePr>
          <p:nvPr>
            <p:extLst>
              <p:ext uri="{D42A27DB-BD31-4B8C-83A1-F6EECF244321}">
                <p14:modId xmlns:p14="http://schemas.microsoft.com/office/powerpoint/2010/main" val="179638940"/>
              </p:ext>
            </p:extLst>
          </p:nvPr>
        </p:nvGraphicFramePr>
        <p:xfrm>
          <a:off x="673100" y="762000"/>
          <a:ext cx="7785100" cy="5521029"/>
        </p:xfrm>
        <a:graphic>
          <a:graphicData uri="http://schemas.openxmlformats.org/drawingml/2006/table">
            <a:tbl>
              <a:tblPr/>
              <a:tblGrid>
                <a:gridCol w="3886200">
                  <a:extLst>
                    <a:ext uri="{9D8B030D-6E8A-4147-A177-3AD203B41FA5}">
                      <a16:colId xmlns:a16="http://schemas.microsoft.com/office/drawing/2014/main" val="20000"/>
                    </a:ext>
                  </a:extLst>
                </a:gridCol>
                <a:gridCol w="3898900">
                  <a:extLst>
                    <a:ext uri="{9D8B030D-6E8A-4147-A177-3AD203B41FA5}">
                      <a16:colId xmlns:a16="http://schemas.microsoft.com/office/drawing/2014/main" val="20001"/>
                    </a:ext>
                  </a:extLst>
                </a:gridCol>
              </a:tblGrid>
              <a:tr h="609600">
                <a:tc gridSpan="2">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rPr>
                        <a:t>Standard and Poor's Stock Index Futures September 2, 2016</a:t>
                      </a:r>
                    </a:p>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chemeClr val="tx1"/>
                          </a:solidFill>
                          <a:effectLst/>
                          <a:latin typeface="Times New Roman" pitchFamily="18" charset="0"/>
                        </a:rPr>
                        <a:t>Chicago Mercantile Exchange</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extLst>
                  <a:ext uri="{0D108BD9-81ED-4DB2-BD59-A6C34878D82A}">
                    <a16:rowId xmlns:a16="http://schemas.microsoft.com/office/drawing/2014/main" val="10000"/>
                  </a:ext>
                </a:extLst>
              </a:tr>
              <a:tr h="2424261">
                <a:tc gridSpan="2">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Times New Roman" pitchFamily="18" charset="0"/>
                        <a:cs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extLst>
                  <a:ext uri="{0D108BD9-81ED-4DB2-BD59-A6C34878D82A}">
                    <a16:rowId xmlns:a16="http://schemas.microsoft.com/office/drawing/2014/main" val="10001"/>
                  </a:ext>
                </a:extLst>
              </a:tr>
              <a:tr h="2438400">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400" b="0" i="0" u="sng" strike="noStrike" cap="none" normalizeH="0" baseline="0" dirty="0" smtClean="0">
                          <a:ln>
                            <a:noFill/>
                          </a:ln>
                          <a:solidFill>
                            <a:schemeClr val="tx1"/>
                          </a:solidFill>
                          <a:effectLst/>
                          <a:latin typeface="Times New Roman" pitchFamily="18" charset="0"/>
                          <a:cs typeface="Arial" charset="0"/>
                        </a:rPr>
                        <a:t>Underlying instrument</a:t>
                      </a:r>
                      <a:endParaRPr kumimoji="0" lang="en-US" sz="1400" b="0" i="0" u="sng"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400" b="0" i="0" u="none" strike="noStrike" cap="none" normalizeH="0" baseline="0" dirty="0" smtClean="0">
                          <a:ln>
                            <a:noFill/>
                          </a:ln>
                          <a:solidFill>
                            <a:schemeClr val="tx1"/>
                          </a:solidFill>
                          <a:effectLst/>
                          <a:latin typeface="Times New Roman" pitchFamily="18" charset="0"/>
                          <a:cs typeface="Arial" charset="0"/>
                        </a:rPr>
                        <a:t>     Standard and Poor's 500 stock index portfolio </a:t>
                      </a:r>
                      <a:endParaRPr kumimoji="0" lang="en-US" sz="800" b="0" i="0" u="sng" strike="noStrike" cap="none" normalizeH="0" baseline="0" dirty="0" smtClean="0">
                        <a:ln>
                          <a:noFill/>
                        </a:ln>
                        <a:solidFill>
                          <a:schemeClr val="tx1"/>
                        </a:solidFill>
                        <a:effectLst/>
                        <a:latin typeface="Times New Roman" pitchFamily="18" charset="0"/>
                        <a:cs typeface="Arial" charset="0"/>
                      </a:endParaRPr>
                    </a:p>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400" b="0" i="0" u="sng" strike="noStrike" cap="none" normalizeH="0" baseline="0" dirty="0" smtClean="0">
                          <a:ln>
                            <a:noFill/>
                          </a:ln>
                          <a:solidFill>
                            <a:schemeClr val="tx1"/>
                          </a:solidFill>
                          <a:effectLst/>
                          <a:latin typeface="Times New Roman" pitchFamily="18" charset="0"/>
                          <a:cs typeface="Arial" charset="0"/>
                        </a:rPr>
                        <a:t>Futures Prices</a:t>
                      </a:r>
                      <a:r>
                        <a:rPr kumimoji="0" lang="en-US" sz="1400" b="0" i="0" u="none" strike="noStrike" cap="none" normalizeH="0" baseline="0" dirty="0" smtClean="0">
                          <a:ln>
                            <a:noFill/>
                          </a:ln>
                          <a:solidFill>
                            <a:schemeClr val="tx1"/>
                          </a:solidFill>
                          <a:effectLst/>
                          <a:latin typeface="Times New Roman" pitchFamily="18" charset="0"/>
                          <a:cs typeface="Times New Roman" pitchFamily="18" charset="0"/>
                        </a:rPr>
                        <a:t>  </a:t>
                      </a:r>
                    </a:p>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4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en-US" sz="1400" b="0" i="0" u="none" strike="noStrike" cap="none" normalizeH="0" baseline="0" dirty="0" smtClean="0">
                          <a:ln>
                            <a:noFill/>
                          </a:ln>
                          <a:solidFill>
                            <a:schemeClr val="tx1"/>
                          </a:solidFill>
                          <a:effectLst/>
                          <a:latin typeface="Times New Roman" pitchFamily="18" charset="0"/>
                          <a:cs typeface="Arial" charset="0"/>
                        </a:rPr>
                        <a:t>Level of the S&amp;P Index</a:t>
                      </a:r>
                      <a:endParaRPr kumimoji="0" lang="en-US"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4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en-US" sz="1400" b="0" i="0" u="none" strike="noStrike" cap="none" normalizeH="0" baseline="0" dirty="0" smtClean="0">
                          <a:ln>
                            <a:noFill/>
                          </a:ln>
                          <a:solidFill>
                            <a:schemeClr val="tx1"/>
                          </a:solidFill>
                          <a:effectLst/>
                          <a:latin typeface="Times New Roman" pitchFamily="18" charset="0"/>
                          <a:cs typeface="Arial" charset="0"/>
                        </a:rPr>
                        <a:t>Tick = 0.10 = $25.00</a:t>
                      </a:r>
                      <a:endParaRPr kumimoji="0" lang="en-US" sz="800" b="0" i="0" u="none" strike="noStrike" cap="none" normalizeH="0" baseline="0" dirty="0" smtClean="0">
                        <a:ln>
                          <a:noFill/>
                        </a:ln>
                        <a:solidFill>
                          <a:schemeClr val="tx1"/>
                        </a:solidFill>
                        <a:effectLst/>
                        <a:latin typeface="Times New Roman" pitchFamily="18" charset="0"/>
                        <a:cs typeface="Arial" charset="0"/>
                      </a:endParaRPr>
                    </a:p>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1000" b="0" i="0" u="sng" strike="noStrike" cap="none" normalizeH="0" baseline="0" dirty="0" smtClean="0">
                        <a:ln>
                          <a:noFill/>
                        </a:ln>
                        <a:solidFill>
                          <a:schemeClr val="tx1"/>
                        </a:solidFill>
                        <a:effectLst/>
                        <a:latin typeface="Times New Roman" pitchFamily="18" charset="0"/>
                        <a:cs typeface="Arial" charset="0"/>
                      </a:endParaRPr>
                    </a:p>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400" b="0" i="0" u="sng" strike="noStrike" cap="none" normalizeH="0" baseline="0" dirty="0" smtClean="0">
                          <a:ln>
                            <a:noFill/>
                          </a:ln>
                          <a:solidFill>
                            <a:schemeClr val="tx1"/>
                          </a:solidFill>
                          <a:effectLst/>
                          <a:latin typeface="Times New Roman" pitchFamily="18" charset="0"/>
                          <a:cs typeface="Arial" charset="0"/>
                        </a:rPr>
                        <a:t>Quantity</a:t>
                      </a:r>
                      <a:r>
                        <a:rPr kumimoji="0" lang="en-US" sz="1400" b="0" i="0" u="none" strike="noStrike" cap="none" normalizeH="0" baseline="0" dirty="0" smtClean="0">
                          <a:ln>
                            <a:noFill/>
                          </a:ln>
                          <a:solidFill>
                            <a:schemeClr val="tx1"/>
                          </a:solidFill>
                          <a:effectLst/>
                          <a:latin typeface="Times New Roman" pitchFamily="18" charset="0"/>
                          <a:cs typeface="Arial" charset="0"/>
                        </a:rPr>
                        <a:t>   </a:t>
                      </a:r>
                    </a:p>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4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en-US" sz="1400" b="0" i="0" u="none" strike="noStrike" cap="none" normalizeH="0" baseline="0" dirty="0" smtClean="0">
                          <a:ln>
                            <a:noFill/>
                          </a:ln>
                          <a:solidFill>
                            <a:schemeClr val="tx1"/>
                          </a:solidFill>
                          <a:effectLst/>
                          <a:latin typeface="Times New Roman" pitchFamily="18" charset="0"/>
                          <a:cs typeface="Arial" charset="0"/>
                        </a:rPr>
                        <a:t>$250 times the index </a:t>
                      </a:r>
                    </a:p>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400" b="0" i="0" u="none" strike="noStrike" cap="none" normalizeH="0" baseline="0" dirty="0" smtClean="0">
                          <a:ln>
                            <a:noFill/>
                          </a:ln>
                          <a:solidFill>
                            <a:schemeClr val="tx1"/>
                          </a:solidFill>
                          <a:effectLst/>
                          <a:latin typeface="Times New Roman" pitchFamily="18" charset="0"/>
                          <a:cs typeface="Arial" charset="0"/>
                        </a:rPr>
                        <a:t>     (formerly $500 times the index)</a:t>
                      </a:r>
                      <a:endParaRPr kumimoji="0" lang="en-US" sz="800" b="0"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400" b="0" i="0" u="sng" strike="noStrike" cap="none" normalizeH="0" baseline="0" dirty="0" smtClean="0">
                          <a:ln>
                            <a:noFill/>
                          </a:ln>
                          <a:solidFill>
                            <a:schemeClr val="tx1"/>
                          </a:solidFill>
                          <a:effectLst/>
                          <a:latin typeface="Times New Roman" pitchFamily="18" charset="0"/>
                          <a:cs typeface="Arial" charset="0"/>
                        </a:rPr>
                        <a:t>Expiration dates</a:t>
                      </a:r>
                    </a:p>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400" b="0" i="0" u="none" strike="noStrike" cap="none" normalizeH="0" baseline="0" dirty="0" smtClean="0">
                          <a:ln>
                            <a:noFill/>
                          </a:ln>
                          <a:solidFill>
                            <a:schemeClr val="tx1"/>
                          </a:solidFill>
                          <a:effectLst/>
                          <a:latin typeface="Times New Roman" pitchFamily="18" charset="0"/>
                          <a:cs typeface="Times New Roman" pitchFamily="18" charset="0"/>
                        </a:rPr>
                        <a:t>3rd Friday of </a:t>
                      </a:r>
                    </a:p>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4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en-US" sz="1400" b="0" i="0" u="none" strike="noStrike" cap="none" normalizeH="0" baseline="0" dirty="0" smtClean="0">
                          <a:ln>
                            <a:noFill/>
                          </a:ln>
                          <a:solidFill>
                            <a:schemeClr val="tx1"/>
                          </a:solidFill>
                          <a:effectLst/>
                          <a:latin typeface="Times New Roman" pitchFamily="18" charset="0"/>
                          <a:cs typeface="Arial" charset="0"/>
                        </a:rPr>
                        <a:t>March, June, September, December</a:t>
                      </a:r>
                    </a:p>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1400" b="0" i="0" u="sng" strike="noStrike" cap="none" normalizeH="0" baseline="0" dirty="0" smtClean="0">
                        <a:ln>
                          <a:noFill/>
                        </a:ln>
                        <a:solidFill>
                          <a:schemeClr val="tx1"/>
                        </a:solidFill>
                        <a:effectLst/>
                        <a:latin typeface="Times New Roman" pitchFamily="18" charset="0"/>
                        <a:cs typeface="Arial" charset="0"/>
                      </a:endParaRPr>
                    </a:p>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400" b="0" i="0" u="sng" strike="noStrike" cap="none" normalizeH="0" baseline="0" dirty="0" smtClean="0">
                          <a:ln>
                            <a:noFill/>
                          </a:ln>
                          <a:solidFill>
                            <a:schemeClr val="tx1"/>
                          </a:solidFill>
                          <a:effectLst/>
                          <a:latin typeface="Times New Roman" pitchFamily="18" charset="0"/>
                          <a:cs typeface="Arial" charset="0"/>
                        </a:rPr>
                        <a:t>Delivery options</a:t>
                      </a:r>
                      <a:endParaRPr kumimoji="0" lang="en-US"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20000"/>
                        </a:spcBef>
                        <a:spcAft>
                          <a:spcPct val="0"/>
                        </a:spcAft>
                        <a:buClrTx/>
                        <a:buSzTx/>
                        <a:buFontTx/>
                        <a:buChar char="•"/>
                        <a:tabLst/>
                      </a:pPr>
                      <a:r>
                        <a:rPr kumimoji="0" lang="en-US" sz="1400" b="0" i="0" u="none" strike="noStrike" cap="none" normalizeH="0" baseline="0" dirty="0" smtClean="0">
                          <a:ln>
                            <a:noFill/>
                          </a:ln>
                          <a:solidFill>
                            <a:schemeClr val="tx1"/>
                          </a:solidFill>
                          <a:effectLst/>
                          <a:latin typeface="Times New Roman" pitchFamily="18" charset="0"/>
                          <a:cs typeface="Times New Roman" pitchFamily="18" charset="0"/>
                        </a:rPr>
                        <a:t>    Cash settlement only (at "Special Opening</a:t>
                      </a:r>
                    </a:p>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400" b="0" i="0" u="none" strike="noStrike" cap="none" normalizeH="0" baseline="0" dirty="0" smtClean="0">
                          <a:ln>
                            <a:noFill/>
                          </a:ln>
                          <a:solidFill>
                            <a:schemeClr val="tx1"/>
                          </a:solidFill>
                          <a:effectLst/>
                          <a:latin typeface="Times New Roman" pitchFamily="18" charset="0"/>
                          <a:cs typeface="Times New Roman" pitchFamily="18" charset="0"/>
                        </a:rPr>
                        <a:t>      Quotation")</a:t>
                      </a:r>
                    </a:p>
                    <a:p>
                      <a:pPr marL="0" marR="0" lvl="0" indent="0" algn="l" defTabSz="914400" rtl="0" eaLnBrk="0" fontAlgn="base" latinLnBrk="0" hangingPunct="0">
                        <a:lnSpc>
                          <a:spcPct val="100000"/>
                        </a:lnSpc>
                        <a:spcBef>
                          <a:spcPct val="20000"/>
                        </a:spcBef>
                        <a:spcAft>
                          <a:spcPct val="0"/>
                        </a:spcAft>
                        <a:buClrTx/>
                        <a:buSzTx/>
                        <a:buFontTx/>
                        <a:buChar char="•"/>
                        <a:tabLst/>
                      </a:pPr>
                      <a:r>
                        <a:rPr kumimoji="0" lang="en-US" sz="1400" b="0" i="0" u="none" strike="noStrike" cap="none" normalizeH="0" baseline="0" dirty="0" smtClean="0">
                          <a:ln>
                            <a:noFill/>
                          </a:ln>
                          <a:solidFill>
                            <a:schemeClr val="tx1"/>
                          </a:solidFill>
                          <a:effectLst/>
                          <a:latin typeface="Times New Roman" pitchFamily="18" charset="0"/>
                          <a:cs typeface="Times New Roman" pitchFamily="18" charset="0"/>
                        </a:rPr>
                        <a:t>    No delivery options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graphicFrame>
        <p:nvGraphicFramePr>
          <p:cNvPr id="4" name="Object 3"/>
          <p:cNvGraphicFramePr>
            <a:graphicFrameLocks noChangeAspect="1"/>
          </p:cNvGraphicFramePr>
          <p:nvPr>
            <p:extLst>
              <p:ext uri="{D42A27DB-BD31-4B8C-83A1-F6EECF244321}">
                <p14:modId xmlns:p14="http://schemas.microsoft.com/office/powerpoint/2010/main" val="4039213592"/>
              </p:ext>
            </p:extLst>
          </p:nvPr>
        </p:nvGraphicFramePr>
        <p:xfrm>
          <a:off x="1032557" y="1447800"/>
          <a:ext cx="7066185" cy="2362200"/>
        </p:xfrm>
        <a:graphic>
          <a:graphicData uri="http://schemas.openxmlformats.org/presentationml/2006/ole">
            <mc:AlternateContent xmlns:mc="http://schemas.openxmlformats.org/markup-compatibility/2006">
              <mc:Choice xmlns:v="urn:schemas-microsoft-com:vml" Requires="v">
                <p:oleObj spid="_x0000_s853258" name="Worksheet" r:id="rId3" imgW="5494120" imgH="1836432" progId="Excel.Sheet.12">
                  <p:embed/>
                </p:oleObj>
              </mc:Choice>
              <mc:Fallback>
                <p:oleObj name="Worksheet" r:id="rId3" imgW="5494120" imgH="1836432" progId="Excel.Sheet.12">
                  <p:embed/>
                  <p:pic>
                    <p:nvPicPr>
                      <p:cNvPr id="0" name=""/>
                      <p:cNvPicPr/>
                      <p:nvPr/>
                    </p:nvPicPr>
                    <p:blipFill>
                      <a:blip r:embed="rId4"/>
                      <a:stretch>
                        <a:fillRect/>
                      </a:stretch>
                    </p:blipFill>
                    <p:spPr>
                      <a:xfrm>
                        <a:off x="1032557" y="1447800"/>
                        <a:ext cx="7066185" cy="2362200"/>
                      </a:xfrm>
                      <a:prstGeom prst="rect">
                        <a:avLst/>
                      </a:prstGeom>
                    </p:spPr>
                  </p:pic>
                </p:oleObj>
              </mc:Fallback>
            </mc:AlternateContent>
          </a:graphicData>
        </a:graphic>
      </p:graphicFrame>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 name="Footer Placeholder 3"/>
          <p:cNvSpPr>
            <a:spLocks noGrp="1"/>
          </p:cNvSpPr>
          <p:nvPr>
            <p:ph type="ftr" sz="quarter" idx="10"/>
          </p:nvPr>
        </p:nvSpPr>
        <p:spPr/>
        <p:txBody>
          <a:bodyPr/>
          <a:lstStyle/>
          <a:p>
            <a:r>
              <a:rPr lang="en-US" smtClean="0"/>
              <a:t>FUNC-UB.0043  Futures and Options Spring 2017                           Part I: Forwards and Futures                                               ©2017 Figlewski</a:t>
            </a:r>
            <a:endParaRPr lang="en-US"/>
          </a:p>
        </p:txBody>
      </p:sp>
      <p:sp>
        <p:nvSpPr>
          <p:cNvPr id="8" name="Slide Number Placeholder 4"/>
          <p:cNvSpPr>
            <a:spLocks noGrp="1"/>
          </p:cNvSpPr>
          <p:nvPr>
            <p:ph type="sldNum" sz="quarter" idx="11"/>
          </p:nvPr>
        </p:nvSpPr>
        <p:spPr/>
        <p:txBody>
          <a:bodyPr/>
          <a:lstStyle/>
          <a:p>
            <a:fld id="{15BAF94B-CD42-4FF8-9621-D25787D73D1D}" type="slidenum">
              <a:rPr lang="en-US"/>
              <a:pPr/>
              <a:t>72</a:t>
            </a:fld>
            <a:endParaRPr lang="en-US"/>
          </a:p>
        </p:txBody>
      </p:sp>
      <p:sp>
        <p:nvSpPr>
          <p:cNvPr id="698370" name="Rectangle 2"/>
          <p:cNvSpPr>
            <a:spLocks noGrp="1" noChangeArrowheads="1"/>
          </p:cNvSpPr>
          <p:nvPr>
            <p:ph type="title"/>
          </p:nvPr>
        </p:nvSpPr>
        <p:spPr/>
        <p:txBody>
          <a:bodyPr/>
          <a:lstStyle/>
          <a:p>
            <a:r>
              <a:rPr lang="en-US" dirty="0"/>
              <a:t>Sessions 3&amp;4:  Managing Risk with Forwards and Futures</a:t>
            </a:r>
          </a:p>
        </p:txBody>
      </p:sp>
      <p:sp>
        <p:nvSpPr>
          <p:cNvPr id="698371" name="Rectangle 3"/>
          <p:cNvSpPr>
            <a:spLocks noGrp="1" noChangeArrowheads="1"/>
          </p:cNvSpPr>
          <p:nvPr>
            <p:ph type="body" idx="1"/>
          </p:nvPr>
        </p:nvSpPr>
        <p:spPr>
          <a:xfrm>
            <a:off x="685800" y="914400"/>
            <a:ext cx="7772400" cy="5562600"/>
          </a:xfrm>
        </p:spPr>
        <p:txBody>
          <a:bodyPr/>
          <a:lstStyle/>
          <a:p>
            <a:pPr algn="ctr"/>
            <a:r>
              <a:rPr lang="en-US" u="sng" dirty="0">
                <a:cs typeface="Arial" charset="0"/>
              </a:rPr>
              <a:t>Estimating the Risk Minimizing Hedge by Least Squares Regression</a:t>
            </a:r>
          </a:p>
          <a:p>
            <a:r>
              <a:rPr lang="en-US" sz="1600" dirty="0" smtClean="0">
                <a:cs typeface="Arial" charset="0"/>
              </a:rPr>
              <a:t>When </a:t>
            </a:r>
            <a:r>
              <a:rPr lang="en-US" sz="1600" dirty="0">
                <a:cs typeface="Arial" charset="0"/>
              </a:rPr>
              <a:t>you are using historical returns data to estimate the minimum risk hedge, the easiest way to find h* is simply by running an OLS </a:t>
            </a:r>
            <a:r>
              <a:rPr lang="en-US" sz="1600" dirty="0" smtClean="0">
                <a:cs typeface="Arial" charset="0"/>
              </a:rPr>
              <a:t>regression of the price change (or % return) for the spot price regressed on </a:t>
            </a:r>
            <a:r>
              <a:rPr lang="en-US" sz="1600" dirty="0">
                <a:cs typeface="Arial" charset="0"/>
              </a:rPr>
              <a:t>the price change (or % return) for the </a:t>
            </a:r>
            <a:r>
              <a:rPr lang="en-US" sz="1600" dirty="0" smtClean="0">
                <a:cs typeface="Arial" charset="0"/>
              </a:rPr>
              <a:t>future:</a:t>
            </a:r>
          </a:p>
          <a:p>
            <a:endParaRPr lang="en-US" dirty="0">
              <a:cs typeface="Arial" charset="0"/>
            </a:endParaRPr>
          </a:p>
        </p:txBody>
      </p:sp>
      <p:graphicFrame>
        <p:nvGraphicFramePr>
          <p:cNvPr id="698372" name="Object 4"/>
          <p:cNvGraphicFramePr>
            <a:graphicFrameLocks noChangeAspect="1"/>
          </p:cNvGraphicFramePr>
          <p:nvPr>
            <p:extLst>
              <p:ext uri="{D42A27DB-BD31-4B8C-83A1-F6EECF244321}">
                <p14:modId xmlns:p14="http://schemas.microsoft.com/office/powerpoint/2010/main" val="2751652565"/>
              </p:ext>
            </p:extLst>
          </p:nvPr>
        </p:nvGraphicFramePr>
        <p:xfrm>
          <a:off x="3048000" y="2234170"/>
          <a:ext cx="3124200" cy="326884"/>
        </p:xfrm>
        <a:graphic>
          <a:graphicData uri="http://schemas.openxmlformats.org/presentationml/2006/ole">
            <mc:AlternateContent xmlns:mc="http://schemas.openxmlformats.org/markup-compatibility/2006">
              <mc:Choice xmlns:v="urn:schemas-microsoft-com:vml" Requires="v">
                <p:oleObj spid="_x0000_s698652" name="Equation" r:id="rId3" imgW="2908300" imgH="304800" progId="Equation.3">
                  <p:embed/>
                </p:oleObj>
              </mc:Choice>
              <mc:Fallback>
                <p:oleObj name="Equation" r:id="rId3" imgW="2908300" imgH="304800" progId="Equation.3">
                  <p:embed/>
                  <p:pic>
                    <p:nvPicPr>
                      <p:cNvPr id="0" name="Picture 10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0" y="2234170"/>
                        <a:ext cx="3124200" cy="326884"/>
                      </a:xfrm>
                      <a:prstGeom prst="rect">
                        <a:avLst/>
                      </a:prstGeom>
                      <a:noFill/>
                      <a:extLst/>
                    </p:spPr>
                  </p:pic>
                </p:oleObj>
              </mc:Fallback>
            </mc:AlternateContent>
          </a:graphicData>
        </a:graphic>
      </p:graphicFrame>
      <p:sp>
        <p:nvSpPr>
          <p:cNvPr id="698373" name="Text Box 5"/>
          <p:cNvSpPr txBox="1">
            <a:spLocks noChangeArrowheads="1"/>
          </p:cNvSpPr>
          <p:nvPr/>
        </p:nvSpPr>
        <p:spPr bwMode="auto">
          <a:xfrm>
            <a:off x="762000" y="4850725"/>
            <a:ext cx="7696200" cy="830997"/>
          </a:xfrm>
          <a:prstGeom prst="rect">
            <a:avLst/>
          </a:prstGeom>
          <a:noFill/>
          <a:ln w="9525">
            <a:noFill/>
            <a:miter lim="800000"/>
            <a:headEnd/>
            <a:tailEnd/>
          </a:ln>
          <a:effectLst/>
        </p:spPr>
        <p:txBody>
          <a:bodyPr>
            <a:spAutoFit/>
          </a:bodyPr>
          <a:lstStyle/>
          <a:p>
            <a:pPr>
              <a:spcBef>
                <a:spcPct val="20000"/>
              </a:spcBef>
            </a:pPr>
            <a:r>
              <a:rPr lang="en-US" i="0" dirty="0">
                <a:sym typeface="Symbol" pitchFamily="18" charset="2"/>
              </a:rPr>
              <a:t></a:t>
            </a:r>
            <a:r>
              <a:rPr lang="en-US" i="0" baseline="-25000" dirty="0">
                <a:sym typeface="Symbol" pitchFamily="18" charset="2"/>
              </a:rPr>
              <a:t>t</a:t>
            </a:r>
            <a:r>
              <a:rPr lang="en-US" i="0" dirty="0">
                <a:sym typeface="Symbol" pitchFamily="18" charset="2"/>
              </a:rPr>
              <a:t> is the regression residual, which is hedging error.  The "standard error of regression," which is the standard deviation of </a:t>
            </a:r>
            <a:r>
              <a:rPr lang="en-US" i="0" baseline="-25000" dirty="0">
                <a:sym typeface="Symbol" pitchFamily="18" charset="2"/>
              </a:rPr>
              <a:t>t</a:t>
            </a:r>
            <a:r>
              <a:rPr lang="en-US" i="0" dirty="0">
                <a:sym typeface="Symbol" pitchFamily="18" charset="2"/>
              </a:rPr>
              <a:t>,  and the regression R</a:t>
            </a:r>
            <a:r>
              <a:rPr lang="en-US" i="0" baseline="30000" dirty="0">
                <a:sym typeface="Symbol" pitchFamily="18" charset="2"/>
              </a:rPr>
              <a:t>2</a:t>
            </a:r>
            <a:r>
              <a:rPr lang="en-US" i="0" dirty="0">
                <a:sym typeface="Symbol" pitchFamily="18" charset="2"/>
              </a:rPr>
              <a:t> statistic are measures of basis risk, that indicate how good a hedge is likely to be</a:t>
            </a:r>
            <a:r>
              <a:rPr lang="en-US" i="0" dirty="0" smtClean="0">
                <a:sym typeface="Symbol" pitchFamily="18" charset="2"/>
              </a:rPr>
              <a:t>.</a:t>
            </a:r>
          </a:p>
        </p:txBody>
      </p:sp>
      <p:sp>
        <p:nvSpPr>
          <p:cNvPr id="698374" name="Text Box 6"/>
          <p:cNvSpPr txBox="1">
            <a:spLocks noChangeArrowheads="1"/>
          </p:cNvSpPr>
          <p:nvPr/>
        </p:nvSpPr>
        <p:spPr bwMode="auto">
          <a:xfrm>
            <a:off x="685800" y="2693531"/>
            <a:ext cx="7924800" cy="1908215"/>
          </a:xfrm>
          <a:prstGeom prst="rect">
            <a:avLst/>
          </a:prstGeom>
          <a:noFill/>
          <a:ln w="9525">
            <a:noFill/>
            <a:miter lim="800000"/>
            <a:headEnd/>
            <a:tailEnd/>
          </a:ln>
          <a:effectLst/>
        </p:spPr>
        <p:txBody>
          <a:bodyPr>
            <a:spAutoFit/>
          </a:bodyPr>
          <a:lstStyle/>
          <a:p>
            <a:r>
              <a:rPr lang="en-US" i="0" dirty="0"/>
              <a:t>The return on the cash position is the dependent (left hand) variable and the return on the future is the explanatory (right hand) variable.  The slope coefficient is mathematically equal to the h* that would have minimized hedge variance over the sample period that the data comes from</a:t>
            </a:r>
            <a:r>
              <a:rPr lang="en-US" i="0" dirty="0" smtClean="0"/>
              <a:t>.</a:t>
            </a:r>
          </a:p>
          <a:p>
            <a:endParaRPr lang="en-US" sz="1800" i="0" dirty="0"/>
          </a:p>
          <a:p>
            <a:r>
              <a:rPr lang="en-US" i="0" dirty="0" smtClean="0"/>
              <a:t>It is important (and less widely understood than it ought to be!) that this regression must be done on price </a:t>
            </a:r>
            <a:r>
              <a:rPr lang="en-US" i="0" u="sng" dirty="0" smtClean="0"/>
              <a:t>changes</a:t>
            </a:r>
            <a:r>
              <a:rPr lang="en-US" i="0" dirty="0" smtClean="0"/>
              <a:t> or </a:t>
            </a:r>
            <a:r>
              <a:rPr lang="en-US" i="0" u="sng" dirty="0" smtClean="0"/>
              <a:t>returns</a:t>
            </a:r>
            <a:r>
              <a:rPr lang="en-US" i="0" dirty="0" smtClean="0"/>
              <a:t>, NOT on prices.</a:t>
            </a:r>
            <a:endParaRPr lang="en-US" i="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98371">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69837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9837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9837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8371" grpId="0" uiExpand="1" build="p" autoUpdateAnimBg="0"/>
      <p:bldP spid="698374"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3"/>
          <p:cNvSpPr>
            <a:spLocks noGrp="1"/>
          </p:cNvSpPr>
          <p:nvPr>
            <p:ph type="ftr" sz="quarter" idx="10"/>
          </p:nvPr>
        </p:nvSpPr>
        <p:spPr/>
        <p:txBody>
          <a:bodyPr/>
          <a:lstStyle/>
          <a:p>
            <a:r>
              <a:rPr lang="en-US" smtClean="0"/>
              <a:t>FUNC-UB.0043  Futures and Options Spring 2017                           Part I: Forwards and Futures                                               ©2017 Figlewski</a:t>
            </a:r>
            <a:endParaRPr lang="en-US"/>
          </a:p>
        </p:txBody>
      </p:sp>
      <p:sp>
        <p:nvSpPr>
          <p:cNvPr id="8" name="Slide Number Placeholder 4"/>
          <p:cNvSpPr>
            <a:spLocks noGrp="1"/>
          </p:cNvSpPr>
          <p:nvPr>
            <p:ph type="sldNum" sz="quarter" idx="11"/>
          </p:nvPr>
        </p:nvSpPr>
        <p:spPr/>
        <p:txBody>
          <a:bodyPr/>
          <a:lstStyle/>
          <a:p>
            <a:fld id="{F07195F9-3CF6-47C0-8F57-87D98030979B}" type="slidenum">
              <a:rPr lang="en-US"/>
              <a:pPr/>
              <a:t>73</a:t>
            </a:fld>
            <a:endParaRPr lang="en-US"/>
          </a:p>
        </p:txBody>
      </p:sp>
      <p:sp>
        <p:nvSpPr>
          <p:cNvPr id="701442" name="Rectangle 2"/>
          <p:cNvSpPr>
            <a:spLocks noGrp="1" noChangeArrowheads="1"/>
          </p:cNvSpPr>
          <p:nvPr>
            <p:ph type="title"/>
          </p:nvPr>
        </p:nvSpPr>
        <p:spPr/>
        <p:txBody>
          <a:bodyPr/>
          <a:lstStyle/>
          <a:p>
            <a:r>
              <a:rPr lang="en-US" dirty="0"/>
              <a:t>Sessions 3&amp;4:  Managing Risk with Forwards and Futures</a:t>
            </a:r>
          </a:p>
        </p:txBody>
      </p:sp>
      <p:sp>
        <p:nvSpPr>
          <p:cNvPr id="701443" name="Rectangle 3"/>
          <p:cNvSpPr>
            <a:spLocks noGrp="1" noChangeArrowheads="1"/>
          </p:cNvSpPr>
          <p:nvPr>
            <p:ph type="body" idx="1"/>
          </p:nvPr>
        </p:nvSpPr>
        <p:spPr/>
        <p:txBody>
          <a:bodyPr/>
          <a:lstStyle/>
          <a:p>
            <a:pPr algn="ctr"/>
            <a:endParaRPr lang="en-US">
              <a:cs typeface="Arial" charset="0"/>
            </a:endParaRPr>
          </a:p>
          <a:p>
            <a:pPr algn="ctr"/>
            <a:endParaRPr lang="en-US">
              <a:cs typeface="Arial" charset="0"/>
            </a:endParaRPr>
          </a:p>
          <a:p>
            <a:pPr algn="ctr"/>
            <a:endParaRPr lang="en-US">
              <a:cs typeface="Arial" charset="0"/>
            </a:endParaRPr>
          </a:p>
          <a:p>
            <a:pPr algn="ctr"/>
            <a:endParaRPr lang="en-US">
              <a:cs typeface="Arial" charset="0"/>
            </a:endParaRPr>
          </a:p>
        </p:txBody>
      </p:sp>
      <p:graphicFrame>
        <p:nvGraphicFramePr>
          <p:cNvPr id="701444" name="Object 4"/>
          <p:cNvGraphicFramePr>
            <a:graphicFrameLocks noChangeAspect="1"/>
          </p:cNvGraphicFramePr>
          <p:nvPr/>
        </p:nvGraphicFramePr>
        <p:xfrm>
          <a:off x="4502150" y="3295650"/>
          <a:ext cx="139700" cy="266700"/>
        </p:xfrm>
        <a:graphic>
          <a:graphicData uri="http://schemas.openxmlformats.org/presentationml/2006/ole">
            <mc:AlternateContent xmlns:mc="http://schemas.openxmlformats.org/markup-compatibility/2006">
              <mc:Choice xmlns:v="urn:schemas-microsoft-com:vml" Requires="v">
                <p:oleObj spid="_x0000_s702005" name="Equation" r:id="rId3" imgW="139579" imgH="266469" progId="Equation.3">
                  <p:embed/>
                </p:oleObj>
              </mc:Choice>
              <mc:Fallback>
                <p:oleObj name="Equation" r:id="rId3" imgW="139579" imgH="266469" progId="Equation.3">
                  <p:embed/>
                  <p:pic>
                    <p:nvPicPr>
                      <p:cNvPr id="0" name="Picture 19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02150" y="3295650"/>
                        <a:ext cx="139700" cy="2667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 name="Object 1"/>
          <p:cNvGraphicFramePr>
            <a:graphicFrameLocks noChangeAspect="1"/>
          </p:cNvGraphicFramePr>
          <p:nvPr>
            <p:extLst>
              <p:ext uri="{D42A27DB-BD31-4B8C-83A1-F6EECF244321}">
                <p14:modId xmlns:p14="http://schemas.microsoft.com/office/powerpoint/2010/main" val="480392713"/>
              </p:ext>
            </p:extLst>
          </p:nvPr>
        </p:nvGraphicFramePr>
        <p:xfrm>
          <a:off x="685800" y="1752600"/>
          <a:ext cx="7821957" cy="3395662"/>
        </p:xfrm>
        <a:graphic>
          <a:graphicData uri="http://schemas.openxmlformats.org/presentationml/2006/ole">
            <mc:AlternateContent xmlns:mc="http://schemas.openxmlformats.org/markup-compatibility/2006">
              <mc:Choice xmlns:v="urn:schemas-microsoft-com:vml" Requires="v">
                <p:oleObj spid="_x0000_s702006" name="Macro-Enabled Worksheet" r:id="rId5" imgW="6867441" imgH="2981197" progId="Excel.SheetMacroEnabled.12">
                  <p:embed/>
                </p:oleObj>
              </mc:Choice>
              <mc:Fallback>
                <p:oleObj name="Macro-Enabled Worksheet" r:id="rId5" imgW="6867441" imgH="2981197" progId="Excel.SheetMacroEnabled.12">
                  <p:embed/>
                  <p:pic>
                    <p:nvPicPr>
                      <p:cNvPr id="0" name="Picture 20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5800" y="1752600"/>
                        <a:ext cx="7821957" cy="33956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3"/>
          <p:cNvSpPr>
            <a:spLocks noGrp="1"/>
          </p:cNvSpPr>
          <p:nvPr>
            <p:ph type="ftr" sz="quarter" idx="10"/>
          </p:nvPr>
        </p:nvSpPr>
        <p:spPr/>
        <p:txBody>
          <a:bodyPr/>
          <a:lstStyle/>
          <a:p>
            <a:r>
              <a:rPr lang="en-US" smtClean="0"/>
              <a:t>FUNC-UB.0043  Futures and Options Spring 2017                           Part I: Forwards and Futures                                               ©2017 Figlewski</a:t>
            </a:r>
            <a:endParaRPr lang="en-US"/>
          </a:p>
        </p:txBody>
      </p:sp>
      <p:sp>
        <p:nvSpPr>
          <p:cNvPr id="7" name="Slide Number Placeholder 4"/>
          <p:cNvSpPr>
            <a:spLocks noGrp="1"/>
          </p:cNvSpPr>
          <p:nvPr>
            <p:ph type="sldNum" sz="quarter" idx="11"/>
          </p:nvPr>
        </p:nvSpPr>
        <p:spPr/>
        <p:txBody>
          <a:bodyPr/>
          <a:lstStyle/>
          <a:p>
            <a:fld id="{8A818B82-AD88-4BD9-ABC6-D48255C4BFB6}" type="slidenum">
              <a:rPr lang="en-US"/>
              <a:pPr/>
              <a:t>74</a:t>
            </a:fld>
            <a:endParaRPr lang="en-US"/>
          </a:p>
        </p:txBody>
      </p:sp>
      <p:sp>
        <p:nvSpPr>
          <p:cNvPr id="702466" name="Rectangle 2"/>
          <p:cNvSpPr>
            <a:spLocks noGrp="1" noChangeArrowheads="1"/>
          </p:cNvSpPr>
          <p:nvPr>
            <p:ph type="title"/>
          </p:nvPr>
        </p:nvSpPr>
        <p:spPr/>
        <p:txBody>
          <a:bodyPr/>
          <a:lstStyle/>
          <a:p>
            <a:r>
              <a:rPr lang="en-US" dirty="0"/>
              <a:t>Sessions 3&amp;4:  Managing Risk with Forwards and Futures</a:t>
            </a:r>
          </a:p>
        </p:txBody>
      </p:sp>
      <p:sp>
        <p:nvSpPr>
          <p:cNvPr id="702467" name="Rectangle 3"/>
          <p:cNvSpPr>
            <a:spLocks noGrp="1" noChangeArrowheads="1"/>
          </p:cNvSpPr>
          <p:nvPr>
            <p:ph type="body" idx="1"/>
          </p:nvPr>
        </p:nvSpPr>
        <p:spPr/>
        <p:txBody>
          <a:bodyPr/>
          <a:lstStyle/>
          <a:p>
            <a:pPr algn="ctr"/>
            <a:endParaRPr lang="en-US">
              <a:cs typeface="Arial" charset="0"/>
            </a:endParaRPr>
          </a:p>
          <a:p>
            <a:pPr algn="ctr"/>
            <a:endParaRPr lang="en-US">
              <a:cs typeface="Arial" charset="0"/>
            </a:endParaRPr>
          </a:p>
          <a:p>
            <a:pPr algn="ctr"/>
            <a:endParaRPr lang="en-US">
              <a:cs typeface="Arial" charset="0"/>
            </a:endParaRPr>
          </a:p>
          <a:p>
            <a:pPr algn="ctr"/>
            <a:endParaRPr lang="en-US">
              <a:cs typeface="Arial" charset="0"/>
            </a:endParaRPr>
          </a:p>
        </p:txBody>
      </p:sp>
      <p:graphicFrame>
        <p:nvGraphicFramePr>
          <p:cNvPr id="702468" name="Object 4"/>
          <p:cNvGraphicFramePr>
            <a:graphicFrameLocks noChangeAspect="1"/>
          </p:cNvGraphicFramePr>
          <p:nvPr/>
        </p:nvGraphicFramePr>
        <p:xfrm>
          <a:off x="4502150" y="3295650"/>
          <a:ext cx="139700" cy="266700"/>
        </p:xfrm>
        <a:graphic>
          <a:graphicData uri="http://schemas.openxmlformats.org/presentationml/2006/ole">
            <mc:AlternateContent xmlns:mc="http://schemas.openxmlformats.org/markup-compatibility/2006">
              <mc:Choice xmlns:v="urn:schemas-microsoft-com:vml" Requires="v">
                <p:oleObj spid="_x0000_s703029" name="Equation" r:id="rId3" imgW="139579" imgH="266469" progId="Equation.3">
                  <p:embed/>
                </p:oleObj>
              </mc:Choice>
              <mc:Fallback>
                <p:oleObj name="Equation" r:id="rId3" imgW="139579" imgH="266469" progId="Equation.3">
                  <p:embed/>
                  <p:pic>
                    <p:nvPicPr>
                      <p:cNvPr id="0" name="Picture 19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02150" y="3295650"/>
                        <a:ext cx="139700" cy="2667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 name="Object 1"/>
          <p:cNvGraphicFramePr>
            <a:graphicFrameLocks noChangeAspect="1"/>
          </p:cNvGraphicFramePr>
          <p:nvPr/>
        </p:nvGraphicFramePr>
        <p:xfrm>
          <a:off x="987425" y="820738"/>
          <a:ext cx="7413625" cy="5275262"/>
        </p:xfrm>
        <a:graphic>
          <a:graphicData uri="http://schemas.openxmlformats.org/presentationml/2006/ole">
            <mc:AlternateContent xmlns:mc="http://schemas.openxmlformats.org/markup-compatibility/2006">
              <mc:Choice xmlns:v="urn:schemas-microsoft-com:vml" Requires="v">
                <p:oleObj spid="_x0000_s703030" name="Macro-Enabled Worksheet" r:id="rId5" imgW="4981457" imgH="3543178" progId="Excel.SheetMacroEnabled.12">
                  <p:embed/>
                </p:oleObj>
              </mc:Choice>
              <mc:Fallback>
                <p:oleObj name="Macro-Enabled Worksheet" r:id="rId5" imgW="4981457" imgH="3543178" progId="Excel.SheetMacroEnabled.12">
                  <p:embed/>
                  <p:pic>
                    <p:nvPicPr>
                      <p:cNvPr id="0" name="Picture 20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87425" y="820738"/>
                        <a:ext cx="7413625" cy="5275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3"/>
          <p:cNvSpPr>
            <a:spLocks noGrp="1"/>
          </p:cNvSpPr>
          <p:nvPr>
            <p:ph type="ftr" sz="quarter" idx="10"/>
          </p:nvPr>
        </p:nvSpPr>
        <p:spPr/>
        <p:txBody>
          <a:bodyPr/>
          <a:lstStyle/>
          <a:p>
            <a:r>
              <a:rPr lang="en-US" smtClean="0"/>
              <a:t>FUNC-UB.0043  Futures and Options Spring 2017                           Part I: Forwards and Futures                                               ©2017 Figlewski</a:t>
            </a:r>
            <a:endParaRPr lang="en-US"/>
          </a:p>
        </p:txBody>
      </p:sp>
      <p:sp>
        <p:nvSpPr>
          <p:cNvPr id="8" name="Slide Number Placeholder 4"/>
          <p:cNvSpPr>
            <a:spLocks noGrp="1"/>
          </p:cNvSpPr>
          <p:nvPr>
            <p:ph type="sldNum" sz="quarter" idx="11"/>
          </p:nvPr>
        </p:nvSpPr>
        <p:spPr/>
        <p:txBody>
          <a:bodyPr/>
          <a:lstStyle/>
          <a:p>
            <a:fld id="{AC4785A6-C037-481A-B2F2-DBD36E2A2292}" type="slidenum">
              <a:rPr lang="en-US"/>
              <a:pPr/>
              <a:t>75</a:t>
            </a:fld>
            <a:endParaRPr lang="en-US"/>
          </a:p>
        </p:txBody>
      </p:sp>
      <p:sp>
        <p:nvSpPr>
          <p:cNvPr id="703490" name="Rectangle 2"/>
          <p:cNvSpPr>
            <a:spLocks noGrp="1" noChangeArrowheads="1"/>
          </p:cNvSpPr>
          <p:nvPr>
            <p:ph type="title"/>
          </p:nvPr>
        </p:nvSpPr>
        <p:spPr/>
        <p:txBody>
          <a:bodyPr/>
          <a:lstStyle/>
          <a:p>
            <a:r>
              <a:rPr lang="en-US" dirty="0"/>
              <a:t>Sessions 3&amp;4:  Managing Risk with Forwards and Futures</a:t>
            </a:r>
          </a:p>
        </p:txBody>
      </p:sp>
      <p:sp>
        <p:nvSpPr>
          <p:cNvPr id="703491" name="Rectangle 3"/>
          <p:cNvSpPr>
            <a:spLocks noGrp="1" noChangeArrowheads="1"/>
          </p:cNvSpPr>
          <p:nvPr>
            <p:ph type="body" idx="1"/>
          </p:nvPr>
        </p:nvSpPr>
        <p:spPr/>
        <p:txBody>
          <a:bodyPr/>
          <a:lstStyle/>
          <a:p>
            <a:pPr algn="ctr"/>
            <a:endParaRPr lang="en-US">
              <a:cs typeface="Arial" charset="0"/>
            </a:endParaRPr>
          </a:p>
          <a:p>
            <a:pPr algn="ctr"/>
            <a:endParaRPr lang="en-US">
              <a:cs typeface="Arial" charset="0"/>
            </a:endParaRPr>
          </a:p>
          <a:p>
            <a:pPr algn="ctr"/>
            <a:endParaRPr lang="en-US">
              <a:cs typeface="Arial" charset="0"/>
            </a:endParaRPr>
          </a:p>
          <a:p>
            <a:pPr algn="ctr"/>
            <a:endParaRPr lang="en-US">
              <a:cs typeface="Arial" charset="0"/>
            </a:endParaRPr>
          </a:p>
        </p:txBody>
      </p:sp>
      <p:graphicFrame>
        <p:nvGraphicFramePr>
          <p:cNvPr id="703492" name="Object 4"/>
          <p:cNvGraphicFramePr>
            <a:graphicFrameLocks noChangeAspect="1"/>
          </p:cNvGraphicFramePr>
          <p:nvPr/>
        </p:nvGraphicFramePr>
        <p:xfrm>
          <a:off x="4502150" y="3295650"/>
          <a:ext cx="139700" cy="266700"/>
        </p:xfrm>
        <a:graphic>
          <a:graphicData uri="http://schemas.openxmlformats.org/presentationml/2006/ole">
            <mc:AlternateContent xmlns:mc="http://schemas.openxmlformats.org/markup-compatibility/2006">
              <mc:Choice xmlns:v="urn:schemas-microsoft-com:vml" Requires="v">
                <p:oleObj spid="_x0000_s704053" name="Equation" r:id="rId3" imgW="139579" imgH="266469" progId="Equation.3">
                  <p:embed/>
                </p:oleObj>
              </mc:Choice>
              <mc:Fallback>
                <p:oleObj name="Equation" r:id="rId3" imgW="139579" imgH="266469" progId="Equation.3">
                  <p:embed/>
                  <p:pic>
                    <p:nvPicPr>
                      <p:cNvPr id="0" name="Picture 19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02150" y="3295650"/>
                        <a:ext cx="139700" cy="2667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 name="Object 1"/>
          <p:cNvGraphicFramePr>
            <a:graphicFrameLocks noChangeAspect="1"/>
          </p:cNvGraphicFramePr>
          <p:nvPr>
            <p:extLst>
              <p:ext uri="{D42A27DB-BD31-4B8C-83A1-F6EECF244321}">
                <p14:modId xmlns:p14="http://schemas.microsoft.com/office/powerpoint/2010/main" val="398506699"/>
              </p:ext>
            </p:extLst>
          </p:nvPr>
        </p:nvGraphicFramePr>
        <p:xfrm>
          <a:off x="685800" y="1905000"/>
          <a:ext cx="7821956" cy="3395662"/>
        </p:xfrm>
        <a:graphic>
          <a:graphicData uri="http://schemas.openxmlformats.org/presentationml/2006/ole">
            <mc:AlternateContent xmlns:mc="http://schemas.openxmlformats.org/markup-compatibility/2006">
              <mc:Choice xmlns:v="urn:schemas-microsoft-com:vml" Requires="v">
                <p:oleObj spid="_x0000_s704054" name="Macro-Enabled Worksheet" r:id="rId5" imgW="6867441" imgH="2981197" progId="Excel.SheetMacroEnabled.12">
                  <p:embed/>
                </p:oleObj>
              </mc:Choice>
              <mc:Fallback>
                <p:oleObj name="Macro-Enabled Worksheet" r:id="rId5" imgW="6867441" imgH="2981197" progId="Excel.SheetMacroEnabled.12">
                  <p:embed/>
                  <p:pic>
                    <p:nvPicPr>
                      <p:cNvPr id="0" name="Picture 20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5800" y="1905000"/>
                        <a:ext cx="7821956" cy="33956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3"/>
          <p:cNvSpPr>
            <a:spLocks noGrp="1"/>
          </p:cNvSpPr>
          <p:nvPr>
            <p:ph type="ftr" sz="quarter" idx="10"/>
          </p:nvPr>
        </p:nvSpPr>
        <p:spPr/>
        <p:txBody>
          <a:bodyPr/>
          <a:lstStyle/>
          <a:p>
            <a:r>
              <a:rPr lang="en-US" smtClean="0"/>
              <a:t>FUNC-UB.0043  Futures and Options Spring 2017                           Part I: Forwards and Futures                                               ©2017 Figlewski</a:t>
            </a:r>
            <a:endParaRPr lang="en-US"/>
          </a:p>
        </p:txBody>
      </p:sp>
      <p:sp>
        <p:nvSpPr>
          <p:cNvPr id="7" name="Slide Number Placeholder 4"/>
          <p:cNvSpPr>
            <a:spLocks noGrp="1"/>
          </p:cNvSpPr>
          <p:nvPr>
            <p:ph type="sldNum" sz="quarter" idx="11"/>
          </p:nvPr>
        </p:nvSpPr>
        <p:spPr/>
        <p:txBody>
          <a:bodyPr/>
          <a:lstStyle/>
          <a:p>
            <a:fld id="{AFEB525F-9B1D-466B-A465-706401F76296}" type="slidenum">
              <a:rPr lang="en-US"/>
              <a:pPr/>
              <a:t>76</a:t>
            </a:fld>
            <a:endParaRPr lang="en-US"/>
          </a:p>
        </p:txBody>
      </p:sp>
      <p:sp>
        <p:nvSpPr>
          <p:cNvPr id="704514" name="Rectangle 2"/>
          <p:cNvSpPr>
            <a:spLocks noGrp="1" noChangeArrowheads="1"/>
          </p:cNvSpPr>
          <p:nvPr>
            <p:ph type="title"/>
          </p:nvPr>
        </p:nvSpPr>
        <p:spPr/>
        <p:txBody>
          <a:bodyPr/>
          <a:lstStyle/>
          <a:p>
            <a:r>
              <a:rPr lang="en-US" dirty="0"/>
              <a:t>Sessions 3&amp;4:  Managing Risk with Forwards and Futures</a:t>
            </a:r>
          </a:p>
        </p:txBody>
      </p:sp>
      <p:sp>
        <p:nvSpPr>
          <p:cNvPr id="704515" name="Rectangle 3"/>
          <p:cNvSpPr>
            <a:spLocks noGrp="1" noChangeArrowheads="1"/>
          </p:cNvSpPr>
          <p:nvPr>
            <p:ph type="body" idx="1"/>
          </p:nvPr>
        </p:nvSpPr>
        <p:spPr/>
        <p:txBody>
          <a:bodyPr/>
          <a:lstStyle/>
          <a:p>
            <a:pPr algn="ctr"/>
            <a:endParaRPr lang="en-US">
              <a:cs typeface="Arial" charset="0"/>
            </a:endParaRPr>
          </a:p>
          <a:p>
            <a:pPr algn="ctr"/>
            <a:endParaRPr lang="en-US">
              <a:cs typeface="Arial" charset="0"/>
            </a:endParaRPr>
          </a:p>
          <a:p>
            <a:pPr algn="ctr"/>
            <a:endParaRPr lang="en-US">
              <a:cs typeface="Arial" charset="0"/>
            </a:endParaRPr>
          </a:p>
          <a:p>
            <a:pPr algn="ctr"/>
            <a:endParaRPr lang="en-US">
              <a:cs typeface="Arial" charset="0"/>
            </a:endParaRPr>
          </a:p>
        </p:txBody>
      </p:sp>
      <p:graphicFrame>
        <p:nvGraphicFramePr>
          <p:cNvPr id="704516" name="Object 4"/>
          <p:cNvGraphicFramePr>
            <a:graphicFrameLocks noChangeAspect="1"/>
          </p:cNvGraphicFramePr>
          <p:nvPr/>
        </p:nvGraphicFramePr>
        <p:xfrm>
          <a:off x="4502150" y="3295650"/>
          <a:ext cx="139700" cy="266700"/>
        </p:xfrm>
        <a:graphic>
          <a:graphicData uri="http://schemas.openxmlformats.org/presentationml/2006/ole">
            <mc:AlternateContent xmlns:mc="http://schemas.openxmlformats.org/markup-compatibility/2006">
              <mc:Choice xmlns:v="urn:schemas-microsoft-com:vml" Requires="v">
                <p:oleObj spid="_x0000_s705077" name="Equation" r:id="rId3" imgW="139579" imgH="266469" progId="Equation.3">
                  <p:embed/>
                </p:oleObj>
              </mc:Choice>
              <mc:Fallback>
                <p:oleObj name="Equation" r:id="rId3" imgW="139579" imgH="266469" progId="Equation.3">
                  <p:embed/>
                  <p:pic>
                    <p:nvPicPr>
                      <p:cNvPr id="0" name="Picture 19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02150" y="3295650"/>
                        <a:ext cx="139700" cy="2667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 name="Object 1"/>
          <p:cNvGraphicFramePr>
            <a:graphicFrameLocks noChangeAspect="1"/>
          </p:cNvGraphicFramePr>
          <p:nvPr/>
        </p:nvGraphicFramePr>
        <p:xfrm>
          <a:off x="914400" y="838200"/>
          <a:ext cx="7483475" cy="5334000"/>
        </p:xfrm>
        <a:graphic>
          <a:graphicData uri="http://schemas.openxmlformats.org/presentationml/2006/ole">
            <mc:AlternateContent xmlns:mc="http://schemas.openxmlformats.org/markup-compatibility/2006">
              <mc:Choice xmlns:v="urn:schemas-microsoft-com:vml" Requires="v">
                <p:oleObj spid="_x0000_s705078" name="Macro-Enabled Worksheet" r:id="rId5" imgW="5076943" imgH="3619369" progId="Excel.SheetMacroEnabled.12">
                  <p:embed/>
                </p:oleObj>
              </mc:Choice>
              <mc:Fallback>
                <p:oleObj name="Macro-Enabled Worksheet" r:id="rId5" imgW="5076943" imgH="3619369" progId="Excel.SheetMacroEnabled.12">
                  <p:embed/>
                  <p:pic>
                    <p:nvPicPr>
                      <p:cNvPr id="0" name="Picture 20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14400" y="838200"/>
                        <a:ext cx="7483475" cy="533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Footer Placeholder 3"/>
          <p:cNvSpPr>
            <a:spLocks noGrp="1"/>
          </p:cNvSpPr>
          <p:nvPr>
            <p:ph type="ftr" sz="quarter" idx="10"/>
          </p:nvPr>
        </p:nvSpPr>
        <p:spPr/>
        <p:txBody>
          <a:bodyPr/>
          <a:lstStyle/>
          <a:p>
            <a:r>
              <a:rPr lang="en-US" smtClean="0"/>
              <a:t>FUNC-UB.0043  Futures and Options Spring 2017                           Part I: Forwards and Futures                                               ©2017 Figlewski</a:t>
            </a:r>
            <a:endParaRPr lang="en-US"/>
          </a:p>
        </p:txBody>
      </p:sp>
      <p:sp>
        <p:nvSpPr>
          <p:cNvPr id="7" name="Slide Number Placeholder 4"/>
          <p:cNvSpPr>
            <a:spLocks noGrp="1"/>
          </p:cNvSpPr>
          <p:nvPr>
            <p:ph type="sldNum" sz="quarter" idx="11"/>
          </p:nvPr>
        </p:nvSpPr>
        <p:spPr/>
        <p:txBody>
          <a:bodyPr/>
          <a:lstStyle/>
          <a:p>
            <a:fld id="{77941DE1-BFF7-438F-9747-AD6A777D9490}" type="slidenum">
              <a:rPr lang="en-US"/>
              <a:pPr/>
              <a:t>77</a:t>
            </a:fld>
            <a:endParaRPr lang="en-US"/>
          </a:p>
        </p:txBody>
      </p:sp>
      <p:sp>
        <p:nvSpPr>
          <p:cNvPr id="699394" name="Rectangle 2"/>
          <p:cNvSpPr>
            <a:spLocks noGrp="1" noChangeArrowheads="1"/>
          </p:cNvSpPr>
          <p:nvPr>
            <p:ph type="title"/>
          </p:nvPr>
        </p:nvSpPr>
        <p:spPr/>
        <p:txBody>
          <a:bodyPr/>
          <a:lstStyle/>
          <a:p>
            <a:r>
              <a:rPr lang="en-US" dirty="0"/>
              <a:t>Sessions 3&amp;4:  Managing Risk with Forwards and Futures</a:t>
            </a:r>
          </a:p>
        </p:txBody>
      </p:sp>
      <p:sp>
        <p:nvSpPr>
          <p:cNvPr id="699395" name="Rectangle 3"/>
          <p:cNvSpPr>
            <a:spLocks noGrp="1" noChangeArrowheads="1"/>
          </p:cNvSpPr>
          <p:nvPr>
            <p:ph type="body" idx="1"/>
          </p:nvPr>
        </p:nvSpPr>
        <p:spPr>
          <a:xfrm>
            <a:off x="685800" y="762000"/>
            <a:ext cx="7772400" cy="5562600"/>
          </a:xfrm>
        </p:spPr>
        <p:txBody>
          <a:bodyPr/>
          <a:lstStyle/>
          <a:p>
            <a:pPr algn="ctr"/>
            <a:r>
              <a:rPr lang="en-US" u="sng" dirty="0">
                <a:cs typeface="Arial" charset="0"/>
              </a:rPr>
              <a:t>The Number of Futures Contracts to Trade to Produce h*</a:t>
            </a:r>
          </a:p>
          <a:p>
            <a:endParaRPr lang="en-US" sz="1100" dirty="0">
              <a:cs typeface="Arial" charset="0"/>
            </a:endParaRPr>
          </a:p>
          <a:p>
            <a:r>
              <a:rPr lang="en-US" sz="1600" dirty="0">
                <a:cs typeface="Arial" charset="0"/>
              </a:rPr>
              <a:t>h* may be computed from the correlation and standard deviations, or from a regression.  The two techniques give mathematically identical h* values.</a:t>
            </a:r>
          </a:p>
          <a:p>
            <a:endParaRPr lang="en-US" sz="1600" dirty="0">
              <a:cs typeface="Arial" charset="0"/>
            </a:endParaRPr>
          </a:p>
          <a:p>
            <a:r>
              <a:rPr lang="en-US" sz="1600" dirty="0">
                <a:cs typeface="Arial" charset="0"/>
              </a:rPr>
              <a:t>Different h* values occur if "returns" are expressed as price changes per unit of underlying (as in $ per bushel), instead of percentage returns.  </a:t>
            </a:r>
          </a:p>
          <a:p>
            <a:endParaRPr lang="en-US" sz="1600" dirty="0">
              <a:cs typeface="Arial" charset="0"/>
            </a:endParaRPr>
          </a:p>
          <a:p>
            <a:r>
              <a:rPr lang="en-US" sz="1600" dirty="0" smtClean="0">
                <a:cs typeface="Arial" charset="0"/>
              </a:rPr>
              <a:t>No matter how </a:t>
            </a:r>
            <a:r>
              <a:rPr lang="en-US" sz="1600" dirty="0">
                <a:cs typeface="Arial" charset="0"/>
              </a:rPr>
              <a:t>one obtains a value for h*, the number of futures contracts to trade to achieve that hedge ratio is</a:t>
            </a:r>
          </a:p>
          <a:p>
            <a:endParaRPr lang="en-US" sz="1600" dirty="0">
              <a:cs typeface="Arial" charset="0"/>
            </a:endParaRPr>
          </a:p>
          <a:p>
            <a:endParaRPr lang="en-US" sz="1600" dirty="0">
              <a:cs typeface="Arial" charset="0"/>
            </a:endParaRPr>
          </a:p>
          <a:p>
            <a:endParaRPr lang="en-US" sz="1600" dirty="0">
              <a:cs typeface="Arial" charset="0"/>
            </a:endParaRPr>
          </a:p>
        </p:txBody>
      </p:sp>
      <p:graphicFrame>
        <p:nvGraphicFramePr>
          <p:cNvPr id="699396" name="Object 4"/>
          <p:cNvGraphicFramePr>
            <a:graphicFrameLocks noChangeAspect="1"/>
          </p:cNvGraphicFramePr>
          <p:nvPr>
            <p:extLst>
              <p:ext uri="{D42A27DB-BD31-4B8C-83A1-F6EECF244321}">
                <p14:modId xmlns:p14="http://schemas.microsoft.com/office/powerpoint/2010/main" val="2890292908"/>
              </p:ext>
            </p:extLst>
          </p:nvPr>
        </p:nvGraphicFramePr>
        <p:xfrm>
          <a:off x="1828800" y="3810000"/>
          <a:ext cx="4953000" cy="580429"/>
        </p:xfrm>
        <a:graphic>
          <a:graphicData uri="http://schemas.openxmlformats.org/presentationml/2006/ole">
            <mc:AlternateContent xmlns:mc="http://schemas.openxmlformats.org/markup-compatibility/2006">
              <mc:Choice xmlns:v="urn:schemas-microsoft-com:vml" Requires="v">
                <p:oleObj spid="_x0000_s699676" name="Equation" r:id="rId3" imgW="4762500" imgH="558800" progId="Equation.3">
                  <p:embed/>
                </p:oleObj>
              </mc:Choice>
              <mc:Fallback>
                <p:oleObj name="Equation" r:id="rId3" imgW="4762500" imgH="558800" progId="Equation.3">
                  <p:embed/>
                  <p:pic>
                    <p:nvPicPr>
                      <p:cNvPr id="0" name="Picture 10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28800" y="3810000"/>
                        <a:ext cx="4953000" cy="580429"/>
                      </a:xfrm>
                      <a:prstGeom prst="rect">
                        <a:avLst/>
                      </a:prstGeom>
                      <a:noFill/>
                      <a:extLst/>
                    </p:spPr>
                  </p:pic>
                </p:oleObj>
              </mc:Fallback>
            </mc:AlternateContent>
          </a:graphicData>
        </a:graphic>
      </p:graphicFrame>
      <p:sp>
        <p:nvSpPr>
          <p:cNvPr id="699397" name="Text Box 5"/>
          <p:cNvSpPr txBox="1">
            <a:spLocks noChangeArrowheads="1"/>
          </p:cNvSpPr>
          <p:nvPr/>
        </p:nvSpPr>
        <p:spPr bwMode="auto">
          <a:xfrm>
            <a:off x="723900" y="4660900"/>
            <a:ext cx="7734300" cy="1175706"/>
          </a:xfrm>
          <a:prstGeom prst="rect">
            <a:avLst/>
          </a:prstGeom>
          <a:noFill/>
          <a:ln w="9525">
            <a:noFill/>
            <a:miter lim="800000"/>
            <a:headEnd/>
            <a:tailEnd/>
          </a:ln>
          <a:effectLst/>
        </p:spPr>
        <p:txBody>
          <a:bodyPr>
            <a:spAutoFit/>
          </a:bodyPr>
          <a:lstStyle/>
          <a:p>
            <a:pPr>
              <a:spcBef>
                <a:spcPct val="20000"/>
              </a:spcBef>
            </a:pPr>
            <a:r>
              <a:rPr lang="en-US" i="0" dirty="0">
                <a:cs typeface="Arial" charset="0"/>
              </a:rPr>
              <a:t>For returns that are in dollars of price change per unit, the "sizes" of the positions must be in </a:t>
            </a:r>
            <a:r>
              <a:rPr lang="en-US" i="0" u="sng" dirty="0">
                <a:cs typeface="Arial" charset="0"/>
              </a:rPr>
              <a:t>physical </a:t>
            </a:r>
            <a:r>
              <a:rPr lang="en-US" i="0" u="sng" dirty="0" smtClean="0">
                <a:cs typeface="Arial" charset="0"/>
              </a:rPr>
              <a:t>units</a:t>
            </a:r>
            <a:r>
              <a:rPr lang="en-US" i="0" dirty="0" smtClean="0">
                <a:cs typeface="Arial" charset="0"/>
              </a:rPr>
              <a:t> also </a:t>
            </a:r>
            <a:r>
              <a:rPr lang="en-US" i="0" dirty="0">
                <a:cs typeface="Arial" charset="0"/>
              </a:rPr>
              <a:t>(bushels of wheat, ounces of gold, dollars face value of bonds).</a:t>
            </a:r>
          </a:p>
          <a:p>
            <a:pPr>
              <a:spcBef>
                <a:spcPct val="20000"/>
              </a:spcBef>
            </a:pPr>
            <a:endParaRPr lang="en-US" i="0" dirty="0">
              <a:cs typeface="Arial" charset="0"/>
            </a:endParaRPr>
          </a:p>
          <a:p>
            <a:pPr>
              <a:spcBef>
                <a:spcPct val="20000"/>
              </a:spcBef>
            </a:pPr>
            <a:r>
              <a:rPr lang="en-US" i="0" dirty="0">
                <a:cs typeface="Arial" charset="0"/>
              </a:rPr>
              <a:t>For percentage returns, position size must be expressed in terms of </a:t>
            </a:r>
            <a:r>
              <a:rPr lang="en-US" i="0" u="sng" dirty="0">
                <a:cs typeface="Arial" charset="0"/>
              </a:rPr>
              <a:t>dollars of market value</a:t>
            </a:r>
            <a:r>
              <a:rPr lang="en-US" i="0" dirty="0">
                <a:cs typeface="Arial" charset="0"/>
              </a:rPr>
              <a:t>.</a:t>
            </a:r>
            <a:endParaRPr lang="en-US" i="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99395">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99395">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699395">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499"/>
                                          </p:stCondLst>
                                        </p:cTn>
                                        <p:tgtEl>
                                          <p:spTgt spid="69939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699397">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69939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9395" grpId="0" uiExpand="1" build="p" autoUpdateAnimBg="0"/>
      <p:bldP spid="699397" grpId="0" build="p" autoUpdateAnimBg="0"/>
    </p:bldLst>
  </p:timing>
</p:sld>
</file>

<file path=ppt/slides/slide7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 name="Footer Placeholder 3"/>
          <p:cNvSpPr>
            <a:spLocks noGrp="1"/>
          </p:cNvSpPr>
          <p:nvPr>
            <p:ph type="ftr" sz="quarter" idx="10"/>
          </p:nvPr>
        </p:nvSpPr>
        <p:spPr/>
        <p:txBody>
          <a:bodyPr/>
          <a:lstStyle/>
          <a:p>
            <a:r>
              <a:rPr lang="en-US" smtClean="0"/>
              <a:t>FUNC-UB.0043  Futures and Options Spring 2017                           Part I: Forwards and Futures                                               ©2017 Figlewski</a:t>
            </a:r>
            <a:endParaRPr lang="en-US"/>
          </a:p>
        </p:txBody>
      </p:sp>
      <p:sp>
        <p:nvSpPr>
          <p:cNvPr id="8" name="Slide Number Placeholder 4"/>
          <p:cNvSpPr>
            <a:spLocks noGrp="1"/>
          </p:cNvSpPr>
          <p:nvPr>
            <p:ph type="sldNum" sz="quarter" idx="11"/>
          </p:nvPr>
        </p:nvSpPr>
        <p:spPr/>
        <p:txBody>
          <a:bodyPr/>
          <a:lstStyle/>
          <a:p>
            <a:fld id="{5DD2E253-1587-470B-A391-1790BABBF5E7}" type="slidenum">
              <a:rPr lang="en-US"/>
              <a:pPr/>
              <a:t>78</a:t>
            </a:fld>
            <a:endParaRPr lang="en-US"/>
          </a:p>
        </p:txBody>
      </p:sp>
      <p:sp>
        <p:nvSpPr>
          <p:cNvPr id="700418" name="Rectangle 2"/>
          <p:cNvSpPr>
            <a:spLocks noGrp="1" noChangeArrowheads="1"/>
          </p:cNvSpPr>
          <p:nvPr>
            <p:ph type="title"/>
          </p:nvPr>
        </p:nvSpPr>
        <p:spPr/>
        <p:txBody>
          <a:bodyPr/>
          <a:lstStyle/>
          <a:p>
            <a:r>
              <a:rPr lang="en-US" dirty="0"/>
              <a:t>Sessions 3&amp;4:  Managing Risk with Forwards and Futures</a:t>
            </a:r>
          </a:p>
        </p:txBody>
      </p:sp>
      <p:sp>
        <p:nvSpPr>
          <p:cNvPr id="700419" name="Rectangle 3"/>
          <p:cNvSpPr>
            <a:spLocks noGrp="1" noChangeArrowheads="1"/>
          </p:cNvSpPr>
          <p:nvPr>
            <p:ph type="body" idx="1"/>
          </p:nvPr>
        </p:nvSpPr>
        <p:spPr/>
        <p:txBody>
          <a:bodyPr/>
          <a:lstStyle/>
          <a:p>
            <a:pPr algn="ctr"/>
            <a:r>
              <a:rPr lang="en-US" u="sng" dirty="0">
                <a:cs typeface="Arial" charset="0"/>
              </a:rPr>
              <a:t>The Number of Futures Contracts to Trade to Produce h*, p.2</a:t>
            </a:r>
          </a:p>
          <a:p>
            <a:endParaRPr lang="en-US" sz="1200" dirty="0">
              <a:cs typeface="Arial" charset="0"/>
            </a:endParaRPr>
          </a:p>
          <a:p>
            <a:endParaRPr lang="en-US" sz="1600" dirty="0">
              <a:cs typeface="Arial" charset="0"/>
              <a:sym typeface="Symbol" pitchFamily="18" charset="2"/>
            </a:endParaRPr>
          </a:p>
          <a:p>
            <a:endParaRPr lang="en-US" sz="1600" dirty="0">
              <a:cs typeface="Arial" charset="0"/>
              <a:sym typeface="Symbol" pitchFamily="18" charset="2"/>
            </a:endParaRPr>
          </a:p>
          <a:p>
            <a:r>
              <a:rPr lang="en-US" dirty="0" smtClean="0">
                <a:cs typeface="Arial" charset="0"/>
                <a:sym typeface="Symbol" pitchFamily="18" charset="2"/>
              </a:rPr>
              <a:t> </a:t>
            </a:r>
            <a:endParaRPr lang="en-US" dirty="0">
              <a:cs typeface="Arial" charset="0"/>
              <a:sym typeface="Symbol" pitchFamily="18" charset="2"/>
            </a:endParaRPr>
          </a:p>
          <a:p>
            <a:endParaRPr lang="en-US" dirty="0">
              <a:cs typeface="Arial" charset="0"/>
              <a:sym typeface="Symbol" pitchFamily="18" charset="2"/>
            </a:endParaRPr>
          </a:p>
        </p:txBody>
      </p:sp>
      <p:graphicFrame>
        <p:nvGraphicFramePr>
          <p:cNvPr id="700421" name="Object 5"/>
          <p:cNvGraphicFramePr>
            <a:graphicFrameLocks noChangeAspect="1"/>
          </p:cNvGraphicFramePr>
          <p:nvPr>
            <p:extLst>
              <p:ext uri="{D42A27DB-BD31-4B8C-83A1-F6EECF244321}">
                <p14:modId xmlns:p14="http://schemas.microsoft.com/office/powerpoint/2010/main" val="1950642353"/>
              </p:ext>
            </p:extLst>
          </p:nvPr>
        </p:nvGraphicFramePr>
        <p:xfrm>
          <a:off x="1152525" y="4800600"/>
          <a:ext cx="6715125" cy="539750"/>
        </p:xfrm>
        <a:graphic>
          <a:graphicData uri="http://schemas.openxmlformats.org/presentationml/2006/ole">
            <mc:AlternateContent xmlns:mc="http://schemas.openxmlformats.org/markup-compatibility/2006">
              <mc:Choice xmlns:v="urn:schemas-microsoft-com:vml" Requires="v">
                <p:oleObj spid="_x0000_s700794" name="Equation" r:id="rId3" imgW="5371920" imgH="431640" progId="Equation.3">
                  <p:embed/>
                </p:oleObj>
              </mc:Choice>
              <mc:Fallback>
                <p:oleObj name="Equation" r:id="rId3" imgW="5371920" imgH="431640" progId="Equation.3">
                  <p:embed/>
                  <p:pic>
                    <p:nvPicPr>
                      <p:cNvPr id="0" name="Picture 19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52525" y="4800600"/>
                        <a:ext cx="6715125" cy="539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00422" name="Text Box 6"/>
          <p:cNvSpPr txBox="1">
            <a:spLocks noChangeArrowheads="1"/>
          </p:cNvSpPr>
          <p:nvPr/>
        </p:nvSpPr>
        <p:spPr bwMode="auto">
          <a:xfrm>
            <a:off x="685800" y="1219200"/>
            <a:ext cx="7848600" cy="3440942"/>
          </a:xfrm>
          <a:prstGeom prst="rect">
            <a:avLst/>
          </a:prstGeom>
          <a:noFill/>
          <a:ln w="9525">
            <a:noFill/>
            <a:miter lim="800000"/>
            <a:headEnd/>
            <a:tailEnd/>
          </a:ln>
          <a:effectLst/>
        </p:spPr>
        <p:txBody>
          <a:bodyPr wrap="square">
            <a:spAutoFit/>
          </a:bodyPr>
          <a:lstStyle/>
          <a:p>
            <a:pPr>
              <a:spcBef>
                <a:spcPct val="20000"/>
              </a:spcBef>
            </a:pPr>
            <a:r>
              <a:rPr lang="en-US" i="0" u="sng" dirty="0">
                <a:cs typeface="Arial" charset="0"/>
                <a:sym typeface="Symbol" pitchFamily="18" charset="2"/>
              </a:rPr>
              <a:t>Using Returns</a:t>
            </a:r>
          </a:p>
          <a:p>
            <a:pPr>
              <a:spcBef>
                <a:spcPct val="20000"/>
              </a:spcBef>
            </a:pPr>
            <a:r>
              <a:rPr lang="en-US" i="0" dirty="0">
                <a:cs typeface="Arial" charset="0"/>
                <a:sym typeface="Symbol" pitchFamily="18" charset="2"/>
              </a:rPr>
              <a:t>The market value of your </a:t>
            </a:r>
            <a:r>
              <a:rPr lang="en-US" i="0" dirty="0" smtClean="0">
                <a:cs typeface="Arial" charset="0"/>
                <a:sym typeface="Symbol" pitchFamily="18" charset="2"/>
              </a:rPr>
              <a:t>stock portfolio </a:t>
            </a:r>
            <a:r>
              <a:rPr lang="en-US" i="0" dirty="0">
                <a:cs typeface="Arial" charset="0"/>
                <a:sym typeface="Symbol" pitchFamily="18" charset="2"/>
              </a:rPr>
              <a:t>is $50 million.  A regression of the recent </a:t>
            </a:r>
            <a:r>
              <a:rPr lang="en-US" i="0" dirty="0" smtClean="0">
                <a:cs typeface="Arial" charset="0"/>
                <a:sym typeface="Symbol" pitchFamily="18" charset="2"/>
              </a:rPr>
              <a:t>daily percentage </a:t>
            </a:r>
            <a:r>
              <a:rPr lang="en-US" i="0" dirty="0">
                <a:cs typeface="Arial" charset="0"/>
                <a:sym typeface="Symbol" pitchFamily="18" charset="2"/>
              </a:rPr>
              <a:t>returns </a:t>
            </a:r>
            <a:r>
              <a:rPr lang="en-US" i="0" dirty="0" smtClean="0">
                <a:cs typeface="Arial" charset="0"/>
                <a:sym typeface="Symbol" pitchFamily="18" charset="2"/>
              </a:rPr>
              <a:t>of your portfolio's value regressed on the percentage changes in the S&amp;P 500 index futures price produces a risk-minimizing hedge ratio of 1.25.  </a:t>
            </a:r>
          </a:p>
          <a:p>
            <a:pPr>
              <a:spcBef>
                <a:spcPct val="20000"/>
              </a:spcBef>
            </a:pPr>
            <a:endParaRPr lang="en-US" i="0" dirty="0">
              <a:cs typeface="Arial" charset="0"/>
              <a:sym typeface="Symbol" pitchFamily="18" charset="2"/>
            </a:endParaRPr>
          </a:p>
          <a:p>
            <a:pPr>
              <a:spcBef>
                <a:spcPct val="20000"/>
              </a:spcBef>
            </a:pPr>
            <a:r>
              <a:rPr lang="en-US" i="0" dirty="0" smtClean="0">
                <a:cs typeface="Arial" charset="0"/>
                <a:sym typeface="Symbol" pitchFamily="18" charset="2"/>
              </a:rPr>
              <a:t>To </a:t>
            </a:r>
            <a:r>
              <a:rPr lang="en-US" i="0" dirty="0">
                <a:cs typeface="Arial" charset="0"/>
                <a:sym typeface="Symbol" pitchFamily="18" charset="2"/>
              </a:rPr>
              <a:t>achieve this h*, trade futures with a market value of $</a:t>
            </a:r>
            <a:r>
              <a:rPr lang="en-US" i="0" dirty="0" smtClean="0">
                <a:cs typeface="Arial" charset="0"/>
                <a:sym typeface="Symbol" pitchFamily="18" charset="2"/>
              </a:rPr>
              <a:t>1.25 </a:t>
            </a:r>
            <a:r>
              <a:rPr lang="en-US" i="0" dirty="0">
                <a:cs typeface="Arial" charset="0"/>
                <a:sym typeface="Symbol" pitchFamily="18" charset="2"/>
              </a:rPr>
              <a:t>for each $1 market value of your cash </a:t>
            </a:r>
            <a:r>
              <a:rPr lang="en-US" i="0" dirty="0" smtClean="0">
                <a:cs typeface="Arial" charset="0"/>
                <a:sym typeface="Symbol" pitchFamily="18" charset="2"/>
              </a:rPr>
              <a:t>position.  You want to sell futures on 1.25 x $50 million = $62,500,000.</a:t>
            </a:r>
          </a:p>
          <a:p>
            <a:pPr>
              <a:spcBef>
                <a:spcPct val="20000"/>
              </a:spcBef>
            </a:pPr>
            <a:endParaRPr lang="en-US" i="0" dirty="0">
              <a:cs typeface="Arial" charset="0"/>
              <a:sym typeface="Symbol" pitchFamily="18" charset="2"/>
            </a:endParaRPr>
          </a:p>
          <a:p>
            <a:pPr>
              <a:spcBef>
                <a:spcPct val="20000"/>
              </a:spcBef>
            </a:pPr>
            <a:r>
              <a:rPr lang="en-US" i="0" dirty="0" smtClean="0">
                <a:cs typeface="Arial" charset="0"/>
                <a:sym typeface="Symbol" pitchFamily="18" charset="2"/>
              </a:rPr>
              <a:t>The current index futures price is 2100.  One contract is for $250 times the index,</a:t>
            </a:r>
          </a:p>
          <a:p>
            <a:pPr>
              <a:spcBef>
                <a:spcPct val="20000"/>
              </a:spcBef>
            </a:pPr>
            <a:r>
              <a:rPr lang="en-US" i="0" dirty="0" smtClean="0">
                <a:cs typeface="Arial" charset="0"/>
                <a:sym typeface="Symbol" pitchFamily="18" charset="2"/>
              </a:rPr>
              <a:t>$250 x 2100 = $525,000.  </a:t>
            </a:r>
          </a:p>
          <a:p>
            <a:pPr>
              <a:spcBef>
                <a:spcPct val="20000"/>
              </a:spcBef>
            </a:pPr>
            <a:endParaRPr lang="en-US" i="0" dirty="0">
              <a:cs typeface="Arial" charset="0"/>
              <a:sym typeface="Symbol" pitchFamily="18" charset="2"/>
            </a:endParaRPr>
          </a:p>
          <a:p>
            <a:pPr>
              <a:spcBef>
                <a:spcPct val="20000"/>
              </a:spcBef>
            </a:pPr>
            <a:r>
              <a:rPr lang="en-US" i="0" dirty="0" smtClean="0">
                <a:cs typeface="Arial" charset="0"/>
                <a:sym typeface="Symbol" pitchFamily="18" charset="2"/>
              </a:rPr>
              <a:t>So you need to sell</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00419">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0042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499"/>
                                          </p:stCondLst>
                                        </p:cTn>
                                        <p:tgtEl>
                                          <p:spTgt spid="7004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0419" grpId="0" uiExpand="1" build="p" autoUpdateAnimBg="0"/>
      <p:bldP spid="700422" grpId="0" autoUpdateAnimBg="0"/>
    </p:bldLst>
  </p:timing>
</p:sld>
</file>

<file path=ppt/slides/slide7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FUNC-UB.0043  Futures and Options Spring 2017                           Part I: Forwards and Futures                                               ©2017 Figlewski</a:t>
            </a:r>
            <a:endParaRPr lang="en-US"/>
          </a:p>
        </p:txBody>
      </p:sp>
      <p:sp>
        <p:nvSpPr>
          <p:cNvPr id="5" name="Slide Number Placeholder 4"/>
          <p:cNvSpPr>
            <a:spLocks noGrp="1"/>
          </p:cNvSpPr>
          <p:nvPr>
            <p:ph type="sldNum" sz="quarter" idx="11"/>
          </p:nvPr>
        </p:nvSpPr>
        <p:spPr/>
        <p:txBody>
          <a:bodyPr/>
          <a:lstStyle/>
          <a:p>
            <a:fld id="{9CB9E493-FAA2-4CE6-8B3B-B023627BEC8D}" type="slidenum">
              <a:rPr lang="en-US"/>
              <a:pPr/>
              <a:t>79</a:t>
            </a:fld>
            <a:endParaRPr lang="en-US"/>
          </a:p>
        </p:txBody>
      </p:sp>
      <p:sp>
        <p:nvSpPr>
          <p:cNvPr id="705538" name="Rectangle 2"/>
          <p:cNvSpPr>
            <a:spLocks noGrp="1" noChangeArrowheads="1"/>
          </p:cNvSpPr>
          <p:nvPr>
            <p:ph type="title"/>
          </p:nvPr>
        </p:nvSpPr>
        <p:spPr/>
        <p:txBody>
          <a:bodyPr/>
          <a:lstStyle/>
          <a:p>
            <a:r>
              <a:rPr lang="en-US" dirty="0"/>
              <a:t>Sessions 3&amp;4:  Managing Risk with Forwards and Futures</a:t>
            </a:r>
          </a:p>
        </p:txBody>
      </p:sp>
      <p:sp>
        <p:nvSpPr>
          <p:cNvPr id="705539" name="Rectangle 3"/>
          <p:cNvSpPr>
            <a:spLocks noGrp="1" noChangeArrowheads="1"/>
          </p:cNvSpPr>
          <p:nvPr>
            <p:ph type="body" idx="1"/>
          </p:nvPr>
        </p:nvSpPr>
        <p:spPr>
          <a:xfrm>
            <a:off x="685800" y="990600"/>
            <a:ext cx="7772400" cy="5486400"/>
          </a:xfrm>
        </p:spPr>
        <p:txBody>
          <a:bodyPr/>
          <a:lstStyle/>
          <a:p>
            <a:pPr algn="ctr"/>
            <a:r>
              <a:rPr lang="en-US" u="sng" dirty="0" smtClean="0">
                <a:cs typeface="Arial" charset="0"/>
              </a:rPr>
              <a:t>Hedging </a:t>
            </a:r>
            <a:r>
              <a:rPr lang="en-US" u="sng" dirty="0">
                <a:cs typeface="Arial" charset="0"/>
              </a:rPr>
              <a:t>Fine Points:  Which Futures Contract to Use?</a:t>
            </a:r>
          </a:p>
          <a:p>
            <a:endParaRPr lang="en-US" dirty="0">
              <a:cs typeface="Arial" charset="0"/>
            </a:endParaRPr>
          </a:p>
          <a:p>
            <a:r>
              <a:rPr lang="en-US" sz="1600" dirty="0">
                <a:cs typeface="Arial" charset="0"/>
              </a:rPr>
              <a:t>Other things equal, use a futures contract</a:t>
            </a:r>
          </a:p>
          <a:p>
            <a:pPr lvl="1"/>
            <a:r>
              <a:rPr lang="en-US" dirty="0">
                <a:cs typeface="Arial" charset="0"/>
              </a:rPr>
              <a:t>on the same underlying as your cash position;</a:t>
            </a:r>
          </a:p>
          <a:p>
            <a:pPr lvl="1"/>
            <a:r>
              <a:rPr lang="en-US" dirty="0">
                <a:cs typeface="Arial" charset="0"/>
              </a:rPr>
              <a:t>on the cash instrument most correlated with yours, if there is no future on your underlying;</a:t>
            </a:r>
          </a:p>
          <a:p>
            <a:pPr lvl="1"/>
            <a:r>
              <a:rPr lang="en-US" dirty="0">
                <a:cs typeface="Arial" charset="0"/>
              </a:rPr>
              <a:t>with the closest expiration </a:t>
            </a:r>
            <a:r>
              <a:rPr lang="en-US" u="sng" dirty="0">
                <a:cs typeface="Arial" charset="0"/>
              </a:rPr>
              <a:t>following</a:t>
            </a:r>
            <a:r>
              <a:rPr lang="en-US" dirty="0">
                <a:cs typeface="Arial" charset="0"/>
              </a:rPr>
              <a:t> the maturity of your cash position.</a:t>
            </a:r>
          </a:p>
          <a:p>
            <a:endParaRPr lang="en-US" sz="1600" dirty="0">
              <a:cs typeface="Arial" charset="0"/>
            </a:endParaRPr>
          </a:p>
          <a:p>
            <a:r>
              <a:rPr lang="en-US" sz="1600" u="sng" dirty="0">
                <a:cs typeface="Arial" charset="0"/>
              </a:rPr>
              <a:t>Example</a:t>
            </a:r>
            <a:r>
              <a:rPr lang="en-US" sz="1600" dirty="0">
                <a:cs typeface="Arial" charset="0"/>
              </a:rPr>
              <a:t>:  Hedge a position in long term Treasury bonds that will be unwound next May with the June T-bond contract.</a:t>
            </a:r>
          </a:p>
          <a:p>
            <a:endParaRPr lang="en-US" sz="1600" dirty="0">
              <a:cs typeface="Arial" charset="0"/>
            </a:endParaRPr>
          </a:p>
          <a:p>
            <a:r>
              <a:rPr lang="en-US" sz="1600" dirty="0">
                <a:cs typeface="Arial" charset="0"/>
              </a:rPr>
              <a:t>The lower the correlation is between the future and your cash position, the greater the basis risk will be and the less effective the hedge.</a:t>
            </a:r>
          </a:p>
          <a:p>
            <a:endParaRPr lang="en-US" sz="1600" dirty="0">
              <a:cs typeface="Arial" charset="0"/>
            </a:endParaRPr>
          </a:p>
          <a:p>
            <a:r>
              <a:rPr lang="en-US" sz="1600" dirty="0">
                <a:cs typeface="Arial" charset="0"/>
              </a:rPr>
              <a:t>The future should mature after the cash position to avoid your position becoming unhedged at futures expiration.  The contract with the closest match in maturity will normally have the highest correlation with your position.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05539">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05539">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705539">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705539">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705539">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705539">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705539">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5539" grpId="0" uiExpand="1" build="p" bldLvl="2" autoUpdateAnimBg="0"/>
    </p:bldLst>
  </p:timing>
</p:sld>
</file>

<file path=ppt/slides/slide8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FUNC-UB.0043  Futures and Options Spring 2017                           Part I: Forwards and Futures                                               ©2017 Figlewski</a:t>
            </a:r>
            <a:endParaRPr lang="en-US"/>
          </a:p>
        </p:txBody>
      </p:sp>
      <p:sp>
        <p:nvSpPr>
          <p:cNvPr id="5" name="Slide Number Placeholder 4"/>
          <p:cNvSpPr>
            <a:spLocks noGrp="1"/>
          </p:cNvSpPr>
          <p:nvPr>
            <p:ph type="sldNum" sz="quarter" idx="11"/>
          </p:nvPr>
        </p:nvSpPr>
        <p:spPr/>
        <p:txBody>
          <a:bodyPr/>
          <a:lstStyle/>
          <a:p>
            <a:fld id="{24C0021C-A3B0-49F6-AC96-1B7E7C518581}" type="slidenum">
              <a:rPr lang="en-US"/>
              <a:pPr/>
              <a:t>80</a:t>
            </a:fld>
            <a:endParaRPr lang="en-US"/>
          </a:p>
        </p:txBody>
      </p:sp>
      <p:sp>
        <p:nvSpPr>
          <p:cNvPr id="706562" name="Rectangle 2"/>
          <p:cNvSpPr>
            <a:spLocks noGrp="1" noChangeArrowheads="1"/>
          </p:cNvSpPr>
          <p:nvPr>
            <p:ph type="title"/>
          </p:nvPr>
        </p:nvSpPr>
        <p:spPr/>
        <p:txBody>
          <a:bodyPr/>
          <a:lstStyle/>
          <a:p>
            <a:r>
              <a:rPr lang="en-US" dirty="0"/>
              <a:t>Sessions 3&amp;4:  Managing Risk with Forwards and Futures</a:t>
            </a:r>
          </a:p>
        </p:txBody>
      </p:sp>
      <p:sp>
        <p:nvSpPr>
          <p:cNvPr id="706563" name="Rectangle 3"/>
          <p:cNvSpPr>
            <a:spLocks noGrp="1" noChangeArrowheads="1"/>
          </p:cNvSpPr>
          <p:nvPr>
            <p:ph type="body" idx="1"/>
          </p:nvPr>
        </p:nvSpPr>
        <p:spPr>
          <a:xfrm>
            <a:off x="685800" y="890155"/>
            <a:ext cx="7772400" cy="5715000"/>
          </a:xfrm>
        </p:spPr>
        <p:txBody>
          <a:bodyPr/>
          <a:lstStyle/>
          <a:p>
            <a:pPr algn="ctr">
              <a:lnSpc>
                <a:spcPct val="90000"/>
              </a:lnSpc>
            </a:pPr>
            <a:r>
              <a:rPr lang="en-US" u="sng" dirty="0">
                <a:cs typeface="Arial" charset="0"/>
              </a:rPr>
              <a:t>Hedging Fine Points:  When Would You Choose a Different Contract?</a:t>
            </a:r>
          </a:p>
          <a:p>
            <a:pPr>
              <a:lnSpc>
                <a:spcPct val="90000"/>
              </a:lnSpc>
            </a:pPr>
            <a:endParaRPr lang="en-US" sz="900" dirty="0">
              <a:cs typeface="Arial" charset="0"/>
            </a:endParaRPr>
          </a:p>
          <a:p>
            <a:pPr>
              <a:lnSpc>
                <a:spcPct val="90000"/>
              </a:lnSpc>
            </a:pPr>
            <a:r>
              <a:rPr lang="en-US" sz="1600" u="sng" dirty="0">
                <a:cs typeface="Arial" charset="0"/>
              </a:rPr>
              <a:t>Liquidity in the future is important</a:t>
            </a:r>
          </a:p>
          <a:p>
            <a:pPr>
              <a:lnSpc>
                <a:spcPct val="90000"/>
              </a:lnSpc>
            </a:pPr>
            <a:r>
              <a:rPr lang="en-US" sz="1600" dirty="0">
                <a:cs typeface="Arial" charset="0"/>
              </a:rPr>
              <a:t>If the future on your underlying is illiquid, a </a:t>
            </a:r>
            <a:r>
              <a:rPr lang="en-US" sz="1600" u="sng" dirty="0">
                <a:cs typeface="Arial" charset="0"/>
              </a:rPr>
              <a:t>cross-hedge</a:t>
            </a:r>
            <a:r>
              <a:rPr lang="en-US" sz="1600" dirty="0">
                <a:cs typeface="Arial" charset="0"/>
              </a:rPr>
              <a:t> using a close substitute may be better.</a:t>
            </a:r>
          </a:p>
          <a:p>
            <a:pPr lvl="1">
              <a:lnSpc>
                <a:spcPct val="90000"/>
              </a:lnSpc>
            </a:pPr>
            <a:r>
              <a:rPr lang="en-US" dirty="0">
                <a:cs typeface="Arial" charset="0"/>
              </a:rPr>
              <a:t>For example,  T-bond futures have often been used to hedge mortgage-backed securities, even when </a:t>
            </a:r>
            <a:r>
              <a:rPr lang="en-US" dirty="0" smtClean="0">
                <a:cs typeface="Arial" charset="0"/>
              </a:rPr>
              <a:t>GNMA </a:t>
            </a:r>
            <a:r>
              <a:rPr lang="en-US" dirty="0">
                <a:cs typeface="Arial" charset="0"/>
              </a:rPr>
              <a:t>futures are available </a:t>
            </a:r>
            <a:r>
              <a:rPr lang="en-US" dirty="0" smtClean="0">
                <a:cs typeface="Arial" charset="0"/>
              </a:rPr>
              <a:t>(but illiquid</a:t>
            </a:r>
            <a:r>
              <a:rPr lang="en-US" dirty="0">
                <a:cs typeface="Arial" charset="0"/>
              </a:rPr>
              <a:t>).</a:t>
            </a:r>
          </a:p>
          <a:p>
            <a:pPr>
              <a:lnSpc>
                <a:spcPct val="90000"/>
              </a:lnSpc>
            </a:pPr>
            <a:endParaRPr lang="en-US" sz="1600" dirty="0">
              <a:cs typeface="Arial" charset="0"/>
            </a:endParaRPr>
          </a:p>
          <a:p>
            <a:pPr>
              <a:lnSpc>
                <a:spcPct val="90000"/>
              </a:lnSpc>
            </a:pPr>
            <a:r>
              <a:rPr lang="en-US" sz="1600" dirty="0">
                <a:cs typeface="Arial" charset="0"/>
              </a:rPr>
              <a:t>A </a:t>
            </a:r>
            <a:r>
              <a:rPr lang="en-US" sz="1600" u="sng" dirty="0">
                <a:cs typeface="Arial" charset="0"/>
              </a:rPr>
              <a:t>rolling hedge</a:t>
            </a:r>
            <a:r>
              <a:rPr lang="en-US" sz="1600" dirty="0">
                <a:cs typeface="Arial" charset="0"/>
              </a:rPr>
              <a:t> may be used when a long maturity future is needed.  Set up the hedge first with the longest maturity future that is liquid, then roll forward over time into more distant contracts as they become liquid.</a:t>
            </a:r>
          </a:p>
          <a:p>
            <a:pPr lvl="1">
              <a:lnSpc>
                <a:spcPct val="90000"/>
              </a:lnSpc>
            </a:pPr>
            <a:r>
              <a:rPr lang="en-US" dirty="0">
                <a:cs typeface="Arial" charset="0"/>
              </a:rPr>
              <a:t>The rollover introduces new risks and costs, because the spread between contract months fluctuates;</a:t>
            </a:r>
          </a:p>
          <a:p>
            <a:pPr lvl="1">
              <a:lnSpc>
                <a:spcPct val="90000"/>
              </a:lnSpc>
            </a:pPr>
            <a:r>
              <a:rPr lang="en-US" dirty="0">
                <a:cs typeface="Arial" charset="0"/>
              </a:rPr>
              <a:t>Hedge return may be enhanced by doing the rollover when the spread is favorable.</a:t>
            </a:r>
          </a:p>
          <a:p>
            <a:pPr lvl="1">
              <a:lnSpc>
                <a:spcPct val="90000"/>
              </a:lnSpc>
            </a:pPr>
            <a:endParaRPr lang="en-US" dirty="0">
              <a:cs typeface="Arial" charset="0"/>
            </a:endParaRPr>
          </a:p>
          <a:p>
            <a:pPr>
              <a:lnSpc>
                <a:spcPct val="90000"/>
              </a:lnSpc>
            </a:pPr>
            <a:r>
              <a:rPr lang="en-US" sz="1600" dirty="0">
                <a:cs typeface="Arial" charset="0"/>
              </a:rPr>
              <a:t>Strategies for hedging a sequence of cash flows, as in a swap:</a:t>
            </a:r>
          </a:p>
          <a:p>
            <a:pPr lvl="1">
              <a:lnSpc>
                <a:spcPct val="90000"/>
              </a:lnSpc>
            </a:pPr>
            <a:r>
              <a:rPr lang="en-US" u="sng" dirty="0">
                <a:cs typeface="Arial" charset="0"/>
              </a:rPr>
              <a:t>Strip hedge</a:t>
            </a:r>
            <a:r>
              <a:rPr lang="en-US" dirty="0">
                <a:cs typeface="Arial" charset="0"/>
              </a:rPr>
              <a:t>: Set the hedge up with each cash flow hedged by the matching maturity future.</a:t>
            </a:r>
          </a:p>
          <a:p>
            <a:pPr lvl="1">
              <a:lnSpc>
                <a:spcPct val="90000"/>
              </a:lnSpc>
            </a:pPr>
            <a:r>
              <a:rPr lang="en-US" u="sng" dirty="0">
                <a:cs typeface="Arial" charset="0"/>
              </a:rPr>
              <a:t>Stack and roll hedge</a:t>
            </a:r>
            <a:r>
              <a:rPr lang="en-US" dirty="0">
                <a:cs typeface="Arial" charset="0"/>
              </a:rPr>
              <a:t>:  Begin with all of the future cash flows hedged in the same nearby contract.  Roll portions of the hedge forward as more distant maturities become liquid.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0656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0656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70656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70656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70656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70656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706563">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706563">
                                            <p:txEl>
                                              <p:pRg st="11" end="11"/>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70656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6563" grpId="0" uiExpand="1" build="p" bldLvl="2" autoUpdateAnimBg="0"/>
    </p:bldLst>
  </p:timing>
</p:sld>
</file>

<file path=ppt/slides/slide8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FUNC-UB.0043  Futures and Options Spring 2017                           Part I: Forwards and Futures                                               ©2017 Figlewski</a:t>
            </a:r>
            <a:endParaRPr lang="en-US"/>
          </a:p>
        </p:txBody>
      </p:sp>
      <p:sp>
        <p:nvSpPr>
          <p:cNvPr id="5" name="Slide Number Placeholder 4"/>
          <p:cNvSpPr>
            <a:spLocks noGrp="1"/>
          </p:cNvSpPr>
          <p:nvPr>
            <p:ph type="sldNum" sz="quarter" idx="11"/>
          </p:nvPr>
        </p:nvSpPr>
        <p:spPr/>
        <p:txBody>
          <a:bodyPr/>
          <a:lstStyle/>
          <a:p>
            <a:fld id="{56EC9EDC-DBF1-4FD1-BA81-7A109121C371}" type="slidenum">
              <a:rPr lang="en-US"/>
              <a:pPr/>
              <a:t>81</a:t>
            </a:fld>
            <a:endParaRPr lang="en-US"/>
          </a:p>
        </p:txBody>
      </p:sp>
      <p:sp>
        <p:nvSpPr>
          <p:cNvPr id="708610" name="Rectangle 2"/>
          <p:cNvSpPr>
            <a:spLocks noGrp="1" noChangeArrowheads="1"/>
          </p:cNvSpPr>
          <p:nvPr>
            <p:ph type="title"/>
          </p:nvPr>
        </p:nvSpPr>
        <p:spPr/>
        <p:txBody>
          <a:bodyPr/>
          <a:lstStyle/>
          <a:p>
            <a:r>
              <a:rPr lang="en-US" dirty="0" smtClean="0"/>
              <a:t>Sessions 5-6:  </a:t>
            </a:r>
            <a:r>
              <a:rPr lang="en-US" dirty="0"/>
              <a:t>Futures Pricing and Cash-Futures Arbitrage</a:t>
            </a:r>
          </a:p>
        </p:txBody>
      </p:sp>
      <p:sp>
        <p:nvSpPr>
          <p:cNvPr id="708611" name="Rectangle 3"/>
          <p:cNvSpPr>
            <a:spLocks noGrp="1" noChangeArrowheads="1"/>
          </p:cNvSpPr>
          <p:nvPr>
            <p:ph type="body" idx="1"/>
          </p:nvPr>
        </p:nvSpPr>
        <p:spPr/>
        <p:txBody>
          <a:bodyPr/>
          <a:lstStyle/>
          <a:p>
            <a:endParaRPr lang="en-US" dirty="0">
              <a:cs typeface="Arial" charset="0"/>
            </a:endParaRPr>
          </a:p>
          <a:p>
            <a:pPr algn="ctr"/>
            <a:r>
              <a:rPr lang="en-US" u="sng" dirty="0">
                <a:cs typeface="Arial" charset="0"/>
              </a:rPr>
              <a:t>Important Concepts in </a:t>
            </a:r>
            <a:r>
              <a:rPr lang="en-US" u="sng" dirty="0" smtClean="0">
                <a:cs typeface="Arial" charset="0"/>
              </a:rPr>
              <a:t>Sessions 5-6</a:t>
            </a:r>
            <a:endParaRPr lang="en-US" u="sng" dirty="0">
              <a:cs typeface="Arial" charset="0"/>
            </a:endParaRPr>
          </a:p>
          <a:p>
            <a:endParaRPr lang="en-US" dirty="0">
              <a:cs typeface="Arial" charset="0"/>
            </a:endParaRPr>
          </a:p>
          <a:p>
            <a:r>
              <a:rPr lang="en-US" dirty="0">
                <a:cs typeface="Arial" charset="0"/>
              </a:rPr>
              <a:t>Theories of Futures Price Determination</a:t>
            </a:r>
          </a:p>
          <a:p>
            <a:pPr lvl="1"/>
            <a:r>
              <a:rPr lang="en-US" dirty="0">
                <a:cs typeface="Arial" charset="0"/>
              </a:rPr>
              <a:t>Expectations and futures prices</a:t>
            </a:r>
          </a:p>
          <a:p>
            <a:pPr lvl="1"/>
            <a:r>
              <a:rPr lang="en-US" dirty="0">
                <a:cs typeface="Arial" charset="0"/>
              </a:rPr>
              <a:t>The Cost of Carry Model</a:t>
            </a:r>
          </a:p>
          <a:p>
            <a:pPr lvl="1"/>
            <a:endParaRPr lang="en-US" dirty="0">
              <a:cs typeface="Arial" charset="0"/>
            </a:endParaRPr>
          </a:p>
          <a:p>
            <a:r>
              <a:rPr lang="en-US" dirty="0">
                <a:cs typeface="Arial" charset="0"/>
              </a:rPr>
              <a:t>Arbitrage: The single most important concept in the whole course</a:t>
            </a:r>
          </a:p>
          <a:p>
            <a:pPr lvl="1"/>
            <a:r>
              <a:rPr lang="en-US" dirty="0">
                <a:cs typeface="Arial" charset="0"/>
              </a:rPr>
              <a:t>The definition of arbitrage</a:t>
            </a:r>
          </a:p>
          <a:p>
            <a:pPr lvl="1"/>
            <a:r>
              <a:rPr lang="en-US" dirty="0">
                <a:cs typeface="Arial" charset="0"/>
              </a:rPr>
              <a:t>How the possibility of arbitrage leads to the Cost of Carry model of futures pricing</a:t>
            </a:r>
          </a:p>
          <a:p>
            <a:endParaRPr lang="en-US" dirty="0">
              <a:cs typeface="Arial" charset="0"/>
            </a:endParaRPr>
          </a:p>
          <a:p>
            <a:r>
              <a:rPr lang="en-US" dirty="0" smtClean="0">
                <a:cs typeface="Arial" charset="0"/>
              </a:rPr>
              <a:t>Arbitrage-based </a:t>
            </a:r>
            <a:r>
              <a:rPr lang="en-US" dirty="0">
                <a:cs typeface="Arial" charset="0"/>
              </a:rPr>
              <a:t>pricing of gold </a:t>
            </a:r>
            <a:r>
              <a:rPr lang="en-US" dirty="0" smtClean="0">
                <a:cs typeface="Arial" charset="0"/>
              </a:rPr>
              <a:t>futures</a:t>
            </a:r>
          </a:p>
          <a:p>
            <a:endParaRPr lang="en-US" dirty="0" smtClean="0">
              <a:cs typeface="Arial" charset="0"/>
            </a:endParaRPr>
          </a:p>
          <a:p>
            <a:r>
              <a:rPr lang="en-US" dirty="0" smtClean="0">
                <a:cs typeface="Arial" charset="0"/>
              </a:rPr>
              <a:t>Pricing of foreign currency futures by covered interest parity</a:t>
            </a:r>
          </a:p>
          <a:p>
            <a:endParaRPr lang="en-US" dirty="0">
              <a:cs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08611">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08611">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708611">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708611">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708611">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708611">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708611">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8611" grpId="0" uiExpand="1" build="p" bldLvl="2" autoUpdateAnimBg="0"/>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p:txBody>
          <a:bodyPr/>
          <a:lstStyle/>
          <a:p>
            <a:r>
              <a:rPr lang="en-US" smtClean="0"/>
              <a:t>FUNC-UB.0043  Futures and Options Spring 2017                           Part I: Forwards and Futures                                               ©2017 Figlewski</a:t>
            </a:r>
            <a:endParaRPr lang="en-US"/>
          </a:p>
        </p:txBody>
      </p:sp>
      <p:sp>
        <p:nvSpPr>
          <p:cNvPr id="6" name="Slide Number Placeholder 4"/>
          <p:cNvSpPr>
            <a:spLocks noGrp="1"/>
          </p:cNvSpPr>
          <p:nvPr>
            <p:ph type="sldNum" sz="quarter" idx="11"/>
          </p:nvPr>
        </p:nvSpPr>
        <p:spPr/>
        <p:txBody>
          <a:bodyPr/>
          <a:lstStyle/>
          <a:p>
            <a:fld id="{D4E9ACD4-6012-4924-B2AE-D4C22F5D8ADB}" type="slidenum">
              <a:rPr lang="en-US"/>
              <a:pPr/>
              <a:t>82</a:t>
            </a:fld>
            <a:endParaRPr lang="en-US"/>
          </a:p>
        </p:txBody>
      </p:sp>
      <p:sp>
        <p:nvSpPr>
          <p:cNvPr id="709634" name="Rectangle 2"/>
          <p:cNvSpPr>
            <a:spLocks noGrp="1" noChangeArrowheads="1"/>
          </p:cNvSpPr>
          <p:nvPr>
            <p:ph type="title"/>
          </p:nvPr>
        </p:nvSpPr>
        <p:spPr/>
        <p:txBody>
          <a:bodyPr/>
          <a:lstStyle/>
          <a:p>
            <a:r>
              <a:rPr lang="en-US" dirty="0"/>
              <a:t>Sessions 5-6:  Futures Pricing and Cash-Futures Arbitrage</a:t>
            </a:r>
          </a:p>
        </p:txBody>
      </p:sp>
      <p:sp>
        <p:nvSpPr>
          <p:cNvPr id="709635" name="Rectangle 3"/>
          <p:cNvSpPr>
            <a:spLocks noGrp="1" noChangeArrowheads="1"/>
          </p:cNvSpPr>
          <p:nvPr>
            <p:ph type="body" idx="1"/>
          </p:nvPr>
        </p:nvSpPr>
        <p:spPr/>
        <p:txBody>
          <a:bodyPr/>
          <a:lstStyle/>
          <a:p>
            <a:pPr algn="ctr"/>
            <a:r>
              <a:rPr lang="en-US" sz="1600">
                <a:cs typeface="Arial" charset="0"/>
              </a:rPr>
              <a:t> </a:t>
            </a:r>
          </a:p>
        </p:txBody>
      </p:sp>
      <p:graphicFrame>
        <p:nvGraphicFramePr>
          <p:cNvPr id="709636" name="Object 4"/>
          <p:cNvGraphicFramePr>
            <a:graphicFrameLocks noChangeAspect="1"/>
          </p:cNvGraphicFramePr>
          <p:nvPr>
            <p:extLst>
              <p:ext uri="{D42A27DB-BD31-4B8C-83A1-F6EECF244321}">
                <p14:modId xmlns:p14="http://schemas.microsoft.com/office/powerpoint/2010/main" val="2168489044"/>
              </p:ext>
            </p:extLst>
          </p:nvPr>
        </p:nvGraphicFramePr>
        <p:xfrm>
          <a:off x="608013" y="914400"/>
          <a:ext cx="8089900" cy="5727700"/>
        </p:xfrm>
        <a:graphic>
          <a:graphicData uri="http://schemas.openxmlformats.org/presentationml/2006/ole">
            <mc:AlternateContent xmlns:mc="http://schemas.openxmlformats.org/markup-compatibility/2006">
              <mc:Choice xmlns:v="urn:schemas-microsoft-com:vml" Requires="v">
                <p:oleObj spid="_x0000_s854272" name="Worksheet" r:id="rId3" imgW="11696767" imgH="8591544" progId="Excel.Sheet.8">
                  <p:embed/>
                </p:oleObj>
              </mc:Choice>
              <mc:Fallback>
                <p:oleObj name="Worksheet" r:id="rId3" imgW="11696767" imgH="8591544" progId="Excel.Sheet.8">
                  <p:embed/>
                  <p:pic>
                    <p:nvPicPr>
                      <p:cNvPr id="0" name="Picture 7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8013" y="914400"/>
                        <a:ext cx="8089900" cy="572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2355284028"/>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p:txBody>
          <a:bodyPr/>
          <a:lstStyle/>
          <a:p>
            <a:r>
              <a:rPr lang="en-US" smtClean="0"/>
              <a:t>FUNC-UB.0043  Futures and Options Spring 2017                           Part I: Forwards and Futures                                               ©2017 Figlewski</a:t>
            </a:r>
            <a:endParaRPr lang="en-US"/>
          </a:p>
        </p:txBody>
      </p:sp>
      <p:sp>
        <p:nvSpPr>
          <p:cNvPr id="6" name="Slide Number Placeholder 4"/>
          <p:cNvSpPr>
            <a:spLocks noGrp="1"/>
          </p:cNvSpPr>
          <p:nvPr>
            <p:ph type="sldNum" sz="quarter" idx="11"/>
          </p:nvPr>
        </p:nvSpPr>
        <p:spPr/>
        <p:txBody>
          <a:bodyPr/>
          <a:lstStyle/>
          <a:p>
            <a:fld id="{D4E9ACD4-6012-4924-B2AE-D4C22F5D8ADB}" type="slidenum">
              <a:rPr lang="en-US"/>
              <a:pPr/>
              <a:t>83</a:t>
            </a:fld>
            <a:endParaRPr lang="en-US"/>
          </a:p>
        </p:txBody>
      </p:sp>
      <p:sp>
        <p:nvSpPr>
          <p:cNvPr id="709634" name="Rectangle 2"/>
          <p:cNvSpPr>
            <a:spLocks noGrp="1" noChangeArrowheads="1"/>
          </p:cNvSpPr>
          <p:nvPr>
            <p:ph type="title"/>
          </p:nvPr>
        </p:nvSpPr>
        <p:spPr/>
        <p:txBody>
          <a:bodyPr/>
          <a:lstStyle/>
          <a:p>
            <a:r>
              <a:rPr lang="en-US" dirty="0"/>
              <a:t>Sessions 5-6:  Futures Pricing and Cash-Futures Arbitrage</a:t>
            </a:r>
          </a:p>
        </p:txBody>
      </p:sp>
      <p:sp>
        <p:nvSpPr>
          <p:cNvPr id="709635" name="Rectangle 3"/>
          <p:cNvSpPr>
            <a:spLocks noGrp="1" noChangeArrowheads="1"/>
          </p:cNvSpPr>
          <p:nvPr>
            <p:ph type="body" idx="1"/>
          </p:nvPr>
        </p:nvSpPr>
        <p:spPr/>
        <p:txBody>
          <a:bodyPr/>
          <a:lstStyle/>
          <a:p>
            <a:pPr algn="ctr"/>
            <a:r>
              <a:rPr lang="en-US" sz="1600">
                <a:cs typeface="Arial" charset="0"/>
              </a:rPr>
              <a:t> </a:t>
            </a:r>
          </a:p>
        </p:txBody>
      </p:sp>
      <p:graphicFrame>
        <p:nvGraphicFramePr>
          <p:cNvPr id="709636" name="Object 4"/>
          <p:cNvGraphicFramePr>
            <a:graphicFrameLocks noChangeAspect="1"/>
          </p:cNvGraphicFramePr>
          <p:nvPr/>
        </p:nvGraphicFramePr>
        <p:xfrm>
          <a:off x="612775" y="825500"/>
          <a:ext cx="7962900" cy="5727700"/>
        </p:xfrm>
        <a:graphic>
          <a:graphicData uri="http://schemas.openxmlformats.org/presentationml/2006/ole">
            <mc:AlternateContent xmlns:mc="http://schemas.openxmlformats.org/markup-compatibility/2006">
              <mc:Choice xmlns:v="urn:schemas-microsoft-com:vml" Requires="v">
                <p:oleObj spid="_x0000_s709916" name="Worksheet" r:id="rId3" imgW="11515611" imgH="8591702" progId="Excel.Sheet.8">
                  <p:embed/>
                </p:oleObj>
              </mc:Choice>
              <mc:Fallback>
                <p:oleObj name="Worksheet" r:id="rId3" imgW="11515611" imgH="8591702" progId="Excel.Sheet.8">
                  <p:embed/>
                  <p:pic>
                    <p:nvPicPr>
                      <p:cNvPr id="0" name="Picture 10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2775" y="825500"/>
                        <a:ext cx="7962900" cy="572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 name="TextBox 6"/>
          <p:cNvSpPr txBox="1"/>
          <p:nvPr/>
        </p:nvSpPr>
        <p:spPr>
          <a:xfrm>
            <a:off x="2933700" y="728246"/>
            <a:ext cx="3352800" cy="338554"/>
          </a:xfrm>
          <a:prstGeom prst="rect">
            <a:avLst/>
          </a:prstGeom>
          <a:solidFill>
            <a:schemeClr val="accent1">
              <a:lumMod val="20000"/>
              <a:lumOff val="80000"/>
            </a:schemeClr>
          </a:solidFill>
          <a:ln w="12700">
            <a:solidFill>
              <a:schemeClr val="tx1"/>
            </a:solidFill>
          </a:ln>
        </p:spPr>
        <p:txBody>
          <a:bodyPr wrap="square" rtlCol="0">
            <a:spAutoFit/>
          </a:bodyPr>
          <a:lstStyle/>
          <a:p>
            <a:r>
              <a:rPr lang="en-US" dirty="0" smtClean="0"/>
              <a:t>How these plots looked 5 years earlier</a:t>
            </a:r>
            <a:endParaRPr lang="en-US" dirty="0"/>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FUNC-UB.0043  Futures and Options Spring 2017                           Part I: Forwards and Futures                                               ©2017 Figlewski</a:t>
            </a:r>
            <a:endParaRPr lang="en-US"/>
          </a:p>
        </p:txBody>
      </p:sp>
      <p:sp>
        <p:nvSpPr>
          <p:cNvPr id="5" name="Slide Number Placeholder 4"/>
          <p:cNvSpPr>
            <a:spLocks noGrp="1"/>
          </p:cNvSpPr>
          <p:nvPr>
            <p:ph type="sldNum" sz="quarter" idx="11"/>
          </p:nvPr>
        </p:nvSpPr>
        <p:spPr/>
        <p:txBody>
          <a:bodyPr/>
          <a:lstStyle/>
          <a:p>
            <a:fld id="{D918E9BF-9258-4772-B221-EF5346C6EB5E}" type="slidenum">
              <a:rPr lang="en-US"/>
              <a:pPr/>
              <a:t>84</a:t>
            </a:fld>
            <a:endParaRPr lang="en-US"/>
          </a:p>
        </p:txBody>
      </p:sp>
      <p:sp>
        <p:nvSpPr>
          <p:cNvPr id="816130" name="Rectangle 2"/>
          <p:cNvSpPr>
            <a:spLocks noGrp="1" noChangeArrowheads="1"/>
          </p:cNvSpPr>
          <p:nvPr>
            <p:ph type="title"/>
          </p:nvPr>
        </p:nvSpPr>
        <p:spPr/>
        <p:txBody>
          <a:bodyPr/>
          <a:lstStyle/>
          <a:p>
            <a:r>
              <a:rPr lang="en-US" dirty="0"/>
              <a:t>Sessions 5-6:  Futures Pricing and Cash-Futures Arbitrage</a:t>
            </a:r>
          </a:p>
        </p:txBody>
      </p:sp>
      <p:sp>
        <p:nvSpPr>
          <p:cNvPr id="816131" name="Rectangle 3"/>
          <p:cNvSpPr>
            <a:spLocks noGrp="1" noChangeArrowheads="1"/>
          </p:cNvSpPr>
          <p:nvPr>
            <p:ph type="body" idx="1"/>
          </p:nvPr>
        </p:nvSpPr>
        <p:spPr/>
        <p:txBody>
          <a:bodyPr/>
          <a:lstStyle/>
          <a:p>
            <a:pPr algn="ctr"/>
            <a:endParaRPr lang="en-US" u="sng">
              <a:cs typeface="Times New Roman" pitchFamily="18" charset="0"/>
            </a:endParaRPr>
          </a:p>
          <a:p>
            <a:pPr algn="ctr"/>
            <a:r>
              <a:rPr lang="en-US" u="sng">
                <a:cs typeface="Times New Roman" pitchFamily="18" charset="0"/>
              </a:rPr>
              <a:t>How Should the Futures Price be Related to the Price of Its Underlying?</a:t>
            </a:r>
          </a:p>
          <a:p>
            <a:pPr algn="ctr"/>
            <a:endParaRPr lang="en-US" u="sng">
              <a:cs typeface="Times New Roman" pitchFamily="18" charset="0"/>
            </a:endParaRPr>
          </a:p>
          <a:p>
            <a:r>
              <a:rPr lang="en-US" sz="1600">
                <a:cs typeface="Times New Roman" pitchFamily="18" charset="0"/>
              </a:rPr>
              <a:t>There are two well established theories of futures pricing in equilibrium:</a:t>
            </a:r>
          </a:p>
          <a:p>
            <a:endParaRPr lang="en-US" sz="1600">
              <a:cs typeface="Times New Roman" pitchFamily="18" charset="0"/>
            </a:endParaRPr>
          </a:p>
          <a:p>
            <a:pPr lvl="1"/>
            <a:r>
              <a:rPr lang="en-US">
                <a:cs typeface="Times New Roman" pitchFamily="18" charset="0"/>
              </a:rPr>
              <a:t>Explanation #1:   The Expectations Model</a:t>
            </a:r>
          </a:p>
          <a:p>
            <a:pPr lvl="1"/>
            <a:endParaRPr lang="en-US">
              <a:cs typeface="Times New Roman" pitchFamily="18" charset="0"/>
            </a:endParaRPr>
          </a:p>
          <a:p>
            <a:pPr lvl="1"/>
            <a:r>
              <a:rPr lang="en-US">
                <a:cs typeface="Times New Roman" pitchFamily="18" charset="0"/>
              </a:rPr>
              <a:t>Explanation #2:   The Cost of Carry Model</a:t>
            </a:r>
          </a:p>
          <a:p>
            <a:endParaRPr lang="en-US">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816131">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816131">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816131">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6131" grpId="0" uiExpand="1" build="p" bldLvl="2" autoUpdateAnimBg="0"/>
    </p:bldLst>
  </p:timing>
</p:sld>
</file>

<file path=ppt/slides/slide8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FUNC-UB.0043  Futures and Options Spring 2017                           Part I: Forwards and Futures                                               ©2017 Figlewski</a:t>
            </a:r>
            <a:endParaRPr lang="en-US"/>
          </a:p>
        </p:txBody>
      </p:sp>
      <p:sp>
        <p:nvSpPr>
          <p:cNvPr id="5" name="Slide Number Placeholder 4"/>
          <p:cNvSpPr>
            <a:spLocks noGrp="1"/>
          </p:cNvSpPr>
          <p:nvPr>
            <p:ph type="sldNum" sz="quarter" idx="11"/>
          </p:nvPr>
        </p:nvSpPr>
        <p:spPr/>
        <p:txBody>
          <a:bodyPr/>
          <a:lstStyle/>
          <a:p>
            <a:fld id="{302DC4D4-A609-4CA4-B67A-4B1A885FB12D}" type="slidenum">
              <a:rPr lang="en-US"/>
              <a:pPr/>
              <a:t>85</a:t>
            </a:fld>
            <a:endParaRPr lang="en-US"/>
          </a:p>
        </p:txBody>
      </p:sp>
      <p:sp>
        <p:nvSpPr>
          <p:cNvPr id="817154" name="Rectangle 2"/>
          <p:cNvSpPr>
            <a:spLocks noGrp="1" noChangeArrowheads="1"/>
          </p:cNvSpPr>
          <p:nvPr>
            <p:ph type="title"/>
          </p:nvPr>
        </p:nvSpPr>
        <p:spPr/>
        <p:txBody>
          <a:bodyPr/>
          <a:lstStyle/>
          <a:p>
            <a:r>
              <a:rPr lang="en-US" dirty="0"/>
              <a:t>Sessions 5-6:  Futures Pricing and Cash-Futures Arbitrage</a:t>
            </a:r>
          </a:p>
        </p:txBody>
      </p:sp>
      <p:sp>
        <p:nvSpPr>
          <p:cNvPr id="817155" name="Rectangle 3"/>
          <p:cNvSpPr>
            <a:spLocks noGrp="1" noChangeArrowheads="1"/>
          </p:cNvSpPr>
          <p:nvPr>
            <p:ph type="body" idx="1"/>
          </p:nvPr>
        </p:nvSpPr>
        <p:spPr/>
        <p:txBody>
          <a:bodyPr/>
          <a:lstStyle/>
          <a:p>
            <a:pPr algn="ctr"/>
            <a:endParaRPr lang="en-US" u="sng" dirty="0">
              <a:cs typeface="Times New Roman" pitchFamily="18" charset="0"/>
            </a:endParaRPr>
          </a:p>
          <a:p>
            <a:pPr algn="ctr"/>
            <a:r>
              <a:rPr lang="en-US" u="sng" dirty="0">
                <a:cs typeface="Times New Roman" pitchFamily="18" charset="0"/>
              </a:rPr>
              <a:t>Explanation #1:   The Expectations Model</a:t>
            </a:r>
          </a:p>
          <a:p>
            <a:endParaRPr lang="en-US" sz="1600" u="sng" dirty="0">
              <a:cs typeface="Times New Roman" pitchFamily="18" charset="0"/>
            </a:endParaRPr>
          </a:p>
          <a:p>
            <a:r>
              <a:rPr lang="en-US" sz="1600" u="sng" dirty="0">
                <a:cs typeface="Times New Roman" pitchFamily="18" charset="0"/>
              </a:rPr>
              <a:t>The reasoning:</a:t>
            </a:r>
            <a:r>
              <a:rPr lang="en-US" sz="1600" dirty="0">
                <a:cs typeface="Times New Roman" pitchFamily="18" charset="0"/>
              </a:rPr>
              <a:t>  If traders can take a long or a short futures position at a price F, any trader who expects the price of the underlying asset to be higher than F at expiration will buy futures, and any trader who expects the underlying price to be below F will sell futures.  The equilibrium futures price will go to the level where </a:t>
            </a:r>
            <a:r>
              <a:rPr lang="en-US" sz="1600" dirty="0" smtClean="0">
                <a:cs typeface="Times New Roman" pitchFamily="18" charset="0"/>
              </a:rPr>
              <a:t>demand is equally balanced between long and short.  About half </a:t>
            </a:r>
            <a:r>
              <a:rPr lang="en-US" sz="1600" dirty="0">
                <a:cs typeface="Times New Roman" pitchFamily="18" charset="0"/>
              </a:rPr>
              <a:t>the traders will buy futures and </a:t>
            </a:r>
            <a:r>
              <a:rPr lang="en-US" sz="1600" dirty="0" smtClean="0">
                <a:cs typeface="Times New Roman" pitchFamily="18" charset="0"/>
              </a:rPr>
              <a:t>the other half </a:t>
            </a:r>
            <a:r>
              <a:rPr lang="en-US" sz="1600" dirty="0">
                <a:cs typeface="Times New Roman" pitchFamily="18" charset="0"/>
              </a:rPr>
              <a:t>will sell futures.  </a:t>
            </a:r>
          </a:p>
          <a:p>
            <a:endParaRPr lang="en-US" sz="1600" u="sng" dirty="0">
              <a:cs typeface="Times New Roman" pitchFamily="18" charset="0"/>
            </a:endParaRPr>
          </a:p>
          <a:p>
            <a:r>
              <a:rPr lang="en-US" sz="1600" u="sng" dirty="0">
                <a:cs typeface="Times New Roman" pitchFamily="18" charset="0"/>
              </a:rPr>
              <a:t>The result:</a:t>
            </a:r>
            <a:r>
              <a:rPr lang="en-US" sz="1600" dirty="0">
                <a:cs typeface="Times New Roman" pitchFamily="18" charset="0"/>
              </a:rPr>
              <a:t>  The futures price is the market's expected value for the price of the underlying asset on the expiration date of the futures contract.  </a:t>
            </a:r>
          </a:p>
          <a:p>
            <a:endParaRPr lang="en-US" sz="1600" dirty="0">
              <a:cs typeface="Times New Roman" pitchFamily="18" charset="0"/>
            </a:endParaRPr>
          </a:p>
          <a:p>
            <a:r>
              <a:rPr lang="en-US" sz="1600" dirty="0">
                <a:cs typeface="Times New Roman" pitchFamily="18" charset="0"/>
              </a:rPr>
              <a:t>Is the Expectations Model the right one for stock index futures?</a:t>
            </a:r>
          </a:p>
          <a:p>
            <a:endParaRPr lang="en-US" sz="900" dirty="0">
              <a:cs typeface="Times New Roman" pitchFamily="18" charset="0"/>
            </a:endParaRPr>
          </a:p>
          <a:p>
            <a:endParaRPr lang="en-US" sz="1600" dirty="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817155">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817155">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81715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7155" grpId="0" uiExpand="1" build="p" bldLvl="2" autoUpdateAnimBg="0"/>
    </p:bldLst>
  </p:timing>
</p:sld>
</file>

<file path=ppt/slides/slide8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FUNC-UB.0043  Futures and Options Spring 2017                           Part I: Forwards and Futures                                               ©2017 Figlewski</a:t>
            </a:r>
            <a:endParaRPr lang="en-US"/>
          </a:p>
        </p:txBody>
      </p:sp>
      <p:sp>
        <p:nvSpPr>
          <p:cNvPr id="5" name="Slide Number Placeholder 4"/>
          <p:cNvSpPr>
            <a:spLocks noGrp="1"/>
          </p:cNvSpPr>
          <p:nvPr>
            <p:ph type="sldNum" sz="quarter" idx="11"/>
          </p:nvPr>
        </p:nvSpPr>
        <p:spPr/>
        <p:txBody>
          <a:bodyPr/>
          <a:lstStyle/>
          <a:p>
            <a:fld id="{5D4D6193-BDBC-4D58-A4A3-CF9A6BA6A20B}" type="slidenum">
              <a:rPr lang="en-US"/>
              <a:pPr/>
              <a:t>86</a:t>
            </a:fld>
            <a:endParaRPr lang="en-US"/>
          </a:p>
        </p:txBody>
      </p:sp>
      <p:sp>
        <p:nvSpPr>
          <p:cNvPr id="818178" name="Rectangle 2"/>
          <p:cNvSpPr>
            <a:spLocks noGrp="1" noChangeArrowheads="1"/>
          </p:cNvSpPr>
          <p:nvPr>
            <p:ph type="title"/>
          </p:nvPr>
        </p:nvSpPr>
        <p:spPr/>
        <p:txBody>
          <a:bodyPr/>
          <a:lstStyle/>
          <a:p>
            <a:r>
              <a:rPr lang="en-US" dirty="0"/>
              <a:t>Sessions 5-6:  Futures Pricing and Cash-Futures Arbitrage</a:t>
            </a:r>
          </a:p>
        </p:txBody>
      </p:sp>
      <p:sp>
        <p:nvSpPr>
          <p:cNvPr id="818179" name="Rectangle 3"/>
          <p:cNvSpPr>
            <a:spLocks noGrp="1" noChangeArrowheads="1"/>
          </p:cNvSpPr>
          <p:nvPr>
            <p:ph type="body" idx="1"/>
          </p:nvPr>
        </p:nvSpPr>
        <p:spPr/>
        <p:txBody>
          <a:bodyPr/>
          <a:lstStyle/>
          <a:p>
            <a:pPr algn="ctr"/>
            <a:endParaRPr lang="en-US" u="sng" dirty="0">
              <a:cs typeface="Arial" charset="0"/>
            </a:endParaRPr>
          </a:p>
          <a:p>
            <a:pPr algn="ctr"/>
            <a:r>
              <a:rPr lang="en-US" u="sng" dirty="0">
                <a:cs typeface="Arial" charset="0"/>
              </a:rPr>
              <a:t>Let's Check Out the Expectations Model on S&amp;P 500 Futures</a:t>
            </a:r>
          </a:p>
          <a:p>
            <a:endParaRPr lang="en-US" sz="1600" dirty="0">
              <a:cs typeface="Arial" charset="0"/>
            </a:endParaRPr>
          </a:p>
          <a:p>
            <a:r>
              <a:rPr lang="en-US" sz="1600" dirty="0">
                <a:cs typeface="Arial" charset="0"/>
              </a:rPr>
              <a:t>Suppose the futures price for the Standard and Poor's 500 Stock Index is the market's forecast of the level of the S&amp;P 500 index on the futures expiration date.  What should the futures price be?</a:t>
            </a:r>
          </a:p>
          <a:p>
            <a:pPr algn="ctr"/>
            <a:r>
              <a:rPr lang="en-US" sz="1600" u="sng" dirty="0">
                <a:cs typeface="Arial" charset="0"/>
              </a:rPr>
              <a:t>Current Market Data</a:t>
            </a:r>
          </a:p>
          <a:p>
            <a:pPr lvl="2">
              <a:buFontTx/>
              <a:buNone/>
            </a:pPr>
            <a:r>
              <a:rPr lang="en-US" sz="1600" dirty="0">
                <a:cs typeface="Arial" charset="0"/>
              </a:rPr>
              <a:t>Today's date		</a:t>
            </a:r>
            <a:r>
              <a:rPr lang="en-US" sz="1600" dirty="0" smtClean="0">
                <a:cs typeface="Arial" charset="0"/>
              </a:rPr>
              <a:t>Feb. 7, 2017</a:t>
            </a:r>
            <a:endParaRPr lang="en-US" sz="1600" dirty="0">
              <a:cs typeface="Arial" charset="0"/>
            </a:endParaRPr>
          </a:p>
          <a:p>
            <a:pPr lvl="2">
              <a:buFontTx/>
              <a:buNone/>
            </a:pPr>
            <a:r>
              <a:rPr lang="en-US" sz="1600" dirty="0">
                <a:cs typeface="Arial" charset="0"/>
              </a:rPr>
              <a:t>S&amp;P 500 index level		</a:t>
            </a:r>
            <a:r>
              <a:rPr lang="en-US" sz="1600" dirty="0" smtClean="0">
                <a:cs typeface="Arial" charset="0"/>
              </a:rPr>
              <a:t>2293.08</a:t>
            </a:r>
            <a:endParaRPr lang="en-US" sz="1600" dirty="0">
              <a:cs typeface="Arial" charset="0"/>
            </a:endParaRPr>
          </a:p>
          <a:p>
            <a:pPr lvl="2">
              <a:buFontTx/>
              <a:buNone/>
            </a:pPr>
            <a:r>
              <a:rPr lang="en-US" sz="1600" dirty="0">
                <a:cs typeface="Arial" charset="0"/>
              </a:rPr>
              <a:t>Average annual dividend yield	</a:t>
            </a:r>
            <a:r>
              <a:rPr lang="en-US" sz="1600" dirty="0" smtClean="0">
                <a:cs typeface="Arial" charset="0"/>
              </a:rPr>
              <a:t>1.98%</a:t>
            </a:r>
            <a:endParaRPr lang="en-US" sz="1600" dirty="0">
              <a:cs typeface="Arial" charset="0"/>
            </a:endParaRPr>
          </a:p>
          <a:p>
            <a:pPr lvl="2">
              <a:buFontTx/>
              <a:buNone/>
            </a:pPr>
            <a:r>
              <a:rPr lang="en-US" sz="1600" dirty="0">
                <a:cs typeface="Arial" charset="0"/>
              </a:rPr>
              <a:t>Interest rate </a:t>
            </a:r>
            <a:r>
              <a:rPr lang="en-US" sz="1600" dirty="0" smtClean="0">
                <a:cs typeface="Arial" charset="0"/>
              </a:rPr>
              <a:t>(3 month LIBOR</a:t>
            </a:r>
            <a:r>
              <a:rPr lang="en-US" sz="1600" dirty="0">
                <a:cs typeface="Arial" charset="0"/>
              </a:rPr>
              <a:t>)	</a:t>
            </a:r>
            <a:r>
              <a:rPr lang="en-US" sz="1600" dirty="0" smtClean="0">
                <a:cs typeface="Arial" charset="0"/>
              </a:rPr>
              <a:t>1.04%</a:t>
            </a:r>
            <a:endParaRPr lang="en-US" sz="1600" dirty="0">
              <a:cs typeface="Arial" charset="0"/>
            </a:endParaRPr>
          </a:p>
          <a:p>
            <a:pPr lvl="2">
              <a:buFontTx/>
              <a:buNone/>
            </a:pPr>
            <a:r>
              <a:rPr lang="en-US" sz="1600" dirty="0">
                <a:cs typeface="Arial" charset="0"/>
              </a:rPr>
              <a:t>Expected risk premium </a:t>
            </a:r>
          </a:p>
          <a:p>
            <a:pPr lvl="2">
              <a:buFontTx/>
              <a:buNone/>
            </a:pPr>
            <a:r>
              <a:rPr lang="en-US" sz="1600" dirty="0">
                <a:cs typeface="Arial" charset="0"/>
              </a:rPr>
              <a:t>on equities			</a:t>
            </a:r>
            <a:r>
              <a:rPr lang="en-US" sz="1600" dirty="0" smtClean="0">
                <a:cs typeface="Arial" charset="0"/>
              </a:rPr>
              <a:t>4.0% ?</a:t>
            </a:r>
            <a:endParaRPr lang="en-US" sz="1600" dirty="0">
              <a:cs typeface="Arial" charset="0"/>
            </a:endParaRPr>
          </a:p>
          <a:p>
            <a:pPr lvl="2">
              <a:buFontTx/>
              <a:buNone/>
            </a:pPr>
            <a:endParaRPr lang="en-US" sz="1600" dirty="0">
              <a:cs typeface="Arial" charset="0"/>
            </a:endParaRPr>
          </a:p>
          <a:p>
            <a:pPr lvl="2">
              <a:buFontTx/>
              <a:buNone/>
            </a:pPr>
            <a:r>
              <a:rPr lang="en-US" sz="1600" u="sng" dirty="0">
                <a:cs typeface="Arial" charset="0"/>
              </a:rPr>
              <a:t>Futures contracts</a:t>
            </a:r>
            <a:r>
              <a:rPr lang="en-US" sz="1600" dirty="0">
                <a:cs typeface="Arial" charset="0"/>
              </a:rPr>
              <a:t>		</a:t>
            </a:r>
          </a:p>
          <a:p>
            <a:pPr lvl="3">
              <a:buFontTx/>
              <a:buNone/>
            </a:pPr>
            <a:r>
              <a:rPr lang="en-US" sz="1600" dirty="0">
                <a:cs typeface="Arial" charset="0"/>
              </a:rPr>
              <a:t>MAR 2017 </a:t>
            </a:r>
            <a:r>
              <a:rPr lang="en-US" sz="1600" dirty="0" smtClean="0">
                <a:cs typeface="Arial" charset="0"/>
              </a:rPr>
              <a:t>(38 </a:t>
            </a:r>
            <a:r>
              <a:rPr lang="en-US" sz="1600" dirty="0">
                <a:cs typeface="Arial" charset="0"/>
              </a:rPr>
              <a:t>days)</a:t>
            </a:r>
          </a:p>
          <a:p>
            <a:pPr lvl="3">
              <a:buFontTx/>
              <a:buNone/>
            </a:pPr>
            <a:r>
              <a:rPr lang="en-US" sz="1600" dirty="0" smtClean="0">
                <a:cs typeface="Arial" charset="0"/>
              </a:rPr>
              <a:t>JUN 2017 (129 </a:t>
            </a:r>
            <a:r>
              <a:rPr lang="en-US" sz="1600" dirty="0">
                <a:cs typeface="Arial" charset="0"/>
              </a:rPr>
              <a:t>days)</a:t>
            </a:r>
          </a:p>
          <a:p>
            <a:pPr lvl="3">
              <a:buFontTx/>
              <a:buNone/>
            </a:pPr>
            <a:r>
              <a:rPr lang="en-US" sz="1600" dirty="0" smtClean="0">
                <a:cs typeface="Arial" charset="0"/>
              </a:rPr>
              <a:t>SEP 2017 (220 </a:t>
            </a:r>
            <a:r>
              <a:rPr lang="en-US" sz="1600" dirty="0">
                <a:cs typeface="Arial" charset="0"/>
              </a:rPr>
              <a:t>days)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818179">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818179">
                                            <p:txEl>
                                              <p:pRg st="4" end="4"/>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499"/>
                                          </p:stCondLst>
                                        </p:cTn>
                                        <p:tgtEl>
                                          <p:spTgt spid="818179">
                                            <p:txEl>
                                              <p:pRg st="5" end="5"/>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818179">
                                            <p:txEl>
                                              <p:pRg st="6" end="6"/>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818179">
                                            <p:txEl>
                                              <p:pRg st="7" end="7"/>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499"/>
                                          </p:stCondLst>
                                        </p:cTn>
                                        <p:tgtEl>
                                          <p:spTgt spid="818179">
                                            <p:txEl>
                                              <p:pRg st="8" end="8"/>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499"/>
                                          </p:stCondLst>
                                        </p:cTn>
                                        <p:tgtEl>
                                          <p:spTgt spid="818179">
                                            <p:txEl>
                                              <p:pRg st="9" end="9"/>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499"/>
                                          </p:stCondLst>
                                        </p:cTn>
                                        <p:tgtEl>
                                          <p:spTgt spid="818179">
                                            <p:txEl>
                                              <p:pRg st="10" end="10"/>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499"/>
                                          </p:stCondLst>
                                        </p:cTn>
                                        <p:tgtEl>
                                          <p:spTgt spid="818179">
                                            <p:txEl>
                                              <p:pRg st="12" end="12"/>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499"/>
                                          </p:stCondLst>
                                        </p:cTn>
                                        <p:tgtEl>
                                          <p:spTgt spid="818179">
                                            <p:txEl>
                                              <p:pRg st="13" end="13"/>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499"/>
                                          </p:stCondLst>
                                        </p:cTn>
                                        <p:tgtEl>
                                          <p:spTgt spid="818179">
                                            <p:txEl>
                                              <p:pRg st="14" end="14"/>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499"/>
                                          </p:stCondLst>
                                        </p:cTn>
                                        <p:tgtEl>
                                          <p:spTgt spid="818179">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8179" grpId="0" uiExpand="1" build="p" bldLvl="2" autoUpdateAnimBg="0"/>
    </p:bldLst>
  </p:timing>
</p:sld>
</file>

<file path=ppt/slides/slide8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FUNC-UB.0043  Futures and Options Spring 2017                           Part I: Forwards and Futures                                               ©2017 Figlewski</a:t>
            </a:r>
            <a:endParaRPr lang="en-US"/>
          </a:p>
        </p:txBody>
      </p:sp>
      <p:sp>
        <p:nvSpPr>
          <p:cNvPr id="5" name="Slide Number Placeholder 4"/>
          <p:cNvSpPr>
            <a:spLocks noGrp="1"/>
          </p:cNvSpPr>
          <p:nvPr>
            <p:ph type="sldNum" sz="quarter" idx="11"/>
          </p:nvPr>
        </p:nvSpPr>
        <p:spPr/>
        <p:txBody>
          <a:bodyPr/>
          <a:lstStyle/>
          <a:p>
            <a:fld id="{3FA3D81A-3504-43B9-B35E-1BCAE5BF3E52}" type="slidenum">
              <a:rPr lang="en-US"/>
              <a:pPr/>
              <a:t>87</a:t>
            </a:fld>
            <a:endParaRPr lang="en-US"/>
          </a:p>
        </p:txBody>
      </p:sp>
      <p:sp>
        <p:nvSpPr>
          <p:cNvPr id="819202" name="Rectangle 2"/>
          <p:cNvSpPr>
            <a:spLocks noGrp="1" noChangeArrowheads="1"/>
          </p:cNvSpPr>
          <p:nvPr>
            <p:ph type="title"/>
          </p:nvPr>
        </p:nvSpPr>
        <p:spPr/>
        <p:txBody>
          <a:bodyPr/>
          <a:lstStyle/>
          <a:p>
            <a:r>
              <a:rPr lang="en-US" dirty="0"/>
              <a:t>Sessions 5-6:  Futures Pricing and Cash-Futures Arbitrage</a:t>
            </a:r>
          </a:p>
        </p:txBody>
      </p:sp>
      <p:sp>
        <p:nvSpPr>
          <p:cNvPr id="819203" name="Rectangle 3"/>
          <p:cNvSpPr>
            <a:spLocks noGrp="1" noChangeArrowheads="1"/>
          </p:cNvSpPr>
          <p:nvPr>
            <p:ph type="body" idx="1"/>
          </p:nvPr>
        </p:nvSpPr>
        <p:spPr/>
        <p:txBody>
          <a:bodyPr/>
          <a:lstStyle/>
          <a:p>
            <a:pPr algn="ctr"/>
            <a:endParaRPr lang="en-US" u="sng" dirty="0">
              <a:cs typeface="Arial" charset="0"/>
            </a:endParaRPr>
          </a:p>
          <a:p>
            <a:pPr algn="ctr"/>
            <a:r>
              <a:rPr lang="en-US" u="sng" dirty="0">
                <a:cs typeface="Arial" charset="0"/>
              </a:rPr>
              <a:t>Calculating the Expected S&amp;P 500 Index at Futures Expiration</a:t>
            </a:r>
          </a:p>
          <a:p>
            <a:endParaRPr lang="en-US" dirty="0">
              <a:cs typeface="Arial" charset="0"/>
            </a:endParaRPr>
          </a:p>
          <a:p>
            <a:r>
              <a:rPr lang="en-US" sz="1600" dirty="0">
                <a:cs typeface="Arial" charset="0"/>
              </a:rPr>
              <a:t>The total return on the S&amp;P index = percent change in index + dividends</a:t>
            </a:r>
          </a:p>
          <a:p>
            <a:endParaRPr lang="en-US" sz="1600" dirty="0">
              <a:cs typeface="Arial" charset="0"/>
            </a:endParaRPr>
          </a:p>
          <a:p>
            <a:r>
              <a:rPr lang="en-US" sz="1600" dirty="0">
                <a:cs typeface="Arial" charset="0"/>
              </a:rPr>
              <a:t>In equilibrium, the expected total return on the S&amp;P index is equal to the riskless interest rate plus an appropriate risk premium.  In recent years, the expected equity risk premium is thought to be about </a:t>
            </a:r>
            <a:r>
              <a:rPr lang="en-US" sz="1600" dirty="0" smtClean="0">
                <a:cs typeface="Arial" charset="0"/>
              </a:rPr>
              <a:t>4.0%.</a:t>
            </a:r>
            <a:endParaRPr lang="en-US" sz="1600" dirty="0">
              <a:cs typeface="Arial" charset="0"/>
            </a:endParaRPr>
          </a:p>
          <a:p>
            <a:endParaRPr lang="en-US" sz="1600" dirty="0">
              <a:cs typeface="Arial" charset="0"/>
            </a:endParaRPr>
          </a:p>
          <a:p>
            <a:r>
              <a:rPr lang="en-US" sz="1600" dirty="0">
                <a:cs typeface="Arial" charset="0"/>
              </a:rPr>
              <a:t>We can combine </a:t>
            </a:r>
            <a:r>
              <a:rPr lang="en-US" sz="1600" dirty="0" smtClean="0">
                <a:cs typeface="Arial" charset="0"/>
              </a:rPr>
              <a:t>these </a:t>
            </a:r>
            <a:r>
              <a:rPr lang="en-US" sz="1600" dirty="0">
                <a:cs typeface="Arial" charset="0"/>
              </a:rPr>
              <a:t>two relationships to compute the expected index level at futures expiration:</a:t>
            </a:r>
          </a:p>
          <a:p>
            <a:endParaRPr lang="en-US" sz="1600" dirty="0">
              <a:cs typeface="Arial" charset="0"/>
            </a:endParaRPr>
          </a:p>
          <a:p>
            <a:r>
              <a:rPr lang="en-US" sz="1600" i="1" dirty="0" smtClean="0">
                <a:cs typeface="Arial" charset="0"/>
              </a:rPr>
              <a:t>Expected value of total return on the index from now to futures expiration = </a:t>
            </a:r>
          </a:p>
          <a:p>
            <a:r>
              <a:rPr lang="en-US" sz="1600" i="1" dirty="0" smtClean="0">
                <a:cs typeface="Arial" charset="0"/>
              </a:rPr>
              <a:t>      ( expected percent change in index + dividend yield)</a:t>
            </a:r>
          </a:p>
          <a:p>
            <a:endParaRPr lang="en-US" sz="1600" i="1" dirty="0" smtClean="0">
              <a:cs typeface="Arial" charset="0"/>
            </a:endParaRPr>
          </a:p>
          <a:p>
            <a:r>
              <a:rPr lang="en-US" sz="1600" i="1" dirty="0" smtClean="0">
                <a:cs typeface="Arial" charset="0"/>
              </a:rPr>
              <a:t>Expected percent </a:t>
            </a:r>
            <a:r>
              <a:rPr lang="en-US" sz="1600" i="1" dirty="0">
                <a:cs typeface="Arial" charset="0"/>
              </a:rPr>
              <a:t>change in </a:t>
            </a:r>
            <a:r>
              <a:rPr lang="en-US" sz="1600" i="1" dirty="0" smtClean="0">
                <a:cs typeface="Arial" charset="0"/>
              </a:rPr>
              <a:t>index  =</a:t>
            </a:r>
            <a:endParaRPr lang="en-US" sz="1600" i="1" dirty="0">
              <a:cs typeface="Arial" charset="0"/>
            </a:endParaRPr>
          </a:p>
          <a:p>
            <a:r>
              <a:rPr lang="en-US" sz="1600" i="1" dirty="0">
                <a:cs typeface="Arial" charset="0"/>
              </a:rPr>
              <a:t>      (Riskless interest rate + risk premium - </a:t>
            </a:r>
            <a:r>
              <a:rPr lang="en-US" sz="1600" i="1" dirty="0" smtClean="0">
                <a:cs typeface="Arial" charset="0"/>
              </a:rPr>
              <a:t>dividend </a:t>
            </a:r>
            <a:r>
              <a:rPr lang="en-US" sz="1600" i="1" dirty="0">
                <a:cs typeface="Arial" charset="0"/>
              </a:rPr>
              <a:t>yield </a:t>
            </a:r>
            <a:r>
              <a:rPr lang="en-US" sz="1600" i="1" dirty="0" smtClean="0">
                <a:cs typeface="Arial" charset="0"/>
              </a:rPr>
              <a:t>) x (days to expiration / 365)</a:t>
            </a:r>
            <a:endParaRPr lang="en-US" sz="1600" i="1" dirty="0">
              <a:cs typeface="Arial" charset="0"/>
            </a:endParaRPr>
          </a:p>
          <a:p>
            <a:endParaRPr lang="en-US" sz="1600" i="1" dirty="0">
              <a:cs typeface="Arial" charset="0"/>
            </a:endParaRPr>
          </a:p>
          <a:p>
            <a:endParaRPr lang="en-US" sz="1600" dirty="0">
              <a:cs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81920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81920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819203">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819203">
                                            <p:txEl>
                                              <p:pRg st="9" end="9"/>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819203">
                                            <p:txEl>
                                              <p:pRg st="10" end="1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819203">
                                            <p:txEl>
                                              <p:pRg st="12" end="1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81920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203" grpId="0" uiExpand="1" build="p" bldLvl="2" autoUpdateAnimBg="0"/>
    </p:bldLst>
  </p:timing>
</p:sld>
</file>

<file path=ppt/slides/slide8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 name="Footer Placeholder 3"/>
          <p:cNvSpPr>
            <a:spLocks noGrp="1"/>
          </p:cNvSpPr>
          <p:nvPr>
            <p:ph type="ftr" sz="quarter" idx="10"/>
          </p:nvPr>
        </p:nvSpPr>
        <p:spPr/>
        <p:txBody>
          <a:bodyPr/>
          <a:lstStyle/>
          <a:p>
            <a:r>
              <a:rPr lang="en-US" smtClean="0"/>
              <a:t>FUNC-UB.0043  Futures and Options Spring 2017                           Part I: Forwards and Futures                                               ©2017 Figlewski</a:t>
            </a:r>
            <a:endParaRPr lang="en-US"/>
          </a:p>
        </p:txBody>
      </p:sp>
      <p:sp>
        <p:nvSpPr>
          <p:cNvPr id="8" name="Slide Number Placeholder 4"/>
          <p:cNvSpPr>
            <a:spLocks noGrp="1"/>
          </p:cNvSpPr>
          <p:nvPr>
            <p:ph type="sldNum" sz="quarter" idx="11"/>
          </p:nvPr>
        </p:nvSpPr>
        <p:spPr/>
        <p:txBody>
          <a:bodyPr/>
          <a:lstStyle/>
          <a:p>
            <a:fld id="{D273B27B-1EC4-40F4-9554-19752AB76D69}" type="slidenum">
              <a:rPr lang="en-US"/>
              <a:pPr/>
              <a:t>88</a:t>
            </a:fld>
            <a:endParaRPr lang="en-US"/>
          </a:p>
        </p:txBody>
      </p:sp>
      <p:sp>
        <p:nvSpPr>
          <p:cNvPr id="820226" name="Rectangle 2"/>
          <p:cNvSpPr>
            <a:spLocks noGrp="1" noChangeArrowheads="1"/>
          </p:cNvSpPr>
          <p:nvPr>
            <p:ph type="title"/>
          </p:nvPr>
        </p:nvSpPr>
        <p:spPr/>
        <p:txBody>
          <a:bodyPr/>
          <a:lstStyle/>
          <a:p>
            <a:r>
              <a:rPr lang="en-US" dirty="0"/>
              <a:t>Sessions 5-6:  Futures Pricing and Cash-Futures Arbitrage</a:t>
            </a:r>
          </a:p>
        </p:txBody>
      </p:sp>
      <p:graphicFrame>
        <p:nvGraphicFramePr>
          <p:cNvPr id="820228" name="Object 4"/>
          <p:cNvGraphicFramePr>
            <a:graphicFrameLocks noChangeAspect="1"/>
          </p:cNvGraphicFramePr>
          <p:nvPr>
            <p:extLst>
              <p:ext uri="{D42A27DB-BD31-4B8C-83A1-F6EECF244321}">
                <p14:modId xmlns:p14="http://schemas.microsoft.com/office/powerpoint/2010/main" val="881514715"/>
              </p:ext>
            </p:extLst>
          </p:nvPr>
        </p:nvGraphicFramePr>
        <p:xfrm>
          <a:off x="685800" y="2590800"/>
          <a:ext cx="7762240" cy="609600"/>
        </p:xfrm>
        <a:graphic>
          <a:graphicData uri="http://schemas.openxmlformats.org/presentationml/2006/ole">
            <mc:AlternateContent xmlns:mc="http://schemas.openxmlformats.org/markup-compatibility/2006">
              <mc:Choice xmlns:v="urn:schemas-microsoft-com:vml" Requires="v">
                <p:oleObj spid="_x0000_s820824" name="Equation" r:id="rId3" imgW="7277100" imgH="571500" progId="Equation.DSMT4">
                  <p:embed/>
                </p:oleObj>
              </mc:Choice>
              <mc:Fallback>
                <p:oleObj name="Equation" r:id="rId3" imgW="7277100" imgH="571500" progId="Equation.DSMT4">
                  <p:embed/>
                  <p:pic>
                    <p:nvPicPr>
                      <p:cNvPr id="0" name="Picture 23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 y="2590800"/>
                        <a:ext cx="776224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graphicFrame>
        <p:nvGraphicFramePr>
          <p:cNvPr id="820229" name="Object 5"/>
          <p:cNvGraphicFramePr>
            <a:graphicFrameLocks noChangeAspect="1"/>
          </p:cNvGraphicFramePr>
          <p:nvPr>
            <p:extLst>
              <p:ext uri="{D42A27DB-BD31-4B8C-83A1-F6EECF244321}">
                <p14:modId xmlns:p14="http://schemas.microsoft.com/office/powerpoint/2010/main" val="2609119016"/>
              </p:ext>
            </p:extLst>
          </p:nvPr>
        </p:nvGraphicFramePr>
        <p:xfrm>
          <a:off x="1828800" y="1489346"/>
          <a:ext cx="5334000" cy="726803"/>
        </p:xfrm>
        <a:graphic>
          <a:graphicData uri="http://schemas.openxmlformats.org/presentationml/2006/ole">
            <mc:AlternateContent xmlns:mc="http://schemas.openxmlformats.org/markup-compatibility/2006">
              <mc:Choice xmlns:v="urn:schemas-microsoft-com:vml" Requires="v">
                <p:oleObj spid="_x0000_s820825" name="Equation" r:id="rId5" imgW="4597400" imgH="571500" progId="Equation.DSMT4">
                  <p:embed/>
                </p:oleObj>
              </mc:Choice>
              <mc:Fallback>
                <p:oleObj name="Equation" r:id="rId5" imgW="4597400" imgH="571500" progId="Equation.DSMT4">
                  <p:embed/>
                  <p:pic>
                    <p:nvPicPr>
                      <p:cNvPr id="0" name="Picture 23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28800" y="1489346"/>
                        <a:ext cx="5334000" cy="7268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
        <p:nvSpPr>
          <p:cNvPr id="10" name="TextBox 9"/>
          <p:cNvSpPr txBox="1"/>
          <p:nvPr/>
        </p:nvSpPr>
        <p:spPr>
          <a:xfrm>
            <a:off x="2286000" y="3429000"/>
            <a:ext cx="5452134" cy="830997"/>
          </a:xfrm>
          <a:prstGeom prst="rect">
            <a:avLst/>
          </a:prstGeom>
          <a:noFill/>
        </p:spPr>
        <p:txBody>
          <a:bodyPr wrap="none" rtlCol="0">
            <a:spAutoFit/>
          </a:bodyPr>
          <a:lstStyle/>
          <a:p>
            <a:r>
              <a:rPr lang="en-US" i="0" dirty="0" smtClean="0"/>
              <a:t>=  (1.04%             +        4.0%           -       1.98%)    x       38/365</a:t>
            </a:r>
          </a:p>
          <a:p>
            <a:endParaRPr lang="en-US" i="0" dirty="0" smtClean="0"/>
          </a:p>
          <a:p>
            <a:r>
              <a:rPr lang="en-US" i="0" dirty="0" smtClean="0"/>
              <a:t>= 1.003%</a:t>
            </a:r>
          </a:p>
        </p:txBody>
      </p:sp>
      <p:sp>
        <p:nvSpPr>
          <p:cNvPr id="12" name="TextBox 11"/>
          <p:cNvSpPr txBox="1"/>
          <p:nvPr/>
        </p:nvSpPr>
        <p:spPr>
          <a:xfrm>
            <a:off x="762000" y="4800600"/>
            <a:ext cx="7620000" cy="1323439"/>
          </a:xfrm>
          <a:prstGeom prst="rect">
            <a:avLst/>
          </a:prstGeom>
          <a:noFill/>
        </p:spPr>
        <p:txBody>
          <a:bodyPr wrap="square" rtlCol="0">
            <a:spAutoFit/>
          </a:bodyPr>
          <a:lstStyle/>
          <a:p>
            <a:r>
              <a:rPr lang="en-US" i="0" dirty="0" smtClean="0"/>
              <a:t>By this calculation, the expected index at MAR futures expiration should be</a:t>
            </a:r>
          </a:p>
          <a:p>
            <a:endParaRPr lang="en-US" i="0" dirty="0" smtClean="0"/>
          </a:p>
          <a:p>
            <a:r>
              <a:rPr lang="en-US" i="0" dirty="0" smtClean="0"/>
              <a:t>	</a:t>
            </a:r>
            <a:r>
              <a:rPr lang="en-US" i="0" smtClean="0"/>
              <a:t>	</a:t>
            </a:r>
            <a:r>
              <a:rPr lang="en-US" b="1" i="0" smtClean="0"/>
              <a:t>2293.08 </a:t>
            </a:r>
            <a:r>
              <a:rPr lang="en-US" b="1" i="0" dirty="0" smtClean="0"/>
              <a:t>x 1.003  =   </a:t>
            </a:r>
            <a:r>
              <a:rPr lang="en-US" b="1" i="0" dirty="0"/>
              <a:t>2300.39</a:t>
            </a:r>
            <a:endParaRPr lang="en-US" b="1" i="0" dirty="0" smtClean="0"/>
          </a:p>
          <a:p>
            <a:pPr algn="ctr"/>
            <a:endParaRPr lang="en-US" b="1" i="0" dirty="0" smtClean="0"/>
          </a:p>
          <a:p>
            <a:r>
              <a:rPr lang="en-US" b="1" i="0" dirty="0" smtClean="0"/>
              <a:t>		                 Was this right?</a:t>
            </a:r>
            <a:endParaRPr lang="en-US" b="1" i="0" dirty="0"/>
          </a:p>
        </p:txBody>
      </p:sp>
      <p:sp>
        <p:nvSpPr>
          <p:cNvPr id="13" name="TextBox 12"/>
          <p:cNvSpPr txBox="1"/>
          <p:nvPr/>
        </p:nvSpPr>
        <p:spPr>
          <a:xfrm>
            <a:off x="1524000" y="914400"/>
            <a:ext cx="5985356" cy="369332"/>
          </a:xfrm>
          <a:prstGeom prst="rect">
            <a:avLst/>
          </a:prstGeom>
          <a:noFill/>
        </p:spPr>
        <p:txBody>
          <a:bodyPr wrap="none" rtlCol="0">
            <a:spAutoFit/>
          </a:bodyPr>
          <a:lstStyle/>
          <a:p>
            <a:r>
              <a:rPr lang="en-US" sz="1800" i="0" u="sng" dirty="0" smtClean="0">
                <a:cs typeface="Arial" charset="0"/>
              </a:rPr>
              <a:t>Calculating the Expected S&amp;P 500 Index at Futures Expiration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2022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202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 name="Footer Placeholder 3"/>
          <p:cNvSpPr>
            <a:spLocks noGrp="1"/>
          </p:cNvSpPr>
          <p:nvPr>
            <p:ph type="ftr" sz="quarter" idx="10"/>
          </p:nvPr>
        </p:nvSpPr>
        <p:spPr/>
        <p:txBody>
          <a:bodyPr/>
          <a:lstStyle/>
          <a:p>
            <a:r>
              <a:rPr lang="en-US" smtClean="0"/>
              <a:t>FUNC-UB.0043  Futures and Options Spring 2017                           Part I: Forwards and Futures                                               ©2017 Figlewski</a:t>
            </a:r>
            <a:endParaRPr lang="en-US"/>
          </a:p>
        </p:txBody>
      </p:sp>
      <p:sp>
        <p:nvSpPr>
          <p:cNvPr id="27" name="Slide Number Placeholder 4"/>
          <p:cNvSpPr>
            <a:spLocks noGrp="1"/>
          </p:cNvSpPr>
          <p:nvPr>
            <p:ph type="sldNum" sz="quarter" idx="11"/>
          </p:nvPr>
        </p:nvSpPr>
        <p:spPr/>
        <p:txBody>
          <a:bodyPr/>
          <a:lstStyle/>
          <a:p>
            <a:fld id="{4B13ACE7-338E-45D1-9902-7C45A7089220}" type="slidenum">
              <a:rPr lang="en-US"/>
              <a:pPr/>
              <a:t>89</a:t>
            </a:fld>
            <a:endParaRPr lang="en-US"/>
          </a:p>
        </p:txBody>
      </p:sp>
      <p:sp>
        <p:nvSpPr>
          <p:cNvPr id="821250" name="Rectangle 2"/>
          <p:cNvSpPr>
            <a:spLocks noGrp="1" noChangeArrowheads="1"/>
          </p:cNvSpPr>
          <p:nvPr>
            <p:ph type="title"/>
          </p:nvPr>
        </p:nvSpPr>
        <p:spPr/>
        <p:txBody>
          <a:bodyPr/>
          <a:lstStyle/>
          <a:p>
            <a:r>
              <a:rPr lang="en-US" dirty="0"/>
              <a:t>Sessions 5-6:  Futures Pricing and Cash-Futures Arbitrage</a:t>
            </a:r>
          </a:p>
        </p:txBody>
      </p:sp>
      <p:sp>
        <p:nvSpPr>
          <p:cNvPr id="821251" name="Rectangle 3"/>
          <p:cNvSpPr>
            <a:spLocks noGrp="1" noChangeArrowheads="1"/>
          </p:cNvSpPr>
          <p:nvPr>
            <p:ph type="body" idx="1"/>
          </p:nvPr>
        </p:nvSpPr>
        <p:spPr/>
        <p:txBody>
          <a:bodyPr/>
          <a:lstStyle/>
          <a:p>
            <a:pPr algn="ctr"/>
            <a:r>
              <a:rPr lang="en-US" u="sng" dirty="0">
                <a:cs typeface="Arial" charset="0"/>
              </a:rPr>
              <a:t>Calculating the Expected S&amp;P 500 Index at Futures Expiration</a:t>
            </a:r>
          </a:p>
          <a:p>
            <a:pPr algn="ctr"/>
            <a:endParaRPr lang="en-US" u="sng" dirty="0">
              <a:cs typeface="Arial" charset="0"/>
            </a:endParaRPr>
          </a:p>
          <a:p>
            <a:pPr algn="ctr"/>
            <a:endParaRPr lang="en-US" u="sng" dirty="0">
              <a:cs typeface="Arial" charset="0"/>
            </a:endParaRPr>
          </a:p>
          <a:p>
            <a:pPr algn="ctr"/>
            <a:endParaRPr lang="en-US" u="sng" dirty="0">
              <a:cs typeface="Arial" charset="0"/>
            </a:endParaRPr>
          </a:p>
          <a:p>
            <a:pPr algn="ctr"/>
            <a:endParaRPr lang="en-US" u="sng" dirty="0">
              <a:cs typeface="Arial" charset="0"/>
            </a:endParaRPr>
          </a:p>
          <a:p>
            <a:pPr algn="ctr"/>
            <a:endParaRPr lang="en-US" u="sng" dirty="0">
              <a:cs typeface="Arial" charset="0"/>
            </a:endParaRPr>
          </a:p>
          <a:p>
            <a:pPr algn="ctr"/>
            <a:endParaRPr lang="en-US" u="sng" dirty="0">
              <a:cs typeface="Arial" charset="0"/>
            </a:endParaRPr>
          </a:p>
          <a:p>
            <a:pPr algn="ctr"/>
            <a:endParaRPr lang="en-US" u="sng" dirty="0">
              <a:cs typeface="Arial" charset="0"/>
            </a:endParaRPr>
          </a:p>
          <a:p>
            <a:pPr algn="ctr"/>
            <a:endParaRPr lang="en-US" u="sng" dirty="0">
              <a:cs typeface="Arial" charset="0"/>
            </a:endParaRPr>
          </a:p>
          <a:p>
            <a:pPr algn="ctr"/>
            <a:endParaRPr lang="en-US" u="sng" dirty="0">
              <a:cs typeface="Arial" charset="0"/>
            </a:endParaRPr>
          </a:p>
          <a:p>
            <a:pPr algn="ctr"/>
            <a:endParaRPr lang="en-US" u="sng" dirty="0">
              <a:cs typeface="Arial" charset="0"/>
            </a:endParaRPr>
          </a:p>
          <a:p>
            <a:pPr algn="ctr"/>
            <a:endParaRPr lang="en-US" u="sng" dirty="0">
              <a:cs typeface="Arial" charset="0"/>
            </a:endParaRPr>
          </a:p>
          <a:p>
            <a:pPr algn="ctr"/>
            <a:endParaRPr lang="en-US" u="sng" dirty="0">
              <a:cs typeface="Arial" charset="0"/>
            </a:endParaRPr>
          </a:p>
          <a:p>
            <a:pPr algn="ctr"/>
            <a:endParaRPr lang="en-US" u="sng" dirty="0">
              <a:cs typeface="Arial" charset="0"/>
            </a:endParaRPr>
          </a:p>
          <a:p>
            <a:pPr algn="ctr"/>
            <a:endParaRPr lang="en-US" u="sng" dirty="0">
              <a:cs typeface="Arial" charset="0"/>
            </a:endParaRPr>
          </a:p>
          <a:p>
            <a:r>
              <a:rPr lang="en-US" dirty="0">
                <a:cs typeface="Arial" charset="0"/>
              </a:rPr>
              <a:t>The Expectations Model does not give the right answers.  The expected index level at futures expiration is much higher than the futures price in the market.</a:t>
            </a:r>
          </a:p>
        </p:txBody>
      </p:sp>
      <p:graphicFrame>
        <p:nvGraphicFramePr>
          <p:cNvPr id="821252" name="Group 4"/>
          <p:cNvGraphicFramePr>
            <a:graphicFrameLocks noGrp="1"/>
          </p:cNvGraphicFramePr>
          <p:nvPr>
            <p:extLst>
              <p:ext uri="{D42A27DB-BD31-4B8C-83A1-F6EECF244321}">
                <p14:modId xmlns:p14="http://schemas.microsoft.com/office/powerpoint/2010/main" val="364807269"/>
              </p:ext>
            </p:extLst>
          </p:nvPr>
        </p:nvGraphicFramePr>
        <p:xfrm>
          <a:off x="1524000" y="1371600"/>
          <a:ext cx="6096000" cy="4064000"/>
        </p:xfrm>
        <a:graphic>
          <a:graphicData uri="http://schemas.openxmlformats.org/drawingml/2006/table">
            <a:tbl>
              <a:tblPr/>
              <a:tblGrid>
                <a:gridCol w="2032000">
                  <a:extLst>
                    <a:ext uri="{9D8B030D-6E8A-4147-A177-3AD203B41FA5}">
                      <a16:colId xmlns:a16="http://schemas.microsoft.com/office/drawing/2014/main" val="20000"/>
                    </a:ext>
                  </a:extLst>
                </a:gridCol>
                <a:gridCol w="2032000">
                  <a:extLst>
                    <a:ext uri="{9D8B030D-6E8A-4147-A177-3AD203B41FA5}">
                      <a16:colId xmlns:a16="http://schemas.microsoft.com/office/drawing/2014/main" val="20001"/>
                    </a:ext>
                  </a:extLst>
                </a:gridCol>
                <a:gridCol w="2032000">
                  <a:extLst>
                    <a:ext uri="{9D8B030D-6E8A-4147-A177-3AD203B41FA5}">
                      <a16:colId xmlns:a16="http://schemas.microsoft.com/office/drawing/2014/main" val="20002"/>
                    </a:ext>
                  </a:extLst>
                </a:gridCol>
              </a:tblGrid>
              <a:tr h="1016000">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rPr>
                        <a:t>Futures contract</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rPr>
                        <a:t>Expected Index </a:t>
                      </a:r>
                    </a:p>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rPr>
                        <a:t>at Expiration</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rPr>
                        <a:t>Closing Prices in</a:t>
                      </a:r>
                    </a:p>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rPr>
                        <a:t>Futures Market</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016000">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rPr>
                        <a:t>MARCH 2017</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rPr>
                        <a:t>2300.39</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rPr>
                        <a:t>2288.00</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016000">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rPr>
                        <a:t>JUNE 2017</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rPr>
                        <a:t>2317.88</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rPr>
                        <a:t>2283.10</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016000">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rPr>
                        <a:t>SEPTEMBER 2017</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rPr>
                        <a:t>2335.37</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rPr>
                        <a:t>2278.70</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821251">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1251" grpId="0" uiExpand="1" build="p" bldLvl="2" autoUpdateAnimBg="0"/>
    </p:bldLst>
  </p:timing>
</p:sld>
</file>

<file path=ppt/slides/slide9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FUNC-UB.0043  Futures and Options Spring 2017                           Part I: Forwards and Futures                                               ©2017 Figlewski</a:t>
            </a:r>
            <a:endParaRPr lang="en-US"/>
          </a:p>
        </p:txBody>
      </p:sp>
      <p:sp>
        <p:nvSpPr>
          <p:cNvPr id="5" name="Slide Number Placeholder 4"/>
          <p:cNvSpPr>
            <a:spLocks noGrp="1"/>
          </p:cNvSpPr>
          <p:nvPr>
            <p:ph type="sldNum" sz="quarter" idx="11"/>
          </p:nvPr>
        </p:nvSpPr>
        <p:spPr/>
        <p:txBody>
          <a:bodyPr/>
          <a:lstStyle/>
          <a:p>
            <a:fld id="{ED801F3C-1527-4CEB-8496-758E8B4B729F}" type="slidenum">
              <a:rPr lang="en-US"/>
              <a:pPr/>
              <a:t>90</a:t>
            </a:fld>
            <a:endParaRPr lang="en-US"/>
          </a:p>
        </p:txBody>
      </p:sp>
      <p:sp>
        <p:nvSpPr>
          <p:cNvPr id="822274" name="Rectangle 2"/>
          <p:cNvSpPr>
            <a:spLocks noGrp="1" noChangeArrowheads="1"/>
          </p:cNvSpPr>
          <p:nvPr>
            <p:ph type="title"/>
          </p:nvPr>
        </p:nvSpPr>
        <p:spPr/>
        <p:txBody>
          <a:bodyPr/>
          <a:lstStyle/>
          <a:p>
            <a:r>
              <a:rPr lang="en-US" dirty="0"/>
              <a:t>Sessions 5-6:  Futures Pricing and Cash-Futures Arbitrage</a:t>
            </a:r>
          </a:p>
        </p:txBody>
      </p:sp>
      <p:sp>
        <p:nvSpPr>
          <p:cNvPr id="822275" name="Rectangle 3"/>
          <p:cNvSpPr>
            <a:spLocks noGrp="1" noChangeArrowheads="1"/>
          </p:cNvSpPr>
          <p:nvPr>
            <p:ph type="body" idx="1"/>
          </p:nvPr>
        </p:nvSpPr>
        <p:spPr/>
        <p:txBody>
          <a:bodyPr/>
          <a:lstStyle/>
          <a:p>
            <a:pPr algn="ctr"/>
            <a:endParaRPr lang="en-US" u="sng" dirty="0">
              <a:cs typeface="Arial" charset="0"/>
            </a:endParaRPr>
          </a:p>
          <a:p>
            <a:pPr algn="ctr"/>
            <a:r>
              <a:rPr lang="en-US" u="sng" dirty="0">
                <a:cs typeface="Arial" charset="0"/>
              </a:rPr>
              <a:t>Why are the S&amp;P Index Futures Prices So Much Lower than </a:t>
            </a:r>
          </a:p>
          <a:p>
            <a:pPr algn="ctr"/>
            <a:r>
              <a:rPr lang="en-US" u="sng" dirty="0">
                <a:cs typeface="Arial" charset="0"/>
              </a:rPr>
              <a:t>the Expected Value of the S&amp;P Index at Futures Expiration?</a:t>
            </a:r>
          </a:p>
          <a:p>
            <a:pPr algn="ctr"/>
            <a:endParaRPr lang="en-US" u="sng" dirty="0">
              <a:cs typeface="Arial" charset="0"/>
            </a:endParaRPr>
          </a:p>
          <a:p>
            <a:r>
              <a:rPr lang="en-US" sz="1600" u="sng" dirty="0" smtClean="0">
                <a:cs typeface="Arial" charset="0"/>
              </a:rPr>
              <a:t>Question:</a:t>
            </a:r>
            <a:r>
              <a:rPr lang="en-US" sz="1600" dirty="0" smtClean="0">
                <a:cs typeface="Arial" charset="0"/>
              </a:rPr>
              <a:t>  Suppose </a:t>
            </a:r>
            <a:r>
              <a:rPr lang="en-US" sz="1600" dirty="0">
                <a:cs typeface="Arial" charset="0"/>
              </a:rPr>
              <a:t>the futures prices </a:t>
            </a:r>
            <a:r>
              <a:rPr lang="en-US" sz="1600" dirty="0" smtClean="0">
                <a:cs typeface="Arial" charset="0"/>
              </a:rPr>
              <a:t>in the market actually </a:t>
            </a:r>
            <a:r>
              <a:rPr lang="en-US" sz="1600" dirty="0">
                <a:cs typeface="Arial" charset="0"/>
              </a:rPr>
              <a:t>were </a:t>
            </a:r>
            <a:r>
              <a:rPr lang="en-US" sz="1600" dirty="0" smtClean="0">
                <a:cs typeface="Arial" charset="0"/>
              </a:rPr>
              <a:t>the </a:t>
            </a:r>
            <a:r>
              <a:rPr lang="en-US" sz="1600" dirty="0">
                <a:cs typeface="Arial" charset="0"/>
              </a:rPr>
              <a:t>values </a:t>
            </a:r>
            <a:r>
              <a:rPr lang="en-US" sz="1600" dirty="0" smtClean="0">
                <a:cs typeface="Arial" charset="0"/>
              </a:rPr>
              <a:t>we just </a:t>
            </a:r>
            <a:r>
              <a:rPr lang="en-US" sz="1600" dirty="0">
                <a:cs typeface="Arial" charset="0"/>
              </a:rPr>
              <a:t>computed for the expected index level at futures expiration.  What </a:t>
            </a:r>
            <a:r>
              <a:rPr lang="en-US" sz="1600" u="sng" dirty="0">
                <a:cs typeface="Arial" charset="0"/>
              </a:rPr>
              <a:t>trade</a:t>
            </a:r>
            <a:r>
              <a:rPr lang="en-US" sz="1600" dirty="0">
                <a:cs typeface="Arial" charset="0"/>
              </a:rPr>
              <a:t> should you do?</a:t>
            </a:r>
          </a:p>
          <a:p>
            <a:endParaRPr lang="en-US" sz="1600" dirty="0">
              <a:cs typeface="Arial" charset="0"/>
            </a:endParaRPr>
          </a:p>
          <a:p>
            <a:endParaRPr lang="en-US" sz="1600" dirty="0">
              <a:cs typeface="Arial" charset="0"/>
            </a:endParaRPr>
          </a:p>
          <a:p>
            <a:r>
              <a:rPr lang="en-US" sz="1600" u="sng" dirty="0">
                <a:cs typeface="Arial" charset="0"/>
              </a:rPr>
              <a:t>Hint:</a:t>
            </a:r>
            <a:r>
              <a:rPr lang="en-US" sz="1600" dirty="0">
                <a:cs typeface="Arial" charset="0"/>
              </a:rPr>
              <a:t>  Think about the rate of return that you </a:t>
            </a:r>
            <a:r>
              <a:rPr lang="en-US" sz="1600" dirty="0" smtClean="0">
                <a:cs typeface="Arial" charset="0"/>
              </a:rPr>
              <a:t>would </a:t>
            </a:r>
            <a:r>
              <a:rPr lang="en-US" sz="1600" dirty="0">
                <a:cs typeface="Arial" charset="0"/>
              </a:rPr>
              <a:t>lock in, if you </a:t>
            </a:r>
            <a:r>
              <a:rPr lang="en-US" sz="1600" dirty="0" smtClean="0">
                <a:cs typeface="Arial" charset="0"/>
              </a:rPr>
              <a:t>could buy </a:t>
            </a:r>
            <a:r>
              <a:rPr lang="en-US" sz="1600" dirty="0">
                <a:cs typeface="Arial" charset="0"/>
              </a:rPr>
              <a:t>the portfolio of stocks in the S&amp;P 500 index </a:t>
            </a:r>
            <a:r>
              <a:rPr lang="en-US" sz="1600" dirty="0" smtClean="0">
                <a:cs typeface="Arial" charset="0"/>
              </a:rPr>
              <a:t>at 2177.18 and </a:t>
            </a:r>
            <a:r>
              <a:rPr lang="en-US" sz="1600" dirty="0">
                <a:cs typeface="Arial" charset="0"/>
              </a:rPr>
              <a:t>sell </a:t>
            </a:r>
            <a:r>
              <a:rPr lang="en-US" sz="1600" dirty="0" smtClean="0">
                <a:cs typeface="Arial" charset="0"/>
              </a:rPr>
              <a:t>DEC index </a:t>
            </a:r>
            <a:r>
              <a:rPr lang="en-US" sz="1600" dirty="0">
                <a:cs typeface="Arial" charset="0"/>
              </a:rPr>
              <a:t>futures at </a:t>
            </a:r>
            <a:r>
              <a:rPr lang="en-US" sz="1600" dirty="0" smtClean="0">
                <a:cs typeface="Arial" charset="0"/>
              </a:rPr>
              <a:t>2191.27, the </a:t>
            </a:r>
            <a:r>
              <a:rPr lang="en-US" sz="1600" dirty="0">
                <a:cs typeface="Arial" charset="0"/>
              </a:rPr>
              <a:t>expected level of the index at futures </a:t>
            </a:r>
            <a:r>
              <a:rPr lang="en-US" sz="1600" dirty="0" smtClean="0">
                <a:cs typeface="Arial" charset="0"/>
              </a:rPr>
              <a:t>expiration </a:t>
            </a:r>
            <a:r>
              <a:rPr lang="en-US" sz="1600" dirty="0">
                <a:cs typeface="Arial" charset="0"/>
              </a:rPr>
              <a:t>shown in the previous table.</a:t>
            </a:r>
          </a:p>
          <a:p>
            <a:endParaRPr lang="en-US" sz="1600" dirty="0">
              <a:cs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822275">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82227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2275" grpId="0" uiExpand="1" build="p" bldLvl="2" autoUpdateAnimBg="0"/>
    </p:bldLst>
  </p:timing>
</p:sld>
</file>

<file path=ppt/slides/slide9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FUNC-UB.0043  Futures and Options Spring 2017                           Part I: Forwards and Futures                                               ©2017 Figlewski</a:t>
            </a:r>
            <a:endParaRPr lang="en-US"/>
          </a:p>
        </p:txBody>
      </p:sp>
      <p:sp>
        <p:nvSpPr>
          <p:cNvPr id="5" name="Slide Number Placeholder 4"/>
          <p:cNvSpPr>
            <a:spLocks noGrp="1"/>
          </p:cNvSpPr>
          <p:nvPr>
            <p:ph type="sldNum" sz="quarter" idx="11"/>
          </p:nvPr>
        </p:nvSpPr>
        <p:spPr/>
        <p:txBody>
          <a:bodyPr/>
          <a:lstStyle/>
          <a:p>
            <a:fld id="{59813547-5FB5-4CB2-95ED-EE56261D9314}" type="slidenum">
              <a:rPr lang="en-US"/>
              <a:pPr/>
              <a:t>91</a:t>
            </a:fld>
            <a:endParaRPr lang="en-US"/>
          </a:p>
        </p:txBody>
      </p:sp>
      <p:sp>
        <p:nvSpPr>
          <p:cNvPr id="823298" name="Rectangle 2"/>
          <p:cNvSpPr>
            <a:spLocks noGrp="1" noChangeArrowheads="1"/>
          </p:cNvSpPr>
          <p:nvPr>
            <p:ph type="title"/>
          </p:nvPr>
        </p:nvSpPr>
        <p:spPr/>
        <p:txBody>
          <a:bodyPr/>
          <a:lstStyle/>
          <a:p>
            <a:r>
              <a:rPr lang="en-US" dirty="0"/>
              <a:t>Sessions 5-6:  Futures Pricing and Cash-Futures Arbitrage</a:t>
            </a:r>
          </a:p>
        </p:txBody>
      </p:sp>
      <p:sp>
        <p:nvSpPr>
          <p:cNvPr id="823299" name="Rectangle 3"/>
          <p:cNvSpPr>
            <a:spLocks noGrp="1" noChangeArrowheads="1"/>
          </p:cNvSpPr>
          <p:nvPr>
            <p:ph type="body" idx="1"/>
          </p:nvPr>
        </p:nvSpPr>
        <p:spPr/>
        <p:txBody>
          <a:bodyPr/>
          <a:lstStyle/>
          <a:p>
            <a:pPr algn="ctr"/>
            <a:endParaRPr lang="en-US" sz="1600" dirty="0">
              <a:cs typeface="Times New Roman" pitchFamily="18" charset="0"/>
            </a:endParaRPr>
          </a:p>
          <a:p>
            <a:pPr algn="ctr"/>
            <a:r>
              <a:rPr lang="en-US" u="sng" dirty="0">
                <a:cs typeface="Times New Roman" pitchFamily="18" charset="0"/>
              </a:rPr>
              <a:t>What's Wrong with the Expectations Model?</a:t>
            </a:r>
          </a:p>
          <a:p>
            <a:pPr algn="ctr"/>
            <a:endParaRPr lang="en-US" sz="1600" dirty="0">
              <a:cs typeface="Times New Roman" pitchFamily="18" charset="0"/>
            </a:endParaRPr>
          </a:p>
          <a:p>
            <a:r>
              <a:rPr lang="en-US" sz="1600" dirty="0">
                <a:cs typeface="Arial" charset="0"/>
              </a:rPr>
              <a:t>Our calculation of the expected future level of the S&amp;P Index included an annualized </a:t>
            </a:r>
            <a:r>
              <a:rPr lang="en-US" sz="1600" dirty="0" smtClean="0">
                <a:cs typeface="Arial" charset="0"/>
              </a:rPr>
              <a:t>4.0% </a:t>
            </a:r>
            <a:r>
              <a:rPr lang="en-US" sz="1600" dirty="0">
                <a:cs typeface="Arial" charset="0"/>
              </a:rPr>
              <a:t>risk premium on the index to compensate the investor for the risk that the stock market might go down instead of up.  </a:t>
            </a:r>
          </a:p>
          <a:p>
            <a:endParaRPr lang="en-US" sz="1600" dirty="0">
              <a:cs typeface="Arial" charset="0"/>
            </a:endParaRPr>
          </a:p>
          <a:p>
            <a:r>
              <a:rPr lang="en-US" sz="1600" dirty="0">
                <a:cs typeface="Arial" charset="0"/>
              </a:rPr>
              <a:t>If you could sell futures at that level, you would eliminate all of the risk.  The return you would lock in would be the </a:t>
            </a:r>
            <a:r>
              <a:rPr lang="en-US" sz="1600" dirty="0" smtClean="0">
                <a:cs typeface="Arial" charset="0"/>
              </a:rPr>
              <a:t>full expected </a:t>
            </a:r>
            <a:r>
              <a:rPr lang="en-US" sz="1600" dirty="0">
                <a:cs typeface="Arial" charset="0"/>
              </a:rPr>
              <a:t>return on the stock market.  </a:t>
            </a:r>
          </a:p>
          <a:p>
            <a:endParaRPr lang="en-US" sz="1600" dirty="0">
              <a:cs typeface="Arial" charset="0"/>
            </a:endParaRPr>
          </a:p>
          <a:p>
            <a:r>
              <a:rPr lang="en-US" sz="1600" dirty="0">
                <a:cs typeface="Arial" charset="0"/>
              </a:rPr>
              <a:t>Said differently, if you borrow money at the riskless interest rate, buy stocks and then sell </a:t>
            </a:r>
            <a:r>
              <a:rPr lang="en-US" sz="1600" dirty="0" smtClean="0">
                <a:cs typeface="Arial" charset="0"/>
              </a:rPr>
              <a:t>futures at a price equal to the expected future index level, </a:t>
            </a:r>
            <a:r>
              <a:rPr lang="en-US" sz="1600" dirty="0">
                <a:cs typeface="Arial" charset="0"/>
              </a:rPr>
              <a:t>you create a riskless position </a:t>
            </a:r>
            <a:r>
              <a:rPr lang="en-US" sz="1600" dirty="0" smtClean="0">
                <a:cs typeface="Arial" charset="0"/>
              </a:rPr>
              <a:t>with a </a:t>
            </a:r>
            <a:r>
              <a:rPr lang="en-US" sz="1600" dirty="0">
                <a:cs typeface="Arial" charset="0"/>
              </a:rPr>
              <a:t>return </a:t>
            </a:r>
            <a:r>
              <a:rPr lang="en-US" sz="1600" dirty="0" smtClean="0">
                <a:cs typeface="Arial" charset="0"/>
              </a:rPr>
              <a:t>4.0% </a:t>
            </a:r>
            <a:r>
              <a:rPr lang="en-US" sz="1600" dirty="0">
                <a:cs typeface="Arial" charset="0"/>
              </a:rPr>
              <a:t>higher than your cost of funds.  This </a:t>
            </a:r>
            <a:r>
              <a:rPr lang="en-US" sz="1600" dirty="0" smtClean="0">
                <a:cs typeface="Arial" charset="0"/>
              </a:rPr>
              <a:t>cannot </a:t>
            </a:r>
            <a:r>
              <a:rPr lang="en-US" sz="1600" dirty="0">
                <a:cs typeface="Arial" charset="0"/>
              </a:rPr>
              <a:t>be an equilibrium.</a:t>
            </a:r>
          </a:p>
          <a:p>
            <a:endParaRPr lang="en-US" sz="1600" dirty="0">
              <a:cs typeface="Arial" charset="0"/>
            </a:endParaRPr>
          </a:p>
          <a:p>
            <a:r>
              <a:rPr lang="en-US" sz="1600" dirty="0">
                <a:cs typeface="Arial" charset="0"/>
              </a:rPr>
              <a:t>To eliminate the free profit in this arbitrage trade, the futures price must be at the level that locks in the same return as on any other riskless position: the risk free interest rate.</a:t>
            </a:r>
          </a:p>
          <a:p>
            <a:endParaRPr lang="en-US" sz="1600" dirty="0">
              <a:cs typeface="Arial" charset="0"/>
            </a:endParaRPr>
          </a:p>
          <a:p>
            <a:r>
              <a:rPr lang="en-US" sz="1600" dirty="0">
                <a:cs typeface="Arial" charset="0"/>
              </a:rPr>
              <a:t>The resulting model for futures prices is called the "Cost of Carry" Model.</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823299">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823299">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823299">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823299">
                                            <p:txEl>
                                              <p:pRg st="9" end="9"/>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823299">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3299" grpId="0" uiExpand="1" build="p" bldLvl="2" autoUpdateAnimBg="0"/>
    </p:bldLst>
  </p:timing>
</p:sld>
</file>

<file path=ppt/slides/slide9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FUNC-UB.0043  Futures and Options Spring 2017                           Part I: Forwards and Futures                                               ©2017 Figlewski</a:t>
            </a:r>
            <a:endParaRPr lang="en-US"/>
          </a:p>
        </p:txBody>
      </p:sp>
      <p:sp>
        <p:nvSpPr>
          <p:cNvPr id="5" name="Slide Number Placeholder 4"/>
          <p:cNvSpPr>
            <a:spLocks noGrp="1"/>
          </p:cNvSpPr>
          <p:nvPr>
            <p:ph type="sldNum" sz="quarter" idx="11"/>
          </p:nvPr>
        </p:nvSpPr>
        <p:spPr/>
        <p:txBody>
          <a:bodyPr/>
          <a:lstStyle/>
          <a:p>
            <a:fld id="{D35E7C08-CDB7-4773-A0F9-60C4BEA1DBEC}" type="slidenum">
              <a:rPr lang="en-US"/>
              <a:pPr/>
              <a:t>92</a:t>
            </a:fld>
            <a:endParaRPr lang="en-US"/>
          </a:p>
        </p:txBody>
      </p:sp>
      <p:sp>
        <p:nvSpPr>
          <p:cNvPr id="825346" name="Rectangle 2"/>
          <p:cNvSpPr>
            <a:spLocks noGrp="1" noChangeArrowheads="1"/>
          </p:cNvSpPr>
          <p:nvPr>
            <p:ph type="title"/>
          </p:nvPr>
        </p:nvSpPr>
        <p:spPr/>
        <p:txBody>
          <a:bodyPr/>
          <a:lstStyle/>
          <a:p>
            <a:r>
              <a:rPr lang="en-US" dirty="0"/>
              <a:t>Sessions 5-6:  Futures Pricing and Cash-Futures Arbitrage</a:t>
            </a:r>
          </a:p>
        </p:txBody>
      </p:sp>
      <p:sp>
        <p:nvSpPr>
          <p:cNvPr id="825347" name="Rectangle 3"/>
          <p:cNvSpPr>
            <a:spLocks noGrp="1" noChangeArrowheads="1"/>
          </p:cNvSpPr>
          <p:nvPr>
            <p:ph type="body" idx="1"/>
          </p:nvPr>
        </p:nvSpPr>
        <p:spPr/>
        <p:txBody>
          <a:bodyPr/>
          <a:lstStyle/>
          <a:p>
            <a:endParaRPr lang="en-US" sz="1600" dirty="0">
              <a:cs typeface="Times New Roman" pitchFamily="18" charset="0"/>
            </a:endParaRPr>
          </a:p>
          <a:p>
            <a:pPr algn="ctr"/>
            <a:r>
              <a:rPr lang="en-US" u="sng" dirty="0">
                <a:cs typeface="Times New Roman" pitchFamily="18" charset="0"/>
              </a:rPr>
              <a:t>Cost of Carry Pricing for Stock Index Futures</a:t>
            </a:r>
          </a:p>
          <a:p>
            <a:endParaRPr lang="en-US" sz="1600" dirty="0">
              <a:cs typeface="Times New Roman" pitchFamily="18" charset="0"/>
            </a:endParaRPr>
          </a:p>
          <a:p>
            <a:r>
              <a:rPr lang="en-US" sz="1600" dirty="0">
                <a:cs typeface="Times New Roman" pitchFamily="18" charset="0"/>
              </a:rPr>
              <a:t>The underlying asset for an index futures contract is the portfolio of stocks that compose the index.</a:t>
            </a:r>
            <a:r>
              <a:rPr lang="en-US" sz="1400" dirty="0">
                <a:cs typeface="Times New Roman" pitchFamily="18" charset="0"/>
              </a:rPr>
              <a:t>  </a:t>
            </a:r>
          </a:p>
          <a:p>
            <a:endParaRPr lang="en-US" sz="1400" dirty="0">
              <a:cs typeface="Times New Roman" pitchFamily="18" charset="0"/>
            </a:endParaRPr>
          </a:p>
          <a:p>
            <a:r>
              <a:rPr lang="en-US" sz="1600" dirty="0">
                <a:cs typeface="Times New Roman" pitchFamily="18" charset="0"/>
              </a:rPr>
              <a:t>The cost of buying the portfolio and carrying it to futures expiration date is:</a:t>
            </a:r>
          </a:p>
          <a:p>
            <a:r>
              <a:rPr lang="en-US" sz="1400" dirty="0">
                <a:cs typeface="Times New Roman" pitchFamily="18" charset="0"/>
              </a:rPr>
              <a:t>	1.  the level of the index today</a:t>
            </a:r>
          </a:p>
          <a:p>
            <a:r>
              <a:rPr lang="en-US" sz="1400" dirty="0">
                <a:cs typeface="Times New Roman" pitchFamily="18" charset="0"/>
              </a:rPr>
              <a:t>	2.  </a:t>
            </a:r>
            <a:r>
              <a:rPr lang="en-US" sz="1400" u="sng" dirty="0">
                <a:cs typeface="Times New Roman" pitchFamily="18" charset="0"/>
              </a:rPr>
              <a:t>plus</a:t>
            </a:r>
            <a:r>
              <a:rPr lang="en-US" sz="1400" dirty="0">
                <a:cs typeface="Times New Roman" pitchFamily="18" charset="0"/>
              </a:rPr>
              <a:t> the cost of funding the position at the riskless interest rate</a:t>
            </a:r>
          </a:p>
          <a:p>
            <a:r>
              <a:rPr lang="en-US" sz="1400" dirty="0">
                <a:cs typeface="Times New Roman" pitchFamily="18" charset="0"/>
              </a:rPr>
              <a:t>	3.  </a:t>
            </a:r>
            <a:r>
              <a:rPr lang="en-US" sz="1400" u="sng" dirty="0">
                <a:cs typeface="Times New Roman" pitchFamily="18" charset="0"/>
              </a:rPr>
              <a:t>minus</a:t>
            </a:r>
            <a:r>
              <a:rPr lang="en-US" sz="1400" dirty="0">
                <a:cs typeface="Times New Roman" pitchFamily="18" charset="0"/>
              </a:rPr>
              <a:t> the dividend payout received, which reduces the net carrying cost</a:t>
            </a:r>
          </a:p>
          <a:p>
            <a:endParaRPr lang="en-US" sz="900" dirty="0">
              <a:cs typeface="Times New Roman" pitchFamily="18" charset="0"/>
            </a:endParaRPr>
          </a:p>
          <a:p>
            <a:endParaRPr lang="en-US" sz="900" dirty="0">
              <a:cs typeface="Times New Roman" pitchFamily="18" charset="0"/>
            </a:endParaRPr>
          </a:p>
          <a:p>
            <a:r>
              <a:rPr lang="en-US" sz="1600" dirty="0">
                <a:cs typeface="Times New Roman" pitchFamily="18" charset="0"/>
              </a:rPr>
              <a:t>Let</a:t>
            </a:r>
            <a:r>
              <a:rPr lang="en-US" sz="1400" dirty="0">
                <a:cs typeface="Times New Roman" pitchFamily="18" charset="0"/>
              </a:rPr>
              <a:t>  	I</a:t>
            </a:r>
            <a:r>
              <a:rPr lang="en-US" sz="1400" baseline="-25000" dirty="0">
                <a:cs typeface="Times New Roman" pitchFamily="18" charset="0"/>
              </a:rPr>
              <a:t>0</a:t>
            </a:r>
            <a:r>
              <a:rPr lang="en-US" sz="1400" dirty="0">
                <a:cs typeface="Times New Roman" pitchFamily="18" charset="0"/>
              </a:rPr>
              <a:t> = Spot level of </a:t>
            </a:r>
            <a:r>
              <a:rPr lang="en-US" sz="1400" dirty="0" smtClean="0">
                <a:cs typeface="Times New Roman" pitchFamily="18" charset="0"/>
              </a:rPr>
              <a:t>the stock </a:t>
            </a:r>
            <a:r>
              <a:rPr lang="en-US" sz="1400" dirty="0">
                <a:cs typeface="Times New Roman" pitchFamily="18" charset="0"/>
              </a:rPr>
              <a:t>index</a:t>
            </a:r>
          </a:p>
          <a:p>
            <a:r>
              <a:rPr lang="en-US" sz="1400" dirty="0">
                <a:cs typeface="Times New Roman" pitchFamily="18" charset="0"/>
              </a:rPr>
              <a:t>	F = Index futures price</a:t>
            </a:r>
          </a:p>
          <a:p>
            <a:r>
              <a:rPr lang="en-US" sz="1400" dirty="0">
                <a:cs typeface="Times New Roman" pitchFamily="18" charset="0"/>
              </a:rPr>
              <a:t>	r = riskless interest rate</a:t>
            </a:r>
          </a:p>
          <a:p>
            <a:r>
              <a:rPr lang="en-US" sz="1400" dirty="0">
                <a:cs typeface="Times New Roman" pitchFamily="18" charset="0"/>
              </a:rPr>
              <a:t>	T = days to futures expiration</a:t>
            </a:r>
          </a:p>
          <a:p>
            <a:endParaRPr lang="en-US" sz="500" dirty="0">
              <a:cs typeface="Times New Roman" pitchFamily="18" charset="0"/>
            </a:endParaRPr>
          </a:p>
          <a:p>
            <a:r>
              <a:rPr lang="en-US" sz="1400" dirty="0">
                <a:cs typeface="Times New Roman" pitchFamily="18" charset="0"/>
              </a:rPr>
              <a:t>	d = dividend payout, expressed as an annualized percentage rate</a:t>
            </a:r>
          </a:p>
          <a:p>
            <a:endParaRPr lang="en-US" sz="1400" b="1" u="sng" dirty="0">
              <a:cs typeface="Times New Roman" pitchFamily="18" charset="0"/>
            </a:endParaRPr>
          </a:p>
          <a:p>
            <a:r>
              <a:rPr lang="en-US" sz="1400" b="1" u="sng" dirty="0">
                <a:cs typeface="Times New Roman" pitchFamily="18" charset="0"/>
              </a:rPr>
              <a:t>or</a:t>
            </a:r>
            <a:r>
              <a:rPr lang="en-US" sz="1400" dirty="0">
                <a:cs typeface="Times New Roman" pitchFamily="18" charset="0"/>
              </a:rPr>
              <a:t>	PV(D) = present value of future dividend payout, through futures</a:t>
            </a:r>
          </a:p>
          <a:p>
            <a:r>
              <a:rPr lang="en-US" sz="1400" dirty="0">
                <a:cs typeface="Times New Roman" pitchFamily="18" charset="0"/>
              </a:rPr>
              <a:t>		 expiration, in index points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825347">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825347">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825347">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825347">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825347">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825347">
                                            <p:txEl>
                                              <p:pRg st="11" end="1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825347">
                                            <p:txEl>
                                              <p:pRg st="12" end="12"/>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825347">
                                            <p:txEl>
                                              <p:pRg st="13" end="13"/>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825347">
                                            <p:txEl>
                                              <p:pRg st="14" end="14"/>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499"/>
                                          </p:stCondLst>
                                        </p:cTn>
                                        <p:tgtEl>
                                          <p:spTgt spid="825347">
                                            <p:txEl>
                                              <p:pRg st="16" end="16"/>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499"/>
                                          </p:stCondLst>
                                        </p:cTn>
                                        <p:tgtEl>
                                          <p:spTgt spid="825347">
                                            <p:txEl>
                                              <p:pRg st="18" end="18"/>
                                            </p:txEl>
                                          </p:spTgt>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499"/>
                                          </p:stCondLst>
                                        </p:cTn>
                                        <p:tgtEl>
                                          <p:spTgt spid="825347">
                                            <p:txEl>
                                              <p:pRg st="19" end="1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5347" grpId="0" uiExpand="1" build="p" autoUpdateAnimBg="0"/>
    </p:bldLst>
  </p:timing>
</p:sld>
</file>

<file path=ppt/slides/slide9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Footer Placeholder 3"/>
          <p:cNvSpPr>
            <a:spLocks noGrp="1"/>
          </p:cNvSpPr>
          <p:nvPr>
            <p:ph type="ftr" sz="quarter" idx="10"/>
          </p:nvPr>
        </p:nvSpPr>
        <p:spPr/>
        <p:txBody>
          <a:bodyPr/>
          <a:lstStyle/>
          <a:p>
            <a:r>
              <a:rPr lang="en-US" smtClean="0"/>
              <a:t>FUNC-UB.0043  Futures and Options Spring 2017                           Part I: Forwards and Futures                                               ©2017 Figlewski</a:t>
            </a:r>
            <a:endParaRPr lang="en-US"/>
          </a:p>
        </p:txBody>
      </p:sp>
      <p:sp>
        <p:nvSpPr>
          <p:cNvPr id="7" name="Slide Number Placeholder 4"/>
          <p:cNvSpPr>
            <a:spLocks noGrp="1"/>
          </p:cNvSpPr>
          <p:nvPr>
            <p:ph type="sldNum" sz="quarter" idx="11"/>
          </p:nvPr>
        </p:nvSpPr>
        <p:spPr/>
        <p:txBody>
          <a:bodyPr/>
          <a:lstStyle/>
          <a:p>
            <a:fld id="{1911B3AB-BA20-45C5-AA27-BB28E0831FAC}" type="slidenum">
              <a:rPr lang="en-US"/>
              <a:pPr/>
              <a:t>93</a:t>
            </a:fld>
            <a:endParaRPr lang="en-US"/>
          </a:p>
        </p:txBody>
      </p:sp>
      <p:sp>
        <p:nvSpPr>
          <p:cNvPr id="826370" name="Rectangle 2"/>
          <p:cNvSpPr>
            <a:spLocks noGrp="1" noChangeArrowheads="1"/>
          </p:cNvSpPr>
          <p:nvPr>
            <p:ph type="title"/>
          </p:nvPr>
        </p:nvSpPr>
        <p:spPr/>
        <p:txBody>
          <a:bodyPr/>
          <a:lstStyle/>
          <a:p>
            <a:r>
              <a:rPr lang="en-US" dirty="0"/>
              <a:t>Sessions 5-6:  Futures Pricing and Cash-Futures Arbitrage</a:t>
            </a:r>
          </a:p>
        </p:txBody>
      </p:sp>
      <p:sp>
        <p:nvSpPr>
          <p:cNvPr id="826371" name="Rectangle 3"/>
          <p:cNvSpPr>
            <a:spLocks noGrp="1" noChangeArrowheads="1"/>
          </p:cNvSpPr>
          <p:nvPr>
            <p:ph type="body" idx="1"/>
          </p:nvPr>
        </p:nvSpPr>
        <p:spPr>
          <a:xfrm>
            <a:off x="685800" y="762000"/>
            <a:ext cx="7772400" cy="5715000"/>
          </a:xfrm>
        </p:spPr>
        <p:txBody>
          <a:bodyPr/>
          <a:lstStyle/>
          <a:p>
            <a:pPr algn="ctr"/>
            <a:r>
              <a:rPr lang="en-US" u="sng" dirty="0" smtClean="0">
                <a:cs typeface="Times New Roman" pitchFamily="18" charset="0"/>
              </a:rPr>
              <a:t>The </a:t>
            </a:r>
            <a:r>
              <a:rPr lang="en-US" u="sng" dirty="0">
                <a:cs typeface="Times New Roman" pitchFamily="18" charset="0"/>
              </a:rPr>
              <a:t>pricing </a:t>
            </a:r>
            <a:r>
              <a:rPr lang="en-US" u="sng" dirty="0" smtClean="0">
                <a:cs typeface="Times New Roman" pitchFamily="18" charset="0"/>
              </a:rPr>
              <a:t>equations</a:t>
            </a:r>
          </a:p>
          <a:p>
            <a:pPr algn="ctr"/>
            <a:endParaRPr lang="en-US" b="1" u="sng" dirty="0">
              <a:cs typeface="Times New Roman" pitchFamily="18" charset="0"/>
            </a:endParaRPr>
          </a:p>
          <a:p>
            <a:r>
              <a:rPr lang="en-US" dirty="0">
                <a:cs typeface="Times New Roman" pitchFamily="18" charset="0"/>
              </a:rPr>
              <a:t>1. </a:t>
            </a:r>
            <a:r>
              <a:rPr lang="en-US" sz="1600" dirty="0">
                <a:cs typeface="Times New Roman" pitchFamily="18" charset="0"/>
              </a:rPr>
              <a:t> Assuming a continuous dividend payout at an annual percentage rate </a:t>
            </a:r>
            <a:r>
              <a:rPr lang="en-US" sz="1600" dirty="0" smtClean="0">
                <a:cs typeface="Times New Roman" pitchFamily="18" charset="0"/>
              </a:rPr>
              <a:t>d (a useful and appropriate simplification for a stock index portfolio):</a:t>
            </a:r>
            <a:endParaRPr lang="en-US" sz="1600" dirty="0">
              <a:cs typeface="Times New Roman" pitchFamily="18" charset="0"/>
            </a:endParaRPr>
          </a:p>
          <a:p>
            <a:endParaRPr lang="en-US" sz="1600" b="1" dirty="0">
              <a:cs typeface="Times New Roman" pitchFamily="18" charset="0"/>
            </a:endParaRPr>
          </a:p>
          <a:p>
            <a:endParaRPr lang="en-US" sz="1600" b="1" dirty="0">
              <a:cs typeface="Times New Roman" pitchFamily="18" charset="0"/>
            </a:endParaRPr>
          </a:p>
          <a:p>
            <a:r>
              <a:rPr lang="en-US" sz="1600" b="1" u="sng" dirty="0">
                <a:cs typeface="Times New Roman" pitchFamily="18" charset="0"/>
              </a:rPr>
              <a:t>or</a:t>
            </a:r>
          </a:p>
          <a:p>
            <a:endParaRPr lang="en-US" sz="1600" b="1" u="sng" dirty="0">
              <a:cs typeface="Times New Roman" pitchFamily="18" charset="0"/>
            </a:endParaRPr>
          </a:p>
          <a:p>
            <a:r>
              <a:rPr lang="en-US" dirty="0">
                <a:cs typeface="Times New Roman" pitchFamily="18" charset="0"/>
              </a:rPr>
              <a:t>2.  </a:t>
            </a:r>
            <a:r>
              <a:rPr lang="en-US" sz="1600" dirty="0" smtClean="0">
                <a:cs typeface="Times New Roman" pitchFamily="18" charset="0"/>
              </a:rPr>
              <a:t>If you know </a:t>
            </a:r>
            <a:r>
              <a:rPr lang="en-US" sz="1600" dirty="0">
                <a:cs typeface="Times New Roman" pitchFamily="18" charset="0"/>
              </a:rPr>
              <a:t>the complete stream of </a:t>
            </a:r>
            <a:r>
              <a:rPr lang="en-US" sz="1600" dirty="0" smtClean="0">
                <a:cs typeface="Times New Roman" pitchFamily="18" charset="0"/>
              </a:rPr>
              <a:t>future dividends on stocks that will go ex-dividend during the lifetime of the contract, discount each of them </a:t>
            </a:r>
            <a:r>
              <a:rPr lang="en-US" sz="1600" dirty="0">
                <a:cs typeface="Times New Roman" pitchFamily="18" charset="0"/>
              </a:rPr>
              <a:t>back </a:t>
            </a:r>
            <a:r>
              <a:rPr lang="en-US" sz="1600" dirty="0" smtClean="0">
                <a:cs typeface="Times New Roman" pitchFamily="18" charset="0"/>
              </a:rPr>
              <a:t>from the day it will be paid and add them up to get a combined present value of PV(D):</a:t>
            </a:r>
          </a:p>
          <a:p>
            <a:endParaRPr lang="en-US" sz="1600" dirty="0">
              <a:cs typeface="Times New Roman" pitchFamily="18" charset="0"/>
            </a:endParaRPr>
          </a:p>
          <a:p>
            <a:endParaRPr lang="en-US" sz="1600" dirty="0" smtClean="0">
              <a:cs typeface="Times New Roman" pitchFamily="18" charset="0"/>
            </a:endParaRPr>
          </a:p>
          <a:p>
            <a:r>
              <a:rPr lang="en-US" sz="1600" dirty="0" smtClean="0">
                <a:cs typeface="Times New Roman" pitchFamily="18" charset="0"/>
              </a:rPr>
              <a:t>For a stock index, dividend yield requires weighting each </a:t>
            </a:r>
            <a:r>
              <a:rPr lang="en-US" sz="1600" dirty="0">
                <a:cs typeface="Times New Roman" pitchFamily="18" charset="0"/>
              </a:rPr>
              <a:t>individual stock's </a:t>
            </a:r>
            <a:r>
              <a:rPr lang="en-US" sz="1600" dirty="0" smtClean="0">
                <a:cs typeface="Times New Roman" pitchFamily="18" charset="0"/>
              </a:rPr>
              <a:t>dividend by the firm's weight </a:t>
            </a:r>
            <a:r>
              <a:rPr lang="en-US" sz="1600" dirty="0">
                <a:cs typeface="Times New Roman" pitchFamily="18" charset="0"/>
              </a:rPr>
              <a:t>in the index portfolio, and </a:t>
            </a:r>
            <a:r>
              <a:rPr lang="en-US" sz="1600" dirty="0" smtClean="0">
                <a:cs typeface="Times New Roman" pitchFamily="18" charset="0"/>
              </a:rPr>
              <a:t>aggregating to produce an overall PV(D).</a:t>
            </a:r>
            <a:endParaRPr lang="en-US" sz="1600" dirty="0">
              <a:cs typeface="Times New Roman" pitchFamily="18" charset="0"/>
            </a:endParaRPr>
          </a:p>
          <a:p>
            <a:endParaRPr lang="en-US" sz="1600" dirty="0" smtClean="0">
              <a:cs typeface="Times New Roman" pitchFamily="18" charset="0"/>
            </a:endParaRPr>
          </a:p>
          <a:p>
            <a:r>
              <a:rPr lang="en-US" sz="1600" dirty="0" smtClean="0">
                <a:cs typeface="Times New Roman" pitchFamily="18" charset="0"/>
              </a:rPr>
              <a:t>The second equation is appropriate for a single stock, or for a very precise calculation with a portfolio of stocks (which you will only need if you are actually doing the arbitrage trade).</a:t>
            </a:r>
            <a:endParaRPr lang="en-US" sz="1600" dirty="0">
              <a:cs typeface="Times New Roman" pitchFamily="18" charset="0"/>
            </a:endParaRPr>
          </a:p>
        </p:txBody>
      </p:sp>
      <p:graphicFrame>
        <p:nvGraphicFramePr>
          <p:cNvPr id="826372" name="Object 4"/>
          <p:cNvGraphicFramePr>
            <a:graphicFrameLocks noChangeAspect="1"/>
          </p:cNvGraphicFramePr>
          <p:nvPr>
            <p:extLst>
              <p:ext uri="{D42A27DB-BD31-4B8C-83A1-F6EECF244321}">
                <p14:modId xmlns:p14="http://schemas.microsoft.com/office/powerpoint/2010/main" val="3994240986"/>
              </p:ext>
            </p:extLst>
          </p:nvPr>
        </p:nvGraphicFramePr>
        <p:xfrm>
          <a:off x="2724150" y="2120900"/>
          <a:ext cx="3695700" cy="431800"/>
        </p:xfrm>
        <a:graphic>
          <a:graphicData uri="http://schemas.openxmlformats.org/presentationml/2006/ole">
            <mc:AlternateContent xmlns:mc="http://schemas.openxmlformats.org/markup-compatibility/2006">
              <mc:Choice xmlns:v="urn:schemas-microsoft-com:vml" Requires="v">
                <p:oleObj spid="_x0000_s826936" name="Equation" r:id="rId4" imgW="2717800" imgH="317500" progId="Equation.3">
                  <p:embed/>
                </p:oleObj>
              </mc:Choice>
              <mc:Fallback>
                <p:oleObj name="Equation" r:id="rId4" imgW="2717800" imgH="317500" progId="Equation.3">
                  <p:embed/>
                  <p:pic>
                    <p:nvPicPr>
                      <p:cNvPr id="0" name="Picture 19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24150" y="2120900"/>
                        <a:ext cx="3695700" cy="431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826373" name="Object 5"/>
          <p:cNvGraphicFramePr>
            <a:graphicFrameLocks noChangeAspect="1"/>
          </p:cNvGraphicFramePr>
          <p:nvPr>
            <p:extLst>
              <p:ext uri="{D42A27DB-BD31-4B8C-83A1-F6EECF244321}">
                <p14:modId xmlns:p14="http://schemas.microsoft.com/office/powerpoint/2010/main" val="1940398455"/>
              </p:ext>
            </p:extLst>
          </p:nvPr>
        </p:nvGraphicFramePr>
        <p:xfrm>
          <a:off x="2275681" y="4038600"/>
          <a:ext cx="4592638" cy="431800"/>
        </p:xfrm>
        <a:graphic>
          <a:graphicData uri="http://schemas.openxmlformats.org/presentationml/2006/ole">
            <mc:AlternateContent xmlns:mc="http://schemas.openxmlformats.org/markup-compatibility/2006">
              <mc:Choice xmlns:v="urn:schemas-microsoft-com:vml" Requires="v">
                <p:oleObj spid="_x0000_s826937" name="Equation" r:id="rId6" imgW="3378200" imgH="317500" progId="Equation.3">
                  <p:embed/>
                </p:oleObj>
              </mc:Choice>
              <mc:Fallback>
                <p:oleObj name="Equation" r:id="rId6" imgW="3378200" imgH="317500" progId="Equation.3">
                  <p:embed/>
                  <p:pic>
                    <p:nvPicPr>
                      <p:cNvPr id="0" name="Picture 19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75681" y="4038600"/>
                        <a:ext cx="4592638" cy="431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826371">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82637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826371">
                                            <p:txEl>
                                              <p:pRg st="5" end="5"/>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826371">
                                            <p:txEl>
                                              <p:pRg st="7" end="7"/>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826371">
                                            <p:txEl>
                                              <p:pRg st="10" end="1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499"/>
                                          </p:stCondLst>
                                        </p:cTn>
                                        <p:tgtEl>
                                          <p:spTgt spid="826371">
                                            <p:txEl>
                                              <p:pRg st="12" end="12"/>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499"/>
                                          </p:stCondLst>
                                        </p:cTn>
                                        <p:tgtEl>
                                          <p:spTgt spid="82637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6371" grpId="0" uiExpand="1" build="p" autoUpdateAnimBg="0"/>
    </p:bldLst>
  </p:timing>
</p:sld>
</file>

<file path=ppt/slides/slide9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 name="Footer Placeholder 3"/>
          <p:cNvSpPr>
            <a:spLocks noGrp="1"/>
          </p:cNvSpPr>
          <p:nvPr>
            <p:ph type="ftr" sz="quarter" idx="10"/>
          </p:nvPr>
        </p:nvSpPr>
        <p:spPr/>
        <p:txBody>
          <a:bodyPr/>
          <a:lstStyle/>
          <a:p>
            <a:r>
              <a:rPr lang="en-US" smtClean="0"/>
              <a:t>FUNC-UB.0043  Futures and Options Spring 2017                           Part I: Forwards and Futures                                               ©2017 Figlewski</a:t>
            </a:r>
            <a:endParaRPr lang="en-US"/>
          </a:p>
        </p:txBody>
      </p:sp>
      <p:sp>
        <p:nvSpPr>
          <p:cNvPr id="27" name="Slide Number Placeholder 4"/>
          <p:cNvSpPr>
            <a:spLocks noGrp="1"/>
          </p:cNvSpPr>
          <p:nvPr>
            <p:ph type="sldNum" sz="quarter" idx="11"/>
          </p:nvPr>
        </p:nvSpPr>
        <p:spPr/>
        <p:txBody>
          <a:bodyPr/>
          <a:lstStyle/>
          <a:p>
            <a:fld id="{F1FEEF85-E193-4CC5-86AD-F74647E1AE55}" type="slidenum">
              <a:rPr lang="en-US"/>
              <a:pPr/>
              <a:t>94</a:t>
            </a:fld>
            <a:endParaRPr lang="en-US"/>
          </a:p>
        </p:txBody>
      </p:sp>
      <p:sp>
        <p:nvSpPr>
          <p:cNvPr id="827394" name="Rectangle 2"/>
          <p:cNvSpPr>
            <a:spLocks noGrp="1" noChangeArrowheads="1"/>
          </p:cNvSpPr>
          <p:nvPr>
            <p:ph type="title"/>
          </p:nvPr>
        </p:nvSpPr>
        <p:spPr/>
        <p:txBody>
          <a:bodyPr/>
          <a:lstStyle/>
          <a:p>
            <a:r>
              <a:rPr lang="en-US" dirty="0"/>
              <a:t>Sessions 5-6:  Futures Pricing and Cash-Futures Arbitrage</a:t>
            </a:r>
          </a:p>
        </p:txBody>
      </p:sp>
      <p:sp>
        <p:nvSpPr>
          <p:cNvPr id="827395" name="Rectangle 3"/>
          <p:cNvSpPr>
            <a:spLocks noGrp="1" noChangeArrowheads="1"/>
          </p:cNvSpPr>
          <p:nvPr>
            <p:ph type="body" idx="1"/>
          </p:nvPr>
        </p:nvSpPr>
        <p:spPr/>
        <p:txBody>
          <a:bodyPr/>
          <a:lstStyle/>
          <a:p>
            <a:pPr algn="ctr"/>
            <a:r>
              <a:rPr lang="en-US" u="sng" dirty="0">
                <a:cs typeface="Arial" charset="0"/>
              </a:rPr>
              <a:t>Calculating the "Cost of Carry" Futures Price</a:t>
            </a:r>
          </a:p>
          <a:p>
            <a:pPr algn="ctr"/>
            <a:endParaRPr lang="en-US" u="sng" dirty="0">
              <a:cs typeface="Arial" charset="0"/>
            </a:endParaRPr>
          </a:p>
          <a:p>
            <a:pPr algn="ctr"/>
            <a:endParaRPr lang="en-US" u="sng" dirty="0">
              <a:cs typeface="Arial" charset="0"/>
            </a:endParaRPr>
          </a:p>
          <a:p>
            <a:pPr algn="ctr"/>
            <a:endParaRPr lang="en-US" u="sng" dirty="0">
              <a:cs typeface="Arial" charset="0"/>
            </a:endParaRPr>
          </a:p>
          <a:p>
            <a:pPr algn="ctr"/>
            <a:endParaRPr lang="en-US" u="sng" dirty="0">
              <a:cs typeface="Arial" charset="0"/>
            </a:endParaRPr>
          </a:p>
          <a:p>
            <a:pPr algn="ctr"/>
            <a:endParaRPr lang="en-US" u="sng" dirty="0">
              <a:cs typeface="Arial" charset="0"/>
            </a:endParaRPr>
          </a:p>
          <a:p>
            <a:pPr algn="ctr"/>
            <a:endParaRPr lang="en-US" u="sng" dirty="0">
              <a:cs typeface="Arial" charset="0"/>
            </a:endParaRPr>
          </a:p>
          <a:p>
            <a:pPr algn="ctr"/>
            <a:endParaRPr lang="en-US" u="sng" dirty="0">
              <a:cs typeface="Arial" charset="0"/>
            </a:endParaRPr>
          </a:p>
          <a:p>
            <a:pPr algn="ctr"/>
            <a:endParaRPr lang="en-US" u="sng" dirty="0">
              <a:cs typeface="Arial" charset="0"/>
            </a:endParaRPr>
          </a:p>
          <a:p>
            <a:pPr algn="ctr"/>
            <a:endParaRPr lang="en-US" u="sng" dirty="0">
              <a:cs typeface="Arial" charset="0"/>
            </a:endParaRPr>
          </a:p>
          <a:p>
            <a:pPr algn="ctr"/>
            <a:endParaRPr lang="en-US" u="sng" dirty="0">
              <a:cs typeface="Arial" charset="0"/>
            </a:endParaRPr>
          </a:p>
          <a:p>
            <a:pPr algn="ctr"/>
            <a:endParaRPr lang="en-US" u="sng" dirty="0">
              <a:cs typeface="Arial" charset="0"/>
            </a:endParaRPr>
          </a:p>
          <a:p>
            <a:pPr algn="ctr"/>
            <a:endParaRPr lang="en-US" u="sng" dirty="0">
              <a:cs typeface="Arial" charset="0"/>
            </a:endParaRPr>
          </a:p>
          <a:p>
            <a:pPr algn="ctr"/>
            <a:endParaRPr lang="en-US" u="sng" dirty="0">
              <a:cs typeface="Arial" charset="0"/>
            </a:endParaRPr>
          </a:p>
          <a:p>
            <a:pPr algn="ctr"/>
            <a:endParaRPr lang="en-US" u="sng" dirty="0">
              <a:cs typeface="Arial" charset="0"/>
            </a:endParaRPr>
          </a:p>
          <a:p>
            <a:r>
              <a:rPr lang="en-US" dirty="0">
                <a:cs typeface="Arial" charset="0"/>
              </a:rPr>
              <a:t>It is obvious that the Cost of Carry model gives more accurate prices for stock index futures</a:t>
            </a:r>
            <a:r>
              <a:rPr lang="en-US" dirty="0" smtClean="0">
                <a:cs typeface="Arial" charset="0"/>
              </a:rPr>
              <a:t>.  (But why aren't they actually equal??)</a:t>
            </a:r>
            <a:endParaRPr lang="en-US" dirty="0">
              <a:cs typeface="Arial" charset="0"/>
            </a:endParaRPr>
          </a:p>
        </p:txBody>
      </p:sp>
      <p:graphicFrame>
        <p:nvGraphicFramePr>
          <p:cNvPr id="827396" name="Group 4"/>
          <p:cNvGraphicFramePr>
            <a:graphicFrameLocks noGrp="1"/>
          </p:cNvGraphicFramePr>
          <p:nvPr>
            <p:extLst>
              <p:ext uri="{D42A27DB-BD31-4B8C-83A1-F6EECF244321}">
                <p14:modId xmlns:p14="http://schemas.microsoft.com/office/powerpoint/2010/main" val="1164553912"/>
              </p:ext>
            </p:extLst>
          </p:nvPr>
        </p:nvGraphicFramePr>
        <p:xfrm>
          <a:off x="1524000" y="1371600"/>
          <a:ext cx="6096000" cy="4064000"/>
        </p:xfrm>
        <a:graphic>
          <a:graphicData uri="http://schemas.openxmlformats.org/drawingml/2006/table">
            <a:tbl>
              <a:tblPr/>
              <a:tblGrid>
                <a:gridCol w="2032000">
                  <a:extLst>
                    <a:ext uri="{9D8B030D-6E8A-4147-A177-3AD203B41FA5}">
                      <a16:colId xmlns:a16="http://schemas.microsoft.com/office/drawing/2014/main" val="20000"/>
                    </a:ext>
                  </a:extLst>
                </a:gridCol>
                <a:gridCol w="2032000">
                  <a:extLst>
                    <a:ext uri="{9D8B030D-6E8A-4147-A177-3AD203B41FA5}">
                      <a16:colId xmlns:a16="http://schemas.microsoft.com/office/drawing/2014/main" val="20001"/>
                    </a:ext>
                  </a:extLst>
                </a:gridCol>
                <a:gridCol w="2032000">
                  <a:extLst>
                    <a:ext uri="{9D8B030D-6E8A-4147-A177-3AD203B41FA5}">
                      <a16:colId xmlns:a16="http://schemas.microsoft.com/office/drawing/2014/main" val="20002"/>
                    </a:ext>
                  </a:extLst>
                </a:gridCol>
              </a:tblGrid>
              <a:tr h="1016000">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rPr>
                        <a:t>Futures contract</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rPr>
                        <a:t>Cost of Carry</a:t>
                      </a:r>
                    </a:p>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rPr>
                        <a:t>Value for Future</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rPr>
                        <a:t>Closing Prices in</a:t>
                      </a:r>
                    </a:p>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rPr>
                        <a:t>Futures Market</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016000">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rPr>
                        <a:t>MARCH 2017</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rPr>
                        <a:t>2290.84</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rPr>
                        <a:t>2288.00</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016000">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rPr>
                        <a:t>JUNE 2017</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rPr>
                        <a:t>2285.46</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rPr>
                        <a:t>2283.10</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016000">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rPr>
                        <a:t>SEPTEMBER 2017</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rPr>
                        <a:t>2280.09</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rPr>
                        <a:t>2278.70</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82739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827395">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7395" grpId="0" build="p" bldLvl="2" autoUpdateAnimBg="0"/>
    </p:bldLst>
  </p:timing>
</p:sld>
</file>

<file path=ppt/slides/slide9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FUNC-UB.0043  Futures and Options Spring 2017                           Part I: Forwards and Futures                                               ©2017 Figlewski</a:t>
            </a:r>
            <a:endParaRPr lang="en-US"/>
          </a:p>
        </p:txBody>
      </p:sp>
      <p:sp>
        <p:nvSpPr>
          <p:cNvPr id="5" name="Slide Number Placeholder 4"/>
          <p:cNvSpPr>
            <a:spLocks noGrp="1"/>
          </p:cNvSpPr>
          <p:nvPr>
            <p:ph type="sldNum" sz="quarter" idx="11"/>
          </p:nvPr>
        </p:nvSpPr>
        <p:spPr/>
        <p:txBody>
          <a:bodyPr/>
          <a:lstStyle/>
          <a:p>
            <a:fld id="{D38DD9D8-618C-4F67-8602-479D28703DEF}" type="slidenum">
              <a:rPr lang="en-US"/>
              <a:pPr/>
              <a:t>95</a:t>
            </a:fld>
            <a:endParaRPr lang="en-US"/>
          </a:p>
        </p:txBody>
      </p:sp>
      <p:sp>
        <p:nvSpPr>
          <p:cNvPr id="824322" name="Rectangle 2"/>
          <p:cNvSpPr>
            <a:spLocks noGrp="1" noChangeArrowheads="1"/>
          </p:cNvSpPr>
          <p:nvPr>
            <p:ph type="title"/>
          </p:nvPr>
        </p:nvSpPr>
        <p:spPr/>
        <p:txBody>
          <a:bodyPr/>
          <a:lstStyle/>
          <a:p>
            <a:r>
              <a:rPr lang="en-US" dirty="0"/>
              <a:t>Sessions 5-6:  Futures Pricing and Cash-Futures Arbitrage</a:t>
            </a:r>
          </a:p>
        </p:txBody>
      </p:sp>
      <p:sp>
        <p:nvSpPr>
          <p:cNvPr id="824323" name="Rectangle 3"/>
          <p:cNvSpPr>
            <a:spLocks noGrp="1" noChangeArrowheads="1"/>
          </p:cNvSpPr>
          <p:nvPr>
            <p:ph type="body" idx="1"/>
          </p:nvPr>
        </p:nvSpPr>
        <p:spPr/>
        <p:txBody>
          <a:bodyPr/>
          <a:lstStyle/>
          <a:p>
            <a:pPr algn="ctr"/>
            <a:r>
              <a:rPr lang="en-US" u="sng" dirty="0">
                <a:cs typeface="Times New Roman" pitchFamily="18" charset="0"/>
              </a:rPr>
              <a:t>So Which is the Right Model?</a:t>
            </a:r>
          </a:p>
          <a:p>
            <a:pPr algn="ctr">
              <a:lnSpc>
                <a:spcPct val="40000"/>
              </a:lnSpc>
            </a:pPr>
            <a:endParaRPr lang="en-US" dirty="0">
              <a:cs typeface="Times New Roman" pitchFamily="18" charset="0"/>
            </a:endParaRPr>
          </a:p>
          <a:p>
            <a:r>
              <a:rPr lang="en-US" sz="1600" u="sng" dirty="0">
                <a:cs typeface="Times New Roman" pitchFamily="18" charset="0"/>
              </a:rPr>
              <a:t>The Cost of Carry Model:</a:t>
            </a:r>
            <a:r>
              <a:rPr lang="en-US" sz="1600" dirty="0">
                <a:cs typeface="Times New Roman" pitchFamily="18" charset="0"/>
              </a:rPr>
              <a:t>  The futures price will be equal to the current spot price for the underlying asset, </a:t>
            </a:r>
            <a:r>
              <a:rPr lang="en-US" sz="1600" u="sng" dirty="0">
                <a:cs typeface="Times New Roman" pitchFamily="18" charset="0"/>
              </a:rPr>
              <a:t>plus</a:t>
            </a:r>
            <a:r>
              <a:rPr lang="en-US" sz="1600" dirty="0">
                <a:cs typeface="Times New Roman" pitchFamily="18" charset="0"/>
              </a:rPr>
              <a:t> the cost of carrying the underlying from now until futures expiration (both physical storage costs and interest on the money that has to be invested), </a:t>
            </a:r>
            <a:r>
              <a:rPr lang="en-US" sz="1600" u="sng" dirty="0">
                <a:cs typeface="Times New Roman" pitchFamily="18" charset="0"/>
              </a:rPr>
              <a:t>minus</a:t>
            </a:r>
            <a:r>
              <a:rPr lang="en-US" sz="1600" dirty="0">
                <a:cs typeface="Times New Roman" pitchFamily="18" charset="0"/>
              </a:rPr>
              <a:t> the value of any cash paid out by the </a:t>
            </a:r>
            <a:r>
              <a:rPr lang="en-US" sz="1600" dirty="0" smtClean="0">
                <a:cs typeface="Times New Roman" pitchFamily="18" charset="0"/>
              </a:rPr>
              <a:t>underlying </a:t>
            </a:r>
            <a:r>
              <a:rPr lang="en-US" sz="1600" dirty="0">
                <a:cs typeface="Times New Roman" pitchFamily="18" charset="0"/>
              </a:rPr>
              <a:t>between now and futures expiration (like coupon interest or dividends).</a:t>
            </a:r>
            <a:r>
              <a:rPr lang="en-US" sz="1600" dirty="0" smtClean="0">
                <a:cs typeface="Arial" charset="0"/>
              </a:rPr>
              <a:t> </a:t>
            </a:r>
            <a:endParaRPr lang="en-US" sz="1600" dirty="0">
              <a:cs typeface="Arial" charset="0"/>
            </a:endParaRPr>
          </a:p>
          <a:p>
            <a:pPr>
              <a:lnSpc>
                <a:spcPct val="40000"/>
              </a:lnSpc>
            </a:pPr>
            <a:endParaRPr lang="en-US" sz="1600" dirty="0">
              <a:cs typeface="Arial" charset="0"/>
            </a:endParaRPr>
          </a:p>
          <a:p>
            <a:r>
              <a:rPr lang="en-US" sz="1600" b="1" dirty="0">
                <a:cs typeface="Arial" charset="0"/>
              </a:rPr>
              <a:t>When one can buy the underlying and carry it through time until futures expiration, the cost of carry model will apply, because of the possibility of arbitrage between the cash market and the future.  (This is normally true for financial instruments and most hard commodities).</a:t>
            </a:r>
          </a:p>
          <a:p>
            <a:pPr>
              <a:lnSpc>
                <a:spcPct val="40000"/>
              </a:lnSpc>
            </a:pPr>
            <a:endParaRPr lang="en-US" sz="1600" b="1" dirty="0">
              <a:cs typeface="Arial" charset="0"/>
            </a:endParaRPr>
          </a:p>
          <a:p>
            <a:r>
              <a:rPr lang="en-US" sz="1600" u="sng" dirty="0">
                <a:cs typeface="Arial" charset="0"/>
              </a:rPr>
              <a:t>The Expectations Model</a:t>
            </a:r>
            <a:r>
              <a:rPr lang="en-US" sz="1600" dirty="0">
                <a:cs typeface="Arial" charset="0"/>
              </a:rPr>
              <a:t> should hold </a:t>
            </a:r>
            <a:r>
              <a:rPr lang="en-US" sz="1600" u="sng" dirty="0">
                <a:cs typeface="Arial" charset="0"/>
              </a:rPr>
              <a:t>only</a:t>
            </a:r>
            <a:r>
              <a:rPr lang="en-US" sz="1600" dirty="0">
                <a:cs typeface="Arial" charset="0"/>
              </a:rPr>
              <a:t> for futures on things that </a:t>
            </a:r>
            <a:r>
              <a:rPr lang="en-US" sz="1600" dirty="0" smtClean="0">
                <a:cs typeface="Arial" charset="0"/>
              </a:rPr>
              <a:t>cannot </a:t>
            </a:r>
            <a:r>
              <a:rPr lang="en-US" sz="1600" dirty="0">
                <a:cs typeface="Arial" charset="0"/>
              </a:rPr>
              <a:t>be stored.  Examples include short term interest rates, non-storable commodities (like fresh fruit), and intangible underlying things (like the Consumer Price Index, or "Heating Degree Days" for derivatives based on weather.)</a:t>
            </a:r>
          </a:p>
          <a:p>
            <a:pPr>
              <a:lnSpc>
                <a:spcPct val="40000"/>
              </a:lnSpc>
            </a:pPr>
            <a:endParaRPr lang="en-US" sz="1600" dirty="0">
              <a:cs typeface="Arial" charset="0"/>
            </a:endParaRPr>
          </a:p>
          <a:p>
            <a:r>
              <a:rPr lang="en-US" sz="1600" dirty="0">
                <a:cs typeface="Times New Roman" pitchFamily="18" charset="0"/>
              </a:rPr>
              <a:t>Regular patterns can occur in prices from the Expectations Model, due to price pressure from hedge trading that pushes prices out of line with expectations.</a:t>
            </a:r>
          </a:p>
          <a:p>
            <a:pPr lvl="1"/>
            <a:r>
              <a:rPr lang="en-US" sz="1400" dirty="0">
                <a:cs typeface="Times New Roman" pitchFamily="18" charset="0"/>
              </a:rPr>
              <a:t>"normal backwardation" (futures prices are lower for more distant maturities)</a:t>
            </a:r>
          </a:p>
          <a:p>
            <a:pPr lvl="1"/>
            <a:r>
              <a:rPr lang="en-US" sz="1400" dirty="0">
                <a:cs typeface="Times New Roman" pitchFamily="18" charset="0"/>
              </a:rPr>
              <a:t>"contango" (futures prices are higher for distant maturities)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82432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82432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82432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824323">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824323">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82432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4323" grpId="0" uiExpand="1" build="p" bldLvl="2" autoUpdateAnimBg="0"/>
    </p:bldLst>
  </p:timing>
</p:sld>
</file>

<file path=ppt/slides/slide9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FUNC-UB.0043  Futures and Options Spring 2017                           Part I: Forwards and Futures                                               ©2017 Figlewski</a:t>
            </a:r>
            <a:endParaRPr lang="en-US"/>
          </a:p>
        </p:txBody>
      </p:sp>
      <p:sp>
        <p:nvSpPr>
          <p:cNvPr id="5" name="Slide Number Placeholder 4"/>
          <p:cNvSpPr>
            <a:spLocks noGrp="1"/>
          </p:cNvSpPr>
          <p:nvPr>
            <p:ph type="sldNum" sz="quarter" idx="11"/>
          </p:nvPr>
        </p:nvSpPr>
        <p:spPr/>
        <p:txBody>
          <a:bodyPr/>
          <a:lstStyle/>
          <a:p>
            <a:fld id="{A84CC3BE-2D8F-4870-B6B5-421A42EF34E2}" type="slidenum">
              <a:rPr lang="en-US"/>
              <a:pPr/>
              <a:t>96</a:t>
            </a:fld>
            <a:endParaRPr lang="en-US"/>
          </a:p>
        </p:txBody>
      </p:sp>
      <p:sp>
        <p:nvSpPr>
          <p:cNvPr id="711682" name="Rectangle 2"/>
          <p:cNvSpPr>
            <a:spLocks noGrp="1" noChangeArrowheads="1"/>
          </p:cNvSpPr>
          <p:nvPr>
            <p:ph type="title"/>
          </p:nvPr>
        </p:nvSpPr>
        <p:spPr/>
        <p:txBody>
          <a:bodyPr/>
          <a:lstStyle/>
          <a:p>
            <a:r>
              <a:rPr lang="en-US" dirty="0"/>
              <a:t>Sessions 5-6:  Futures Pricing and Cash-Futures Arbitrage</a:t>
            </a:r>
          </a:p>
        </p:txBody>
      </p:sp>
      <p:sp>
        <p:nvSpPr>
          <p:cNvPr id="711683" name="Rectangle 3"/>
          <p:cNvSpPr>
            <a:spLocks noGrp="1" noChangeArrowheads="1"/>
          </p:cNvSpPr>
          <p:nvPr>
            <p:ph type="body" idx="1"/>
          </p:nvPr>
        </p:nvSpPr>
        <p:spPr>
          <a:xfrm>
            <a:off x="685800" y="838200"/>
            <a:ext cx="7772400" cy="5638800"/>
          </a:xfrm>
        </p:spPr>
        <p:txBody>
          <a:bodyPr/>
          <a:lstStyle/>
          <a:p>
            <a:pPr algn="ctr"/>
            <a:r>
              <a:rPr lang="en-US" u="sng" dirty="0">
                <a:cs typeface="Arial" charset="0"/>
              </a:rPr>
              <a:t>What is an Arbitrage?</a:t>
            </a:r>
          </a:p>
          <a:p>
            <a:endParaRPr lang="en-US" dirty="0">
              <a:cs typeface="Arial" charset="0"/>
            </a:endParaRPr>
          </a:p>
          <a:p>
            <a:r>
              <a:rPr lang="en-US" sz="1600" dirty="0">
                <a:cs typeface="Arial" charset="0"/>
              </a:rPr>
              <a:t>An arbitrage is a </a:t>
            </a:r>
            <a:r>
              <a:rPr lang="en-US" sz="1600" u="sng" dirty="0">
                <a:cs typeface="Arial" charset="0"/>
              </a:rPr>
              <a:t>trade</a:t>
            </a:r>
            <a:r>
              <a:rPr lang="en-US" sz="1600" dirty="0">
                <a:cs typeface="Arial" charset="0"/>
              </a:rPr>
              <a:t>:  One simultaneously buys and sells essentially the same thing, to create a riskless position.  If you sell at a higher price than you buy at, there is a riskless profit.</a:t>
            </a:r>
          </a:p>
          <a:p>
            <a:endParaRPr lang="en-US" sz="1600" dirty="0">
              <a:cs typeface="Arial" charset="0"/>
            </a:endParaRPr>
          </a:p>
          <a:p>
            <a:r>
              <a:rPr lang="en-US" sz="1600" dirty="0">
                <a:cs typeface="Arial" charset="0"/>
              </a:rPr>
              <a:t>These three elements are </a:t>
            </a:r>
            <a:r>
              <a:rPr lang="en-US" sz="1600" u="sng" dirty="0">
                <a:cs typeface="Arial" charset="0"/>
              </a:rPr>
              <a:t>ALL</a:t>
            </a:r>
            <a:r>
              <a:rPr lang="en-US" sz="1600" dirty="0">
                <a:cs typeface="Arial" charset="0"/>
              </a:rPr>
              <a:t> necessary to make a true arbitrage:</a:t>
            </a:r>
          </a:p>
          <a:p>
            <a:endParaRPr lang="en-US" sz="1600" dirty="0">
              <a:cs typeface="Arial" charset="0"/>
            </a:endParaRPr>
          </a:p>
          <a:p>
            <a:pPr lvl="1"/>
            <a:r>
              <a:rPr lang="en-US" dirty="0">
                <a:cs typeface="Arial" charset="0"/>
              </a:rPr>
              <a:t>One buys and sells essentially the same thing.</a:t>
            </a:r>
          </a:p>
          <a:p>
            <a:pPr lvl="1"/>
            <a:endParaRPr lang="en-US" dirty="0">
              <a:cs typeface="Arial" charset="0"/>
            </a:endParaRPr>
          </a:p>
          <a:p>
            <a:pPr lvl="1"/>
            <a:r>
              <a:rPr lang="en-US" dirty="0">
                <a:cs typeface="Arial" charset="0"/>
              </a:rPr>
              <a:t>The trades are simultaneous.</a:t>
            </a:r>
          </a:p>
          <a:p>
            <a:pPr lvl="1"/>
            <a:endParaRPr lang="en-US" dirty="0">
              <a:cs typeface="Arial" charset="0"/>
            </a:endParaRPr>
          </a:p>
          <a:p>
            <a:pPr lvl="1"/>
            <a:r>
              <a:rPr lang="en-US" dirty="0">
                <a:cs typeface="Arial" charset="0"/>
              </a:rPr>
              <a:t>The resulting position is riskless.</a:t>
            </a:r>
          </a:p>
          <a:p>
            <a:pPr lvl="1"/>
            <a:endParaRPr lang="en-US" dirty="0">
              <a:cs typeface="Arial" charset="0"/>
            </a:endParaRPr>
          </a:p>
          <a:p>
            <a:r>
              <a:rPr lang="en-US" sz="1600" dirty="0">
                <a:cs typeface="Arial" charset="0"/>
              </a:rPr>
              <a:t>Arbitrage </a:t>
            </a:r>
            <a:r>
              <a:rPr lang="en-US" sz="1600" dirty="0" smtClean="0">
                <a:cs typeface="Arial" charset="0"/>
              </a:rPr>
              <a:t>is </a:t>
            </a:r>
            <a:r>
              <a:rPr lang="en-US" sz="1600" dirty="0">
                <a:cs typeface="Arial" charset="0"/>
              </a:rPr>
              <a:t>a powerful concept with strong implications for market </a:t>
            </a:r>
            <a:r>
              <a:rPr lang="en-US" sz="1600" dirty="0" smtClean="0">
                <a:cs typeface="Arial" charset="0"/>
              </a:rPr>
              <a:t>prices in a theoretical model.  </a:t>
            </a:r>
            <a:r>
              <a:rPr lang="en-US" sz="1600" dirty="0">
                <a:cs typeface="Arial" charset="0"/>
              </a:rPr>
              <a:t>In </a:t>
            </a:r>
            <a:r>
              <a:rPr lang="en-US" sz="1600" dirty="0" smtClean="0">
                <a:cs typeface="Arial" charset="0"/>
              </a:rPr>
              <a:t>the real world, </a:t>
            </a:r>
            <a:r>
              <a:rPr lang="en-US" sz="1600" dirty="0">
                <a:cs typeface="Arial" charset="0"/>
              </a:rPr>
              <a:t>arbitrage is a </a:t>
            </a:r>
            <a:r>
              <a:rPr lang="en-US" sz="1600" u="sng" dirty="0">
                <a:cs typeface="Arial" charset="0"/>
              </a:rPr>
              <a:t>trade</a:t>
            </a:r>
            <a:r>
              <a:rPr lang="en-US" sz="1600" dirty="0">
                <a:cs typeface="Arial" charset="0"/>
              </a:rPr>
              <a:t> and there are risks and transactions costs that impose limits to </a:t>
            </a:r>
            <a:r>
              <a:rPr lang="en-US" sz="1600" dirty="0" smtClean="0">
                <a:cs typeface="Arial" charset="0"/>
              </a:rPr>
              <a:t>arbitrage trading.  </a:t>
            </a:r>
            <a:r>
              <a:rPr lang="en-US" sz="1600" dirty="0">
                <a:cs typeface="Arial" charset="0"/>
              </a:rPr>
              <a:t>How </a:t>
            </a:r>
            <a:r>
              <a:rPr lang="en-US" sz="1600" dirty="0" smtClean="0">
                <a:cs typeface="Arial" charset="0"/>
              </a:rPr>
              <a:t>closely </a:t>
            </a:r>
            <a:r>
              <a:rPr lang="en-US" sz="1600" dirty="0">
                <a:cs typeface="Arial" charset="0"/>
              </a:rPr>
              <a:t>prices in a particular market will </a:t>
            </a:r>
            <a:r>
              <a:rPr lang="en-US" sz="1600" dirty="0" smtClean="0">
                <a:cs typeface="Arial" charset="0"/>
              </a:rPr>
              <a:t>follow a </a:t>
            </a:r>
            <a:r>
              <a:rPr lang="en-US" sz="1600" dirty="0">
                <a:cs typeface="Arial" charset="0"/>
              </a:rPr>
              <a:t>theoretical pricing </a:t>
            </a:r>
            <a:r>
              <a:rPr lang="en-US" sz="1600" dirty="0" smtClean="0">
                <a:cs typeface="Arial" charset="0"/>
              </a:rPr>
              <a:t>model depends </a:t>
            </a:r>
            <a:r>
              <a:rPr lang="en-US" sz="1600" dirty="0">
                <a:cs typeface="Arial" charset="0"/>
              </a:rPr>
              <a:t>on how easy or hard it is to do the actual arbitrage trade in that market.</a:t>
            </a:r>
            <a:endParaRPr lang="en-US" dirty="0">
              <a:cs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1168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1168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71168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711683">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711683">
                                            <p:txEl>
                                              <p:pRg st="10" end="1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71168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1683" grpId="0" uiExpand="1" build="p" bldLvl="2" autoUpdateAnimBg="0"/>
    </p:bldLst>
  </p:timing>
</p:sld>
</file>

<file path=ppt/slides/slide9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FUNC-UB.0043  Futures and Options Spring 2017                           Part I: Forwards and Futures                                               ©2017 Figlewski</a:t>
            </a:r>
            <a:endParaRPr lang="en-US"/>
          </a:p>
        </p:txBody>
      </p:sp>
      <p:sp>
        <p:nvSpPr>
          <p:cNvPr id="5" name="Slide Number Placeholder 4"/>
          <p:cNvSpPr>
            <a:spLocks noGrp="1"/>
          </p:cNvSpPr>
          <p:nvPr>
            <p:ph type="sldNum" sz="quarter" idx="11"/>
          </p:nvPr>
        </p:nvSpPr>
        <p:spPr/>
        <p:txBody>
          <a:bodyPr/>
          <a:lstStyle/>
          <a:p>
            <a:fld id="{A6866BB5-2AB0-49A4-8412-61709AB1F696}" type="slidenum">
              <a:rPr lang="en-US"/>
              <a:pPr/>
              <a:t>97</a:t>
            </a:fld>
            <a:endParaRPr lang="en-US"/>
          </a:p>
        </p:txBody>
      </p:sp>
      <p:sp>
        <p:nvSpPr>
          <p:cNvPr id="712706" name="Rectangle 2"/>
          <p:cNvSpPr>
            <a:spLocks noGrp="1" noChangeArrowheads="1"/>
          </p:cNvSpPr>
          <p:nvPr>
            <p:ph type="title"/>
          </p:nvPr>
        </p:nvSpPr>
        <p:spPr/>
        <p:txBody>
          <a:bodyPr/>
          <a:lstStyle/>
          <a:p>
            <a:r>
              <a:rPr lang="en-US" dirty="0"/>
              <a:t>Sessions 5-6:  Futures Pricing and Cash-Futures Arbitrage</a:t>
            </a:r>
          </a:p>
        </p:txBody>
      </p:sp>
      <p:sp>
        <p:nvSpPr>
          <p:cNvPr id="712707" name="Rectangle 3"/>
          <p:cNvSpPr>
            <a:spLocks noGrp="1" noChangeArrowheads="1"/>
          </p:cNvSpPr>
          <p:nvPr>
            <p:ph type="body" idx="1"/>
          </p:nvPr>
        </p:nvSpPr>
        <p:spPr>
          <a:xfrm>
            <a:off x="685800" y="736600"/>
            <a:ext cx="7772400" cy="5727700"/>
          </a:xfrm>
        </p:spPr>
        <p:txBody>
          <a:bodyPr/>
          <a:lstStyle/>
          <a:p>
            <a:pPr algn="ctr"/>
            <a:r>
              <a:rPr lang="en-US" u="sng" dirty="0">
                <a:cs typeface="Arial" charset="0"/>
              </a:rPr>
              <a:t>Why is Arbitrage Such an Important Concept?</a:t>
            </a:r>
          </a:p>
          <a:p>
            <a:endParaRPr lang="en-US" sz="1000" dirty="0">
              <a:cs typeface="Arial" charset="0"/>
            </a:endParaRPr>
          </a:p>
          <a:p>
            <a:r>
              <a:rPr lang="en-US" sz="1600" dirty="0">
                <a:cs typeface="Arial" charset="0"/>
              </a:rPr>
              <a:t>An arbitrage trade produces a riskless position.  </a:t>
            </a:r>
            <a:r>
              <a:rPr lang="en-US" sz="1600" dirty="0" smtClean="0">
                <a:cs typeface="Arial" charset="0"/>
              </a:rPr>
              <a:t>It </a:t>
            </a:r>
            <a:r>
              <a:rPr lang="en-US" sz="1600" dirty="0">
                <a:cs typeface="Arial" charset="0"/>
              </a:rPr>
              <a:t>may be </a:t>
            </a:r>
            <a:r>
              <a:rPr lang="en-US" sz="1600" dirty="0" smtClean="0">
                <a:cs typeface="Arial" charset="0"/>
              </a:rPr>
              <a:t>complex but it </a:t>
            </a:r>
            <a:r>
              <a:rPr lang="en-US" sz="1600" dirty="0">
                <a:cs typeface="Arial" charset="0"/>
              </a:rPr>
              <a:t>has no risk, so it should earn the same rate of return as </a:t>
            </a:r>
            <a:r>
              <a:rPr lang="en-US" sz="1600" dirty="0" smtClean="0">
                <a:cs typeface="Arial" charset="0"/>
              </a:rPr>
              <a:t>any </a:t>
            </a:r>
            <a:r>
              <a:rPr lang="en-US" sz="1600" dirty="0">
                <a:cs typeface="Arial" charset="0"/>
              </a:rPr>
              <a:t>other risk free asset. </a:t>
            </a:r>
            <a:r>
              <a:rPr lang="en-US" sz="1600" dirty="0" smtClean="0">
                <a:cs typeface="Arial" charset="0"/>
              </a:rPr>
              <a:t>Risk </a:t>
            </a:r>
            <a:r>
              <a:rPr lang="en-US" sz="1600" dirty="0">
                <a:cs typeface="Arial" charset="0"/>
              </a:rPr>
              <a:t>aversion in the market and expectations about future returns </a:t>
            </a:r>
            <a:r>
              <a:rPr lang="en-US" sz="1600" dirty="0" smtClean="0">
                <a:cs typeface="Arial" charset="0"/>
              </a:rPr>
              <a:t>on the underlying asset should </a:t>
            </a:r>
            <a:r>
              <a:rPr lang="en-US" sz="1600" dirty="0">
                <a:cs typeface="Arial" charset="0"/>
              </a:rPr>
              <a:t>not matter.</a:t>
            </a:r>
          </a:p>
          <a:p>
            <a:endParaRPr lang="en-US" sz="900" dirty="0">
              <a:cs typeface="Arial" charset="0"/>
            </a:endParaRPr>
          </a:p>
          <a:p>
            <a:r>
              <a:rPr lang="en-US" sz="1600" dirty="0">
                <a:cs typeface="Arial" charset="0"/>
              </a:rPr>
              <a:t>If the prices of the components of an arbitrage trade are not aligned </a:t>
            </a:r>
            <a:r>
              <a:rPr lang="en-US" sz="1600" dirty="0" smtClean="0">
                <a:cs typeface="Arial" charset="0"/>
              </a:rPr>
              <a:t>properly, </a:t>
            </a:r>
            <a:r>
              <a:rPr lang="en-US" sz="1600" dirty="0">
                <a:cs typeface="Arial" charset="0"/>
              </a:rPr>
              <a:t>the </a:t>
            </a:r>
            <a:r>
              <a:rPr lang="en-US" sz="1600" dirty="0" smtClean="0">
                <a:cs typeface="Arial" charset="0"/>
              </a:rPr>
              <a:t>locked-in return </a:t>
            </a:r>
            <a:r>
              <a:rPr lang="en-US" sz="1600" dirty="0">
                <a:cs typeface="Arial" charset="0"/>
              </a:rPr>
              <a:t>may be higher </a:t>
            </a:r>
            <a:r>
              <a:rPr lang="en-US" sz="1600" dirty="0" smtClean="0">
                <a:cs typeface="Arial" charset="0"/>
              </a:rPr>
              <a:t>or lower than </a:t>
            </a:r>
            <a:r>
              <a:rPr lang="en-US" sz="1600" dirty="0">
                <a:cs typeface="Arial" charset="0"/>
              </a:rPr>
              <a:t>the riskless rate </a:t>
            </a:r>
            <a:r>
              <a:rPr lang="en-US" sz="1600" dirty="0" smtClean="0">
                <a:cs typeface="Arial" charset="0"/>
              </a:rPr>
              <a:t>(if lower, arbitrage creates a </a:t>
            </a:r>
            <a:r>
              <a:rPr lang="en-US" sz="1600" dirty="0">
                <a:cs typeface="Arial" charset="0"/>
              </a:rPr>
              <a:t>current inflow of cash--a </a:t>
            </a:r>
            <a:r>
              <a:rPr lang="en-US" sz="1600" dirty="0" smtClean="0">
                <a:cs typeface="Arial" charset="0"/>
              </a:rPr>
              <a:t>loan from the market--at </a:t>
            </a:r>
            <a:r>
              <a:rPr lang="en-US" sz="1600" dirty="0">
                <a:cs typeface="Arial" charset="0"/>
              </a:rPr>
              <a:t>an effective interest rate below the riskless rate).  </a:t>
            </a:r>
            <a:r>
              <a:rPr lang="en-US" sz="1600" dirty="0" smtClean="0">
                <a:cs typeface="Arial" charset="0"/>
              </a:rPr>
              <a:t>Either way, it </a:t>
            </a:r>
            <a:r>
              <a:rPr lang="en-US" sz="1600" dirty="0">
                <a:cs typeface="Arial" charset="0"/>
              </a:rPr>
              <a:t>would be a "free lunch," that is, an extra profit that can be earned with no risk.</a:t>
            </a:r>
          </a:p>
          <a:p>
            <a:endParaRPr lang="en-US" sz="900" dirty="0">
              <a:cs typeface="Arial" charset="0"/>
            </a:endParaRPr>
          </a:p>
          <a:p>
            <a:r>
              <a:rPr lang="en-US" sz="1600" dirty="0">
                <a:cs typeface="Arial" charset="0"/>
              </a:rPr>
              <a:t>Prices that permit an arbitrage profit </a:t>
            </a:r>
            <a:r>
              <a:rPr lang="en-US" sz="1600" dirty="0" smtClean="0">
                <a:cs typeface="Arial" charset="0"/>
              </a:rPr>
              <a:t>cannot </a:t>
            </a:r>
            <a:r>
              <a:rPr lang="en-US" sz="1600" dirty="0">
                <a:cs typeface="Arial" charset="0"/>
              </a:rPr>
              <a:t>be in equilibrium. Arbitrageurs (people who do arbitrage) will trade as much as they can, until prices are forced into the correct alignment.</a:t>
            </a:r>
          </a:p>
          <a:p>
            <a:endParaRPr lang="en-US" sz="900" dirty="0">
              <a:cs typeface="Arial" charset="0"/>
            </a:endParaRPr>
          </a:p>
          <a:p>
            <a:r>
              <a:rPr lang="en-US" sz="1600" u="sng" dirty="0">
                <a:cs typeface="Arial" charset="0"/>
              </a:rPr>
              <a:t>IMPORTANT:</a:t>
            </a:r>
            <a:r>
              <a:rPr lang="en-US" sz="1600" dirty="0">
                <a:cs typeface="Arial" charset="0"/>
              </a:rPr>
              <a:t>  Derivative instruments, like forwards, futures and options, often can be used to create two different positions that are effectively identical.  Arbitrage will force the market values for the equivalent positions to be the same. The theoretical "fair value" for the derivative is the price that makes </a:t>
            </a:r>
            <a:r>
              <a:rPr lang="en-US" sz="1600" dirty="0" smtClean="0">
                <a:cs typeface="Arial" charset="0"/>
              </a:rPr>
              <a:t>the excess return to the arbitrage trade equal to zero.</a:t>
            </a:r>
            <a:endParaRPr lang="en-US" sz="1600" dirty="0">
              <a:cs typeface="Arial" charset="0"/>
            </a:endParaRPr>
          </a:p>
          <a:p>
            <a:endParaRPr lang="en-US" sz="900" dirty="0">
              <a:cs typeface="Arial" charset="0"/>
            </a:endParaRPr>
          </a:p>
          <a:p>
            <a:r>
              <a:rPr lang="en-US" sz="1600" dirty="0">
                <a:cs typeface="Arial" charset="0"/>
              </a:rPr>
              <a:t>The arbitrage-based valuation model for futures is the </a:t>
            </a:r>
            <a:r>
              <a:rPr lang="en-US" sz="1600" u="sng" dirty="0">
                <a:cs typeface="Arial" charset="0"/>
              </a:rPr>
              <a:t>Cost of Carry</a:t>
            </a:r>
            <a:r>
              <a:rPr lang="en-US" sz="1600" dirty="0">
                <a:cs typeface="Arial" charset="0"/>
              </a:rPr>
              <a:t> model.</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12707">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12707">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712707">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712707">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712707">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2707" grpId="0" uiExpand="1" build="p" bldLvl="2" autoUpdateAnimBg="0"/>
    </p:bldLst>
  </p:timing>
</p:sld>
</file>

<file path=ppt/slides/slide9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 name="Footer Placeholder 3"/>
          <p:cNvSpPr>
            <a:spLocks noGrp="1"/>
          </p:cNvSpPr>
          <p:nvPr>
            <p:ph type="ftr" sz="quarter" idx="10"/>
          </p:nvPr>
        </p:nvSpPr>
        <p:spPr/>
        <p:txBody>
          <a:bodyPr/>
          <a:lstStyle/>
          <a:p>
            <a:r>
              <a:rPr lang="en-US" smtClean="0"/>
              <a:t>FUNC-UB.0043  Futures and Options Spring 2017                           Part I: Forwards and Futures                                               ©2017 Figlewski</a:t>
            </a:r>
            <a:endParaRPr lang="en-US"/>
          </a:p>
        </p:txBody>
      </p:sp>
      <p:sp>
        <p:nvSpPr>
          <p:cNvPr id="8" name="Slide Number Placeholder 4"/>
          <p:cNvSpPr>
            <a:spLocks noGrp="1"/>
          </p:cNvSpPr>
          <p:nvPr>
            <p:ph type="sldNum" sz="quarter" idx="11"/>
          </p:nvPr>
        </p:nvSpPr>
        <p:spPr/>
        <p:txBody>
          <a:bodyPr/>
          <a:lstStyle/>
          <a:p>
            <a:fld id="{2268CEC9-7F7B-4206-9193-6AE35979FEEA}" type="slidenum">
              <a:rPr lang="en-US"/>
              <a:pPr/>
              <a:t>98</a:t>
            </a:fld>
            <a:endParaRPr lang="en-US"/>
          </a:p>
        </p:txBody>
      </p:sp>
      <p:sp>
        <p:nvSpPr>
          <p:cNvPr id="713730" name="Rectangle 2"/>
          <p:cNvSpPr>
            <a:spLocks noGrp="1" noChangeArrowheads="1"/>
          </p:cNvSpPr>
          <p:nvPr>
            <p:ph type="title"/>
          </p:nvPr>
        </p:nvSpPr>
        <p:spPr/>
        <p:txBody>
          <a:bodyPr/>
          <a:lstStyle/>
          <a:p>
            <a:r>
              <a:rPr lang="en-US" dirty="0"/>
              <a:t>Sessions 5-6:  Futures Pricing and Cash-Futures Arbitrage</a:t>
            </a:r>
          </a:p>
        </p:txBody>
      </p:sp>
      <p:sp>
        <p:nvSpPr>
          <p:cNvPr id="713731" name="Rectangle 3"/>
          <p:cNvSpPr>
            <a:spLocks noGrp="1" noChangeArrowheads="1"/>
          </p:cNvSpPr>
          <p:nvPr>
            <p:ph type="body" idx="1"/>
          </p:nvPr>
        </p:nvSpPr>
        <p:spPr/>
        <p:txBody>
          <a:bodyPr/>
          <a:lstStyle/>
          <a:p>
            <a:pPr algn="ctr"/>
            <a:r>
              <a:rPr lang="en-US" u="sng">
                <a:cs typeface="Times New Roman" pitchFamily="18" charset="0"/>
              </a:rPr>
              <a:t>Cost of Carry Pricing for Gold Futures </a:t>
            </a:r>
            <a:endParaRPr lang="en-US">
              <a:cs typeface="Times New Roman" pitchFamily="18" charset="0"/>
            </a:endParaRPr>
          </a:p>
          <a:p>
            <a:pPr algn="ctr"/>
            <a:endParaRPr lang="en-US" sz="1400">
              <a:cs typeface="Times New Roman" pitchFamily="18" charset="0"/>
            </a:endParaRPr>
          </a:p>
          <a:p>
            <a:pPr algn="just"/>
            <a:r>
              <a:rPr lang="en-US" sz="1600">
                <a:cs typeface="Times New Roman" pitchFamily="18" charset="0"/>
              </a:rPr>
              <a:t>The only significant cost of carrying gold from today until futures maturity is the interest cost of financing the position.</a:t>
            </a:r>
          </a:p>
          <a:p>
            <a:pPr algn="just"/>
            <a:endParaRPr lang="en-US" sz="1600">
              <a:cs typeface="Times New Roman" pitchFamily="18" charset="0"/>
            </a:endParaRPr>
          </a:p>
          <a:p>
            <a:pPr algn="just"/>
            <a:r>
              <a:rPr lang="en-US" sz="1600">
                <a:cs typeface="Times New Roman" pitchFamily="18" charset="0"/>
              </a:rPr>
              <a:t>Let		S = current spot price of gold</a:t>
            </a:r>
          </a:p>
          <a:p>
            <a:pPr algn="just"/>
            <a:r>
              <a:rPr lang="en-US" sz="1600">
                <a:cs typeface="Times New Roman" pitchFamily="18" charset="0"/>
              </a:rPr>
              <a:t> 		F = gold futures price for delivery in T years</a:t>
            </a:r>
          </a:p>
          <a:p>
            <a:pPr algn="just"/>
            <a:r>
              <a:rPr lang="en-US" sz="1600">
                <a:cs typeface="Times New Roman" pitchFamily="18" charset="0"/>
              </a:rPr>
              <a:t> 		r = interest rate (expressed as a decimal, e.g., 8% = 0.08)</a:t>
            </a:r>
          </a:p>
          <a:p>
            <a:pPr algn="just"/>
            <a:endParaRPr lang="en-US" sz="1600">
              <a:cs typeface="Times New Roman" pitchFamily="18" charset="0"/>
            </a:endParaRPr>
          </a:p>
          <a:p>
            <a:pPr algn="just"/>
            <a:r>
              <a:rPr lang="en-US" sz="1600">
                <a:cs typeface="Times New Roman" pitchFamily="18" charset="0"/>
              </a:rPr>
              <a:t>Then the equilibrium gold futures price which precludes profitable cash-futures arbitrage is given by</a:t>
            </a:r>
          </a:p>
          <a:p>
            <a:pPr algn="just"/>
            <a:endParaRPr lang="en-US">
              <a:cs typeface="Times New Roman" pitchFamily="18" charset="0"/>
            </a:endParaRPr>
          </a:p>
          <a:p>
            <a:pPr algn="just"/>
            <a:endParaRPr lang="en-US">
              <a:cs typeface="Times New Roman" pitchFamily="18" charset="0"/>
            </a:endParaRPr>
          </a:p>
        </p:txBody>
      </p:sp>
      <p:graphicFrame>
        <p:nvGraphicFramePr>
          <p:cNvPr id="713732" name="Object 4"/>
          <p:cNvGraphicFramePr>
            <a:graphicFrameLocks noChangeAspect="1"/>
          </p:cNvGraphicFramePr>
          <p:nvPr/>
        </p:nvGraphicFramePr>
        <p:xfrm>
          <a:off x="3505200" y="4114800"/>
          <a:ext cx="2065338" cy="368300"/>
        </p:xfrm>
        <a:graphic>
          <a:graphicData uri="http://schemas.openxmlformats.org/presentationml/2006/ole">
            <mc:AlternateContent xmlns:mc="http://schemas.openxmlformats.org/markup-compatibility/2006">
              <mc:Choice xmlns:v="urn:schemas-microsoft-com:vml" Requires="v">
                <p:oleObj spid="_x0000_s714290" name="Equation" r:id="rId3" imgW="1854200" imgH="330200" progId="Equation.3">
                  <p:embed/>
                </p:oleObj>
              </mc:Choice>
              <mc:Fallback>
                <p:oleObj name="Equation" r:id="rId3" imgW="1854200" imgH="330200" progId="Equation.3">
                  <p:embed/>
                  <p:pic>
                    <p:nvPicPr>
                      <p:cNvPr id="0" name="Picture 19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05200" y="4114800"/>
                        <a:ext cx="2065338" cy="3683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13733" name="Object 5"/>
          <p:cNvGraphicFramePr>
            <a:graphicFrameLocks noChangeAspect="1"/>
          </p:cNvGraphicFramePr>
          <p:nvPr/>
        </p:nvGraphicFramePr>
        <p:xfrm>
          <a:off x="3048000" y="5410200"/>
          <a:ext cx="2927350" cy="368300"/>
        </p:xfrm>
        <a:graphic>
          <a:graphicData uri="http://schemas.openxmlformats.org/presentationml/2006/ole">
            <mc:AlternateContent xmlns:mc="http://schemas.openxmlformats.org/markup-compatibility/2006">
              <mc:Choice xmlns:v="urn:schemas-microsoft-com:vml" Requires="v">
                <p:oleObj spid="_x0000_s714291" name="Equation" r:id="rId5" imgW="2628900" imgH="330200" progId="Equation.3">
                  <p:embed/>
                </p:oleObj>
              </mc:Choice>
              <mc:Fallback>
                <p:oleObj name="Equation" r:id="rId5" imgW="2628900" imgH="330200" progId="Equation.3">
                  <p:embed/>
                  <p:pic>
                    <p:nvPicPr>
                      <p:cNvPr id="0" name="Picture 19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48000" y="5410200"/>
                        <a:ext cx="2927350" cy="3683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13734" name="Text Box 6"/>
          <p:cNvSpPr txBox="1">
            <a:spLocks noChangeArrowheads="1"/>
          </p:cNvSpPr>
          <p:nvPr/>
        </p:nvSpPr>
        <p:spPr bwMode="auto">
          <a:xfrm>
            <a:off x="685800" y="4724400"/>
            <a:ext cx="5829300" cy="336550"/>
          </a:xfrm>
          <a:prstGeom prst="rect">
            <a:avLst/>
          </a:prstGeom>
          <a:noFill/>
          <a:ln w="9525">
            <a:noFill/>
            <a:miter lim="800000"/>
            <a:headEnd/>
            <a:tailEnd/>
          </a:ln>
          <a:effectLst/>
        </p:spPr>
        <p:txBody>
          <a:bodyPr>
            <a:spAutoFit/>
          </a:bodyPr>
          <a:lstStyle/>
          <a:p>
            <a:pPr algn="just">
              <a:spcBef>
                <a:spcPct val="20000"/>
              </a:spcBef>
            </a:pPr>
            <a:r>
              <a:rPr lang="en-US" i="0">
                <a:cs typeface="Times New Roman" pitchFamily="18" charset="0"/>
              </a:rPr>
              <a:t>or, for short maturity contracts (here T is in </a:t>
            </a:r>
            <a:r>
              <a:rPr lang="en-US" i="0" u="sng">
                <a:cs typeface="Times New Roman" pitchFamily="18" charset="0"/>
              </a:rPr>
              <a:t>calendar days</a:t>
            </a:r>
            <a:r>
              <a:rPr lang="en-US" i="0">
                <a:cs typeface="Times New Roman" pitchFamily="18" charset="0"/>
              </a:rPr>
              <a:t>)</a:t>
            </a:r>
            <a:endParaRPr lang="en-US" sz="2000" i="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13731">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13731">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713731">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713731">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713731">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499"/>
                                          </p:stCondLst>
                                        </p:cTn>
                                        <p:tgtEl>
                                          <p:spTgt spid="71373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499"/>
                                          </p:stCondLst>
                                        </p:cTn>
                                        <p:tgtEl>
                                          <p:spTgt spid="713734"/>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499"/>
                                          </p:stCondLst>
                                        </p:cTn>
                                        <p:tgtEl>
                                          <p:spTgt spid="7137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3731" grpId="0" uiExpand="1" build="p" autoUpdateAnimBg="0"/>
      <p:bldP spid="713734" grpId="0" autoUpdateAnimBg="0"/>
    </p:bldLst>
  </p:timing>
</p:sld>
</file>

<file path=ppt/slides/slide9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FUNC-UB.0043  Futures and Options Spring 2017                           Part I: Forwards and Futures                                               ©2017 Figlewski</a:t>
            </a:r>
            <a:endParaRPr lang="en-US"/>
          </a:p>
        </p:txBody>
      </p:sp>
      <p:sp>
        <p:nvSpPr>
          <p:cNvPr id="5" name="Slide Number Placeholder 4"/>
          <p:cNvSpPr>
            <a:spLocks noGrp="1"/>
          </p:cNvSpPr>
          <p:nvPr>
            <p:ph type="sldNum" sz="quarter" idx="11"/>
          </p:nvPr>
        </p:nvSpPr>
        <p:spPr/>
        <p:txBody>
          <a:bodyPr/>
          <a:lstStyle/>
          <a:p>
            <a:fld id="{D0EFF54B-D1C8-4214-9620-B2B5507C99F9}" type="slidenum">
              <a:rPr lang="en-US"/>
              <a:pPr/>
              <a:t>99</a:t>
            </a:fld>
            <a:endParaRPr lang="en-US"/>
          </a:p>
        </p:txBody>
      </p:sp>
      <p:sp>
        <p:nvSpPr>
          <p:cNvPr id="714754" name="Rectangle 2"/>
          <p:cNvSpPr>
            <a:spLocks noGrp="1" noChangeArrowheads="1"/>
          </p:cNvSpPr>
          <p:nvPr>
            <p:ph type="title"/>
          </p:nvPr>
        </p:nvSpPr>
        <p:spPr/>
        <p:txBody>
          <a:bodyPr/>
          <a:lstStyle/>
          <a:p>
            <a:r>
              <a:rPr lang="en-US" dirty="0"/>
              <a:t>Sessions 5-6:  Futures Pricing and Cash-Futures Arbitrage</a:t>
            </a:r>
          </a:p>
        </p:txBody>
      </p:sp>
      <p:sp>
        <p:nvSpPr>
          <p:cNvPr id="714755" name="Rectangle 3"/>
          <p:cNvSpPr>
            <a:spLocks noGrp="1" noChangeArrowheads="1"/>
          </p:cNvSpPr>
          <p:nvPr>
            <p:ph type="body" idx="1"/>
          </p:nvPr>
        </p:nvSpPr>
        <p:spPr>
          <a:xfrm>
            <a:off x="685800" y="1219200"/>
            <a:ext cx="7772400" cy="5257800"/>
          </a:xfrm>
        </p:spPr>
        <p:txBody>
          <a:bodyPr/>
          <a:lstStyle/>
          <a:p>
            <a:pPr marL="342900" indent="-342900" algn="ctr"/>
            <a:r>
              <a:rPr lang="en-US" u="sng" dirty="0">
                <a:cs typeface="Times New Roman" pitchFamily="18" charset="0"/>
              </a:rPr>
              <a:t>Cost of Carry Pricing for Gold Futures, p.2 </a:t>
            </a:r>
            <a:endParaRPr lang="en-US" dirty="0">
              <a:cs typeface="Times New Roman" pitchFamily="18" charset="0"/>
            </a:endParaRPr>
          </a:p>
          <a:p>
            <a:pPr marL="342900" indent="-342900" algn="just"/>
            <a:endParaRPr lang="en-US" dirty="0">
              <a:cs typeface="Times New Roman" pitchFamily="18" charset="0"/>
            </a:endParaRPr>
          </a:p>
          <a:p>
            <a:pPr marL="342900" indent="-342900" algn="just"/>
            <a:r>
              <a:rPr lang="en-US" sz="1600" u="sng" dirty="0">
                <a:cs typeface="Times New Roman" pitchFamily="18" charset="0"/>
              </a:rPr>
              <a:t>Example</a:t>
            </a:r>
            <a:r>
              <a:rPr lang="en-US" sz="1600" dirty="0">
                <a:cs typeface="Times New Roman" pitchFamily="18" charset="0"/>
              </a:rPr>
              <a:t> </a:t>
            </a:r>
          </a:p>
          <a:p>
            <a:pPr marL="342900" indent="-342900" algn="just"/>
            <a:endParaRPr lang="en-US" sz="1600" dirty="0">
              <a:cs typeface="Times New Roman" pitchFamily="18" charset="0"/>
            </a:endParaRPr>
          </a:p>
          <a:p>
            <a:pPr marL="342900" indent="-342900" algn="just"/>
            <a:r>
              <a:rPr lang="en-US" sz="1600" dirty="0">
                <a:cs typeface="Times New Roman" pitchFamily="18" charset="0"/>
              </a:rPr>
              <a:t>The spot price of gold is </a:t>
            </a:r>
            <a:r>
              <a:rPr lang="en-US" sz="1600" dirty="0" smtClean="0">
                <a:cs typeface="Times New Roman" pitchFamily="18" charset="0"/>
              </a:rPr>
              <a:t>$1600 </a:t>
            </a:r>
            <a:r>
              <a:rPr lang="en-US" sz="1600" dirty="0">
                <a:cs typeface="Times New Roman" pitchFamily="18" charset="0"/>
              </a:rPr>
              <a:t>per ounce and the interest rate is 10%.  The cost of carry prices for 6-month and 12-month gold futures are</a:t>
            </a:r>
          </a:p>
          <a:p>
            <a:pPr marL="342900" indent="-342900" algn="just"/>
            <a:endParaRPr lang="en-US" sz="1600" dirty="0">
              <a:cs typeface="Times New Roman" pitchFamily="18" charset="0"/>
            </a:endParaRPr>
          </a:p>
          <a:p>
            <a:pPr marL="342900" indent="-342900" algn="just"/>
            <a:r>
              <a:rPr lang="en-US" sz="1600" dirty="0">
                <a:cs typeface="Times New Roman" pitchFamily="18" charset="0"/>
              </a:rPr>
              <a:t>	F</a:t>
            </a:r>
            <a:r>
              <a:rPr lang="en-US" sz="1600" baseline="-25000" dirty="0">
                <a:cs typeface="Times New Roman" pitchFamily="18" charset="0"/>
              </a:rPr>
              <a:t>6-month</a:t>
            </a:r>
            <a:r>
              <a:rPr lang="en-US" sz="1600" dirty="0">
                <a:cs typeface="Times New Roman" pitchFamily="18" charset="0"/>
              </a:rPr>
              <a:t> = S</a:t>
            </a:r>
            <a:r>
              <a:rPr lang="en-US" sz="1600" baseline="-25000" dirty="0">
                <a:cs typeface="Times New Roman" pitchFamily="18" charset="0"/>
              </a:rPr>
              <a:t>0</a:t>
            </a:r>
            <a:r>
              <a:rPr lang="en-US" sz="1600" dirty="0">
                <a:cs typeface="Times New Roman" pitchFamily="18" charset="0"/>
              </a:rPr>
              <a:t> </a:t>
            </a:r>
            <a:r>
              <a:rPr lang="en-US" sz="1600" dirty="0">
                <a:cs typeface="Times New Roman" pitchFamily="18" charset="0"/>
                <a:sym typeface="Symbol" pitchFamily="18" charset="2"/>
              </a:rPr>
              <a:t></a:t>
            </a:r>
            <a:r>
              <a:rPr lang="en-US" sz="1600" dirty="0">
                <a:cs typeface="Times New Roman" pitchFamily="18" charset="0"/>
              </a:rPr>
              <a:t> (1  +  r  </a:t>
            </a:r>
            <a:r>
              <a:rPr lang="en-US" sz="1600" dirty="0">
                <a:cs typeface="Times New Roman" pitchFamily="18" charset="0"/>
                <a:sym typeface="Symbol" pitchFamily="18" charset="2"/>
              </a:rPr>
              <a:t></a:t>
            </a:r>
            <a:r>
              <a:rPr lang="en-US" sz="1600" dirty="0">
                <a:cs typeface="Times New Roman" pitchFamily="18" charset="0"/>
              </a:rPr>
              <a:t>  6 / 12 )  =  </a:t>
            </a:r>
            <a:r>
              <a:rPr lang="en-US" sz="1600" dirty="0" smtClean="0">
                <a:cs typeface="Times New Roman" pitchFamily="18" charset="0"/>
              </a:rPr>
              <a:t>1600  </a:t>
            </a:r>
            <a:r>
              <a:rPr lang="en-US" sz="1600" dirty="0">
                <a:cs typeface="Times New Roman" pitchFamily="18" charset="0"/>
                <a:sym typeface="Symbol" pitchFamily="18" charset="2"/>
              </a:rPr>
              <a:t> </a:t>
            </a:r>
            <a:r>
              <a:rPr lang="en-US" sz="1600" dirty="0">
                <a:cs typeface="Times New Roman" pitchFamily="18" charset="0"/>
              </a:rPr>
              <a:t> 1.05  =  </a:t>
            </a:r>
            <a:r>
              <a:rPr lang="en-US" sz="1600" dirty="0" smtClean="0">
                <a:cs typeface="Times New Roman" pitchFamily="18" charset="0"/>
              </a:rPr>
              <a:t>1680</a:t>
            </a:r>
            <a:endParaRPr lang="en-US" sz="1600" dirty="0">
              <a:cs typeface="Times New Roman" pitchFamily="18" charset="0"/>
            </a:endParaRPr>
          </a:p>
          <a:p>
            <a:pPr marL="342900" indent="-342900" algn="just"/>
            <a:endParaRPr lang="en-US" sz="1600" dirty="0">
              <a:cs typeface="Times New Roman" pitchFamily="18" charset="0"/>
            </a:endParaRPr>
          </a:p>
          <a:p>
            <a:pPr marL="342900" indent="-342900" algn="just"/>
            <a:r>
              <a:rPr lang="en-US" sz="1600" dirty="0">
                <a:cs typeface="Times New Roman" pitchFamily="18" charset="0"/>
              </a:rPr>
              <a:t>	F</a:t>
            </a:r>
            <a:r>
              <a:rPr lang="en-US" sz="1600" baseline="-25000" dirty="0">
                <a:cs typeface="Times New Roman" pitchFamily="18" charset="0"/>
              </a:rPr>
              <a:t>12-month</a:t>
            </a:r>
            <a:r>
              <a:rPr lang="en-US" sz="1600" dirty="0">
                <a:cs typeface="Times New Roman" pitchFamily="18" charset="0"/>
              </a:rPr>
              <a:t> = S</a:t>
            </a:r>
            <a:r>
              <a:rPr lang="en-US" sz="1600" baseline="-25000" dirty="0">
                <a:cs typeface="Times New Roman" pitchFamily="18" charset="0"/>
              </a:rPr>
              <a:t>0</a:t>
            </a:r>
            <a:r>
              <a:rPr lang="en-US" sz="1600" dirty="0">
                <a:cs typeface="Times New Roman" pitchFamily="18" charset="0"/>
              </a:rPr>
              <a:t> </a:t>
            </a:r>
            <a:r>
              <a:rPr lang="en-US" sz="1600" dirty="0">
                <a:cs typeface="Times New Roman" pitchFamily="18" charset="0"/>
                <a:sym typeface="Symbol" pitchFamily="18" charset="2"/>
              </a:rPr>
              <a:t></a:t>
            </a:r>
            <a:r>
              <a:rPr lang="en-US" sz="1600" dirty="0">
                <a:cs typeface="Times New Roman" pitchFamily="18" charset="0"/>
              </a:rPr>
              <a:t> (1  +  r  </a:t>
            </a:r>
            <a:r>
              <a:rPr lang="en-US" sz="1600" dirty="0">
                <a:cs typeface="Times New Roman" pitchFamily="18" charset="0"/>
                <a:sym typeface="Symbol" pitchFamily="18" charset="2"/>
              </a:rPr>
              <a:t></a:t>
            </a:r>
            <a:r>
              <a:rPr lang="en-US" sz="1600" dirty="0">
                <a:cs typeface="Times New Roman" pitchFamily="18" charset="0"/>
              </a:rPr>
              <a:t>  12 / 12 )  =  </a:t>
            </a:r>
            <a:r>
              <a:rPr lang="en-US" sz="1600" dirty="0" smtClean="0">
                <a:cs typeface="Times New Roman" pitchFamily="18" charset="0"/>
              </a:rPr>
              <a:t>1600  </a:t>
            </a:r>
            <a:r>
              <a:rPr lang="en-US" sz="1600" dirty="0">
                <a:cs typeface="Times New Roman" pitchFamily="18" charset="0"/>
                <a:sym typeface="Symbol" pitchFamily="18" charset="2"/>
              </a:rPr>
              <a:t> </a:t>
            </a:r>
            <a:r>
              <a:rPr lang="en-US" sz="1600" dirty="0">
                <a:cs typeface="Times New Roman" pitchFamily="18" charset="0"/>
              </a:rPr>
              <a:t> 1.10  =  </a:t>
            </a:r>
            <a:r>
              <a:rPr lang="en-US" sz="1600" dirty="0" smtClean="0">
                <a:cs typeface="Times New Roman" pitchFamily="18" charset="0"/>
              </a:rPr>
              <a:t>1760</a:t>
            </a:r>
            <a:endParaRPr lang="en-US" sz="1600" dirty="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14755">
                                            <p:txEl>
                                              <p:pRg st="2" end="2"/>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714755">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499"/>
                                          </p:stCondLst>
                                        </p:cTn>
                                        <p:tgtEl>
                                          <p:spTgt spid="714755">
                                            <p:txEl>
                                              <p:pRg st="6" end="6"/>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499"/>
                                          </p:stCondLst>
                                        </p:cTn>
                                        <p:tgtEl>
                                          <p:spTgt spid="71475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4755" grpId="0" uiExpand="1" build="p" autoUpdateAnimBg="0"/>
    </p:bldLst>
  </p:timing>
</p:sld>
</file>

<file path=ppt/slides/slide10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FUNC-UB.0043  Futures and Options Spring 2017                           Part I: Forwards and Futures                                               ©2017 Figlewski</a:t>
            </a:r>
            <a:endParaRPr lang="en-US"/>
          </a:p>
        </p:txBody>
      </p:sp>
      <p:sp>
        <p:nvSpPr>
          <p:cNvPr id="5" name="Slide Number Placeholder 4"/>
          <p:cNvSpPr>
            <a:spLocks noGrp="1"/>
          </p:cNvSpPr>
          <p:nvPr>
            <p:ph type="sldNum" sz="quarter" idx="11"/>
          </p:nvPr>
        </p:nvSpPr>
        <p:spPr/>
        <p:txBody>
          <a:bodyPr/>
          <a:lstStyle/>
          <a:p>
            <a:fld id="{484C6793-B649-4054-9DA0-F3A3970ADCEE}" type="slidenum">
              <a:rPr lang="en-US"/>
              <a:pPr/>
              <a:t>100</a:t>
            </a:fld>
            <a:endParaRPr lang="en-US"/>
          </a:p>
        </p:txBody>
      </p:sp>
      <p:sp>
        <p:nvSpPr>
          <p:cNvPr id="715778" name="Rectangle 2"/>
          <p:cNvSpPr>
            <a:spLocks noGrp="1" noChangeArrowheads="1"/>
          </p:cNvSpPr>
          <p:nvPr>
            <p:ph type="title"/>
          </p:nvPr>
        </p:nvSpPr>
        <p:spPr/>
        <p:txBody>
          <a:bodyPr/>
          <a:lstStyle/>
          <a:p>
            <a:r>
              <a:rPr lang="en-US" dirty="0"/>
              <a:t>Sessions 5-6:  Futures Pricing and Cash-Futures Arbitrage</a:t>
            </a:r>
          </a:p>
        </p:txBody>
      </p:sp>
      <p:sp>
        <p:nvSpPr>
          <p:cNvPr id="715779" name="Rectangle 3"/>
          <p:cNvSpPr>
            <a:spLocks noGrp="1" noChangeArrowheads="1"/>
          </p:cNvSpPr>
          <p:nvPr>
            <p:ph type="body" idx="1"/>
          </p:nvPr>
        </p:nvSpPr>
        <p:spPr/>
        <p:txBody>
          <a:bodyPr/>
          <a:lstStyle/>
          <a:p>
            <a:pPr algn="ctr"/>
            <a:endParaRPr lang="en-US" u="sng" dirty="0">
              <a:cs typeface="Times New Roman" pitchFamily="18" charset="0"/>
            </a:endParaRPr>
          </a:p>
          <a:p>
            <a:pPr algn="ctr"/>
            <a:r>
              <a:rPr lang="en-US" u="sng" dirty="0">
                <a:cs typeface="Times New Roman" pitchFamily="18" charset="0"/>
              </a:rPr>
              <a:t>Gold Futures Arbitrage Example </a:t>
            </a:r>
            <a:endParaRPr lang="en-US" dirty="0">
              <a:cs typeface="Times New Roman" pitchFamily="18" charset="0"/>
            </a:endParaRPr>
          </a:p>
          <a:p>
            <a:endParaRPr lang="en-US" sz="1600" dirty="0">
              <a:cs typeface="Times New Roman" pitchFamily="18" charset="0"/>
            </a:endParaRPr>
          </a:p>
          <a:p>
            <a:r>
              <a:rPr lang="en-US" sz="1600" dirty="0">
                <a:cs typeface="Times New Roman" pitchFamily="18" charset="0"/>
              </a:rPr>
              <a:t>Suppose the market price for the 6-month future is actually </a:t>
            </a:r>
            <a:r>
              <a:rPr lang="en-US" sz="1600" dirty="0" smtClean="0">
                <a:cs typeface="Times New Roman" pitchFamily="18" charset="0"/>
              </a:rPr>
              <a:t>1700.  </a:t>
            </a:r>
            <a:r>
              <a:rPr lang="en-US" sz="1600" dirty="0">
                <a:cs typeface="Times New Roman" pitchFamily="18" charset="0"/>
              </a:rPr>
              <a:t>Here is how the arbitrage trade might be set up to exploit this mispricing.  The futures price is "too high" relative to cash, so we want to be long spot and short futures:</a:t>
            </a:r>
          </a:p>
          <a:p>
            <a:endParaRPr lang="en-US" sz="900" u="sng" dirty="0">
              <a:cs typeface="Times New Roman" pitchFamily="18" charset="0"/>
            </a:endParaRPr>
          </a:p>
          <a:p>
            <a:r>
              <a:rPr lang="en-US" sz="1600" u="sng" dirty="0">
                <a:cs typeface="Times New Roman" pitchFamily="18" charset="0"/>
              </a:rPr>
              <a:t>The "Cash and Carry" Arbitrage Trade:</a:t>
            </a:r>
          </a:p>
          <a:p>
            <a:pPr lvl="1">
              <a:buFontTx/>
              <a:buNone/>
            </a:pPr>
            <a:r>
              <a:rPr lang="en-US" dirty="0">
                <a:cs typeface="Times New Roman" pitchFamily="18" charset="0"/>
              </a:rPr>
              <a:t>1.  Borrow </a:t>
            </a:r>
            <a:r>
              <a:rPr lang="en-US" dirty="0" smtClean="0">
                <a:cs typeface="Times New Roman" pitchFamily="18" charset="0"/>
              </a:rPr>
              <a:t>$160,000 </a:t>
            </a:r>
            <a:r>
              <a:rPr lang="en-US" dirty="0">
                <a:cs typeface="Times New Roman" pitchFamily="18" charset="0"/>
              </a:rPr>
              <a:t>at 10% interest.</a:t>
            </a:r>
          </a:p>
          <a:p>
            <a:pPr lvl="1">
              <a:buFontTx/>
              <a:buNone/>
            </a:pPr>
            <a:r>
              <a:rPr lang="en-US" dirty="0">
                <a:cs typeface="Times New Roman" pitchFamily="18" charset="0"/>
              </a:rPr>
              <a:t>2.  Buy 100 ounces of gold at </a:t>
            </a:r>
            <a:r>
              <a:rPr lang="en-US" dirty="0" smtClean="0">
                <a:cs typeface="Times New Roman" pitchFamily="18" charset="0"/>
              </a:rPr>
              <a:t>$1600 </a:t>
            </a:r>
            <a:r>
              <a:rPr lang="en-US" dirty="0">
                <a:cs typeface="Times New Roman" pitchFamily="18" charset="0"/>
              </a:rPr>
              <a:t>per ounce.</a:t>
            </a:r>
          </a:p>
          <a:p>
            <a:pPr lvl="1">
              <a:buFontTx/>
              <a:buNone/>
            </a:pPr>
            <a:r>
              <a:rPr lang="en-US" dirty="0">
                <a:cs typeface="Times New Roman" pitchFamily="18" charset="0"/>
              </a:rPr>
              <a:t>3.  </a:t>
            </a:r>
            <a:r>
              <a:rPr lang="en-US" u="sng" dirty="0">
                <a:cs typeface="Times New Roman" pitchFamily="18" charset="0"/>
              </a:rPr>
              <a:t>At the same time</a:t>
            </a:r>
            <a:r>
              <a:rPr lang="en-US" dirty="0">
                <a:cs typeface="Times New Roman" pitchFamily="18" charset="0"/>
              </a:rPr>
              <a:t>, sell one 100-ounce gold futures contract at </a:t>
            </a:r>
            <a:r>
              <a:rPr lang="en-US" dirty="0" smtClean="0">
                <a:cs typeface="Times New Roman" pitchFamily="18" charset="0"/>
              </a:rPr>
              <a:t>$1700</a:t>
            </a:r>
            <a:r>
              <a:rPr lang="en-US" dirty="0">
                <a:cs typeface="Times New Roman" pitchFamily="18" charset="0"/>
              </a:rPr>
              <a:t>.</a:t>
            </a:r>
          </a:p>
          <a:p>
            <a:pPr lvl="1">
              <a:buFontTx/>
              <a:buNone/>
            </a:pPr>
            <a:r>
              <a:rPr lang="en-US" dirty="0">
                <a:cs typeface="Times New Roman" pitchFamily="18" charset="0"/>
              </a:rPr>
              <a:t>4.  Hold the position until futures expiration, then deliver the gold.</a:t>
            </a:r>
          </a:p>
          <a:p>
            <a:pPr lvl="1">
              <a:buFontTx/>
              <a:buNone/>
            </a:pPr>
            <a:r>
              <a:rPr lang="en-US" dirty="0">
                <a:cs typeface="Times New Roman" pitchFamily="18" charset="0"/>
              </a:rPr>
              <a:t>5.  Repay the loan </a:t>
            </a:r>
            <a:r>
              <a:rPr lang="en-US" dirty="0" smtClean="0">
                <a:cs typeface="Times New Roman" pitchFamily="18" charset="0"/>
              </a:rPr>
              <a:t>+ interest ($168,000) using </a:t>
            </a:r>
            <a:r>
              <a:rPr lang="en-US" dirty="0">
                <a:cs typeface="Times New Roman" pitchFamily="18" charset="0"/>
              </a:rPr>
              <a:t>the money received at delivery (including the cumulative cash flow from the daily variation margin payments over the life of the contract).</a:t>
            </a:r>
          </a:p>
          <a:p>
            <a:pPr lvl="1">
              <a:buFontTx/>
              <a:buNone/>
            </a:pPr>
            <a:r>
              <a:rPr lang="en-US" dirty="0">
                <a:cs typeface="Times New Roman" pitchFamily="18" charset="0"/>
              </a:rPr>
              <a:t>6.  There will be </a:t>
            </a:r>
            <a:r>
              <a:rPr lang="en-US" dirty="0" smtClean="0">
                <a:cs typeface="Times New Roman" pitchFamily="18" charset="0"/>
              </a:rPr>
              <a:t>$20 </a:t>
            </a:r>
            <a:r>
              <a:rPr lang="en-US" dirty="0">
                <a:cs typeface="Times New Roman" pitchFamily="18" charset="0"/>
              </a:rPr>
              <a:t>per ounce = </a:t>
            </a:r>
            <a:r>
              <a:rPr lang="en-US" dirty="0" smtClean="0">
                <a:cs typeface="Times New Roman" pitchFamily="18" charset="0"/>
              </a:rPr>
              <a:t>$2000 </a:t>
            </a:r>
            <a:r>
              <a:rPr lang="en-US" dirty="0">
                <a:cs typeface="Times New Roman" pitchFamily="18" charset="0"/>
              </a:rPr>
              <a:t>left over after the position is fully unwound.  This is the arbitrage profit.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15779">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15779">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715779">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715779">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715779">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715779">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715779">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715779">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5779" grpId="0" uiExpand="1" build="p" bldLvl="2" autoUpdateAnimBg="0"/>
    </p:bldLst>
  </p:timing>
</p:sld>
</file>

<file path=ppt/slides/slide10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 name="Footer Placeholder 3"/>
          <p:cNvSpPr>
            <a:spLocks noGrp="1"/>
          </p:cNvSpPr>
          <p:nvPr>
            <p:ph type="ftr" sz="quarter" idx="10"/>
          </p:nvPr>
        </p:nvSpPr>
        <p:spPr/>
        <p:txBody>
          <a:bodyPr/>
          <a:lstStyle/>
          <a:p>
            <a:r>
              <a:rPr lang="en-US" smtClean="0"/>
              <a:t>FUNC-UB.0043  Futures and Options Spring 2017                           Part I: Forwards and Futures                                               ©2017 Figlewski</a:t>
            </a:r>
            <a:endParaRPr lang="en-US"/>
          </a:p>
        </p:txBody>
      </p:sp>
      <p:sp>
        <p:nvSpPr>
          <p:cNvPr id="34" name="Slide Number Placeholder 4"/>
          <p:cNvSpPr>
            <a:spLocks noGrp="1"/>
          </p:cNvSpPr>
          <p:nvPr>
            <p:ph type="sldNum" sz="quarter" idx="11"/>
          </p:nvPr>
        </p:nvSpPr>
        <p:spPr/>
        <p:txBody>
          <a:bodyPr/>
          <a:lstStyle/>
          <a:p>
            <a:fld id="{BD5DABAF-9370-4B89-8268-D57EC8093DED}" type="slidenum">
              <a:rPr lang="en-US"/>
              <a:pPr/>
              <a:t>101</a:t>
            </a:fld>
            <a:endParaRPr lang="en-US"/>
          </a:p>
        </p:txBody>
      </p:sp>
      <p:sp>
        <p:nvSpPr>
          <p:cNvPr id="716802" name="Rectangle 2"/>
          <p:cNvSpPr>
            <a:spLocks noGrp="1" noChangeArrowheads="1"/>
          </p:cNvSpPr>
          <p:nvPr>
            <p:ph type="title"/>
          </p:nvPr>
        </p:nvSpPr>
        <p:spPr/>
        <p:txBody>
          <a:bodyPr/>
          <a:lstStyle/>
          <a:p>
            <a:r>
              <a:rPr lang="en-US" dirty="0"/>
              <a:t>Sessions 5-6:  Futures Pricing and Cash-Futures Arbitrage</a:t>
            </a:r>
          </a:p>
        </p:txBody>
      </p:sp>
      <p:sp>
        <p:nvSpPr>
          <p:cNvPr id="716803" name="Rectangle 3"/>
          <p:cNvSpPr>
            <a:spLocks noGrp="1" noChangeArrowheads="1"/>
          </p:cNvSpPr>
          <p:nvPr>
            <p:ph type="body" idx="1"/>
          </p:nvPr>
        </p:nvSpPr>
        <p:spPr/>
        <p:txBody>
          <a:bodyPr/>
          <a:lstStyle/>
          <a:p>
            <a:pPr algn="ctr"/>
            <a:endParaRPr lang="en-US" dirty="0">
              <a:cs typeface="Times New Roman" pitchFamily="18" charset="0"/>
            </a:endParaRPr>
          </a:p>
          <a:p>
            <a:endParaRPr lang="en-US" sz="1600" dirty="0">
              <a:cs typeface="Times New Roman" pitchFamily="18" charset="0"/>
            </a:endParaRPr>
          </a:p>
          <a:p>
            <a:endParaRPr lang="en-US" dirty="0">
              <a:cs typeface="Times New Roman" pitchFamily="18" charset="0"/>
            </a:endParaRPr>
          </a:p>
          <a:p>
            <a:endParaRPr lang="en-US" dirty="0">
              <a:cs typeface="Times New Roman" pitchFamily="18" charset="0"/>
            </a:endParaRPr>
          </a:p>
          <a:p>
            <a:endParaRPr lang="en-US" dirty="0">
              <a:cs typeface="Times New Roman" pitchFamily="18" charset="0"/>
            </a:endParaRPr>
          </a:p>
          <a:p>
            <a:endParaRPr lang="en-US" dirty="0">
              <a:cs typeface="Times New Roman" pitchFamily="18" charset="0"/>
            </a:endParaRPr>
          </a:p>
          <a:p>
            <a:endParaRPr lang="en-US" dirty="0">
              <a:cs typeface="Times New Roman" pitchFamily="18" charset="0"/>
            </a:endParaRPr>
          </a:p>
          <a:p>
            <a:endParaRPr lang="en-US" dirty="0">
              <a:cs typeface="Times New Roman" pitchFamily="18" charset="0"/>
            </a:endParaRPr>
          </a:p>
          <a:p>
            <a:endParaRPr lang="en-US" dirty="0">
              <a:cs typeface="Times New Roman" pitchFamily="18" charset="0"/>
            </a:endParaRPr>
          </a:p>
          <a:p>
            <a:endParaRPr lang="en-US" dirty="0">
              <a:cs typeface="Times New Roman" pitchFamily="18" charset="0"/>
            </a:endParaRPr>
          </a:p>
          <a:p>
            <a:endParaRPr lang="en-US" dirty="0">
              <a:cs typeface="Times New Roman" pitchFamily="18" charset="0"/>
            </a:endParaRPr>
          </a:p>
          <a:p>
            <a:endParaRPr lang="en-US" sz="1200" dirty="0">
              <a:cs typeface="Times New Roman" pitchFamily="18" charset="0"/>
            </a:endParaRPr>
          </a:p>
          <a:p>
            <a:endParaRPr lang="en-US" sz="1000" dirty="0">
              <a:cs typeface="Times New Roman" pitchFamily="18" charset="0"/>
            </a:endParaRPr>
          </a:p>
          <a:p>
            <a:r>
              <a:rPr lang="en-US" sz="1600" dirty="0">
                <a:cs typeface="Times New Roman" pitchFamily="18" charset="0"/>
              </a:rPr>
              <a:t>The loan of </a:t>
            </a:r>
            <a:r>
              <a:rPr lang="en-US" sz="1600" dirty="0" smtClean="0">
                <a:cs typeface="Times New Roman" pitchFamily="18" charset="0"/>
              </a:rPr>
              <a:t>$160,000 </a:t>
            </a:r>
            <a:r>
              <a:rPr lang="en-US" sz="1600" dirty="0">
                <a:cs typeface="Times New Roman" pitchFamily="18" charset="0"/>
              </a:rPr>
              <a:t>at 10% has to be repaid with interest in 6 months: </a:t>
            </a:r>
            <a:r>
              <a:rPr lang="en-US" sz="1600" dirty="0" smtClean="0">
                <a:cs typeface="Times New Roman" pitchFamily="18" charset="0"/>
              </a:rPr>
              <a:t>-$160,000</a:t>
            </a:r>
            <a:endParaRPr lang="en-US" sz="1600" dirty="0">
              <a:cs typeface="Times New Roman" pitchFamily="18" charset="0"/>
            </a:endParaRPr>
          </a:p>
          <a:p>
            <a:endParaRPr lang="en-US" sz="1000" dirty="0">
              <a:cs typeface="Times New Roman" pitchFamily="18" charset="0"/>
            </a:endParaRPr>
          </a:p>
          <a:p>
            <a:r>
              <a:rPr lang="en-US" sz="1600" dirty="0">
                <a:cs typeface="Times New Roman" pitchFamily="18" charset="0"/>
              </a:rPr>
              <a:t>This leaves a net arbitrage profit of </a:t>
            </a:r>
            <a:r>
              <a:rPr lang="en-US" sz="1600" dirty="0" smtClean="0">
                <a:cs typeface="Times New Roman" pitchFamily="18" charset="0"/>
              </a:rPr>
              <a:t>$2,000 </a:t>
            </a:r>
            <a:r>
              <a:rPr lang="en-US" sz="1600" dirty="0">
                <a:cs typeface="Times New Roman" pitchFamily="18" charset="0"/>
              </a:rPr>
              <a:t>regardless of the final futures price.</a:t>
            </a:r>
          </a:p>
          <a:p>
            <a:pPr lvl="1"/>
            <a:r>
              <a:rPr lang="en-US" sz="1400" dirty="0">
                <a:cs typeface="Times New Roman" pitchFamily="18" charset="0"/>
              </a:rPr>
              <a:t>It doesn't matter which way or how far the market price moves</a:t>
            </a:r>
          </a:p>
          <a:p>
            <a:pPr lvl="1"/>
            <a:r>
              <a:rPr lang="en-US" sz="1400" dirty="0">
                <a:cs typeface="Times New Roman" pitchFamily="18" charset="0"/>
              </a:rPr>
              <a:t>It doesn't matter whether the futures position makes a profit or a loss.  The total is locked in.</a:t>
            </a:r>
          </a:p>
          <a:p>
            <a:pPr lvl="1"/>
            <a:r>
              <a:rPr lang="en-US" sz="1400" dirty="0">
                <a:cs typeface="Times New Roman" pitchFamily="18" charset="0"/>
              </a:rPr>
              <a:t>BUT, the arbitrageur needs a source of cash to meet possible margin calls.</a:t>
            </a:r>
            <a:endParaRPr lang="en-US" sz="1400" u="sng" dirty="0">
              <a:cs typeface="Times New Roman" pitchFamily="18" charset="0"/>
            </a:endParaRPr>
          </a:p>
        </p:txBody>
      </p:sp>
      <p:graphicFrame>
        <p:nvGraphicFramePr>
          <p:cNvPr id="716804" name="Group 4"/>
          <p:cNvGraphicFramePr>
            <a:graphicFrameLocks noGrp="1"/>
          </p:cNvGraphicFramePr>
          <p:nvPr>
            <p:extLst>
              <p:ext uri="{D42A27DB-BD31-4B8C-83A1-F6EECF244321}">
                <p14:modId xmlns:p14="http://schemas.microsoft.com/office/powerpoint/2010/main" val="2883924683"/>
              </p:ext>
            </p:extLst>
          </p:nvPr>
        </p:nvGraphicFramePr>
        <p:xfrm>
          <a:off x="762000" y="1828800"/>
          <a:ext cx="7645400" cy="2817051"/>
        </p:xfrm>
        <a:graphic>
          <a:graphicData uri="http://schemas.openxmlformats.org/drawingml/2006/table">
            <a:tbl>
              <a:tblPr/>
              <a:tblGrid>
                <a:gridCol w="1911350">
                  <a:extLst>
                    <a:ext uri="{9D8B030D-6E8A-4147-A177-3AD203B41FA5}">
                      <a16:colId xmlns:a16="http://schemas.microsoft.com/office/drawing/2014/main" val="20000"/>
                    </a:ext>
                  </a:extLst>
                </a:gridCol>
                <a:gridCol w="1911350">
                  <a:extLst>
                    <a:ext uri="{9D8B030D-6E8A-4147-A177-3AD203B41FA5}">
                      <a16:colId xmlns:a16="http://schemas.microsoft.com/office/drawing/2014/main" val="20001"/>
                    </a:ext>
                  </a:extLst>
                </a:gridCol>
                <a:gridCol w="1911350">
                  <a:extLst>
                    <a:ext uri="{9D8B030D-6E8A-4147-A177-3AD203B41FA5}">
                      <a16:colId xmlns:a16="http://schemas.microsoft.com/office/drawing/2014/main" val="20002"/>
                    </a:ext>
                  </a:extLst>
                </a:gridCol>
                <a:gridCol w="1911350">
                  <a:extLst>
                    <a:ext uri="{9D8B030D-6E8A-4147-A177-3AD203B41FA5}">
                      <a16:colId xmlns:a16="http://schemas.microsoft.com/office/drawing/2014/main" val="20003"/>
                    </a:ext>
                  </a:extLst>
                </a:gridCol>
              </a:tblGrid>
              <a:tr h="898525">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chemeClr val="tx1"/>
                          </a:solidFill>
                          <a:effectLst/>
                          <a:latin typeface="Times New Roman" pitchFamily="18" charset="0"/>
                          <a:cs typeface="Times New Roman" pitchFamily="18" charset="0"/>
                        </a:rPr>
                        <a:t>Final futures price</a:t>
                      </a:r>
                      <a:endParaRPr kumimoji="0" lang="en-US" sz="1600" b="0" i="0" u="none" strike="noStrike" cap="none" normalizeH="0" baseline="0" dirty="0" smtClean="0">
                        <a:ln>
                          <a:noFill/>
                        </a:ln>
                        <a:solidFill>
                          <a:schemeClr val="tx1"/>
                        </a:solidFill>
                        <a:effectLst/>
                        <a:latin typeface="Times New Roman" pitchFamily="18" charset="0"/>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Times New Roman" pitchFamily="18" charset="0"/>
                        </a:rPr>
                        <a:t>Variation margin</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Times New Roman" pitchFamily="18" charset="0"/>
                        </a:rPr>
                        <a:t>Proceeds from delivery of gold</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Times New Roman" pitchFamily="18" charset="0"/>
                        </a:rPr>
                        <a:t>Total Inflow </a:t>
                      </a:r>
                    </a:p>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Times New Roman" pitchFamily="18" charset="0"/>
                        </a:rPr>
                        <a:t>as of Expiration</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612775">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chemeClr val="tx1"/>
                          </a:solidFill>
                          <a:effectLst/>
                          <a:latin typeface="Times New Roman" pitchFamily="18" charset="0"/>
                        </a:rPr>
                        <a:t>1600</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chemeClr val="tx1"/>
                          </a:solidFill>
                          <a:effectLst/>
                          <a:latin typeface="Times New Roman" pitchFamily="18" charset="0"/>
                        </a:rPr>
                        <a:t>100 (1700 - 1600)</a:t>
                      </a:r>
                    </a:p>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chemeClr val="tx1"/>
                          </a:solidFill>
                          <a:effectLst/>
                          <a:latin typeface="Times New Roman" pitchFamily="18" charset="0"/>
                        </a:rPr>
                        <a:t>= $10,000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chemeClr val="tx1"/>
                          </a:solidFill>
                          <a:effectLst/>
                          <a:latin typeface="Times New Roman" pitchFamily="18" charset="0"/>
                        </a:rPr>
                        <a:t>100 x 1600</a:t>
                      </a:r>
                    </a:p>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chemeClr val="tx1"/>
                          </a:solidFill>
                          <a:effectLst/>
                          <a:latin typeface="Times New Roman" pitchFamily="18" charset="0"/>
                        </a:rPr>
                        <a:t>= $160,000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chemeClr val="tx1"/>
                          </a:solidFill>
                          <a:effectLst/>
                          <a:latin typeface="Times New Roman" pitchFamily="18" charset="0"/>
                        </a:rPr>
                        <a:t>$170,000</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635000">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chemeClr val="tx1"/>
                          </a:solidFill>
                          <a:effectLst/>
                          <a:latin typeface="Times New Roman" pitchFamily="18" charset="0"/>
                        </a:rPr>
                        <a:t>1700</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chemeClr val="tx1"/>
                          </a:solidFill>
                          <a:effectLst/>
                          <a:latin typeface="Times New Roman" pitchFamily="18" charset="0"/>
                        </a:rPr>
                        <a:t>100 (1700 - 1700)</a:t>
                      </a:r>
                    </a:p>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chemeClr val="tx1"/>
                          </a:solidFill>
                          <a:effectLst/>
                          <a:latin typeface="Times New Roman" pitchFamily="18" charset="0"/>
                        </a:rPr>
                        <a:t>= 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chemeClr val="tx1"/>
                          </a:solidFill>
                          <a:effectLst/>
                          <a:latin typeface="Times New Roman" pitchFamily="18" charset="0"/>
                        </a:rPr>
                        <a:t>100 x 1700</a:t>
                      </a:r>
                    </a:p>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chemeClr val="tx1"/>
                          </a:solidFill>
                          <a:effectLst/>
                          <a:latin typeface="Times New Roman" pitchFamily="18" charset="0"/>
                        </a:rPr>
                        <a:t>= $170,000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chemeClr val="tx1"/>
                          </a:solidFill>
                          <a:effectLst/>
                          <a:latin typeface="Times New Roman" pitchFamily="18" charset="0"/>
                        </a:rPr>
                        <a:t>$170,000</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655638">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chemeClr val="tx1"/>
                          </a:solidFill>
                          <a:effectLst/>
                          <a:latin typeface="Times New Roman" pitchFamily="18" charset="0"/>
                        </a:rPr>
                        <a:t>1800</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chemeClr val="tx1"/>
                          </a:solidFill>
                          <a:effectLst/>
                          <a:latin typeface="Times New Roman" pitchFamily="18" charset="0"/>
                        </a:rPr>
                        <a:t>100 (1700 - 1800)</a:t>
                      </a:r>
                    </a:p>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chemeClr val="tx1"/>
                          </a:solidFill>
                          <a:effectLst/>
                          <a:latin typeface="Times New Roman" pitchFamily="18" charset="0"/>
                        </a:rPr>
                        <a:t>= -$10,000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chemeClr val="tx1"/>
                          </a:solidFill>
                          <a:effectLst/>
                          <a:latin typeface="Times New Roman" pitchFamily="18" charset="0"/>
                        </a:rPr>
                        <a:t>100 x 1800</a:t>
                      </a:r>
                    </a:p>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chemeClr val="tx1"/>
                          </a:solidFill>
                          <a:effectLst/>
                          <a:latin typeface="Times New Roman" pitchFamily="18" charset="0"/>
                        </a:rPr>
                        <a:t>= $180,000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chemeClr val="tx1"/>
                          </a:solidFill>
                          <a:effectLst/>
                          <a:latin typeface="Times New Roman" pitchFamily="18" charset="0"/>
                        </a:rPr>
                        <a:t>$170,000</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
        <p:nvSpPr>
          <p:cNvPr id="716831" name="Text Box 31"/>
          <p:cNvSpPr txBox="1">
            <a:spLocks noChangeArrowheads="1"/>
          </p:cNvSpPr>
          <p:nvPr/>
        </p:nvSpPr>
        <p:spPr bwMode="auto">
          <a:xfrm>
            <a:off x="685800" y="1219200"/>
            <a:ext cx="7331075" cy="533400"/>
          </a:xfrm>
          <a:prstGeom prst="rect">
            <a:avLst/>
          </a:prstGeom>
          <a:noFill/>
          <a:ln w="9525">
            <a:noFill/>
            <a:miter lim="800000"/>
            <a:headEnd/>
            <a:tailEnd/>
          </a:ln>
          <a:effectLst/>
        </p:spPr>
        <p:txBody>
          <a:bodyPr>
            <a:spAutoFit/>
          </a:bodyPr>
          <a:lstStyle/>
          <a:p>
            <a:pPr>
              <a:lnSpc>
                <a:spcPct val="90000"/>
              </a:lnSpc>
              <a:spcBef>
                <a:spcPct val="20000"/>
              </a:spcBef>
            </a:pPr>
            <a:r>
              <a:rPr lang="en-US" i="0" dirty="0">
                <a:cs typeface="Times New Roman" pitchFamily="18" charset="0"/>
              </a:rPr>
              <a:t>This is how the "cash and carry" arbitrage (long spot gold at </a:t>
            </a:r>
            <a:r>
              <a:rPr lang="en-US" i="0" dirty="0" smtClean="0">
                <a:cs typeface="Times New Roman" pitchFamily="18" charset="0"/>
              </a:rPr>
              <a:t>1600</a:t>
            </a:r>
            <a:r>
              <a:rPr lang="en-US" i="0" dirty="0">
                <a:cs typeface="Times New Roman" pitchFamily="18" charset="0"/>
              </a:rPr>
              <a:t>, short 6-month gold futures at </a:t>
            </a:r>
            <a:r>
              <a:rPr lang="en-US" i="0" dirty="0" smtClean="0">
                <a:cs typeface="Times New Roman" pitchFamily="18" charset="0"/>
              </a:rPr>
              <a:t>1700</a:t>
            </a:r>
            <a:r>
              <a:rPr lang="en-US" i="0" dirty="0">
                <a:cs typeface="Times New Roman" pitchFamily="18" charset="0"/>
              </a:rPr>
              <a:t>) would actually work for different futures prices at expiration.</a:t>
            </a:r>
            <a:endParaRPr lang="en-US" sz="2400" i="0" dirty="0"/>
          </a:p>
        </p:txBody>
      </p:sp>
      <p:sp>
        <p:nvSpPr>
          <p:cNvPr id="716832" name="Text Box 32"/>
          <p:cNvSpPr txBox="1">
            <a:spLocks noChangeArrowheads="1"/>
          </p:cNvSpPr>
          <p:nvPr/>
        </p:nvSpPr>
        <p:spPr bwMode="auto">
          <a:xfrm>
            <a:off x="2971800" y="838200"/>
            <a:ext cx="3022600" cy="366713"/>
          </a:xfrm>
          <a:prstGeom prst="rect">
            <a:avLst/>
          </a:prstGeom>
          <a:noFill/>
          <a:ln w="9525">
            <a:noFill/>
            <a:miter lim="800000"/>
            <a:headEnd/>
            <a:tailEnd/>
          </a:ln>
          <a:effectLst/>
        </p:spPr>
        <p:txBody>
          <a:bodyPr wrap="none">
            <a:spAutoFit/>
          </a:bodyPr>
          <a:lstStyle/>
          <a:p>
            <a:pPr algn="ctr"/>
            <a:r>
              <a:rPr lang="en-US" sz="1800" i="0" u="sng">
                <a:cs typeface="Times New Roman" pitchFamily="18" charset="0"/>
              </a:rPr>
              <a:t>Gold Futures Arbitrage Details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71680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16803">
                                            <p:txEl>
                                              <p:pRg st="13" end="1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716803">
                                            <p:txEl>
                                              <p:pRg st="15" end="1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716803">
                                            <p:txEl>
                                              <p:pRg st="16" end="1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716803">
                                            <p:txEl>
                                              <p:pRg st="17" end="1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716803">
                                            <p:txEl>
                                              <p:pRg st="18" end="1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6803" grpId="0" build="p" bldLvl="2" autoUpdateAnimBg="0"/>
    </p:bldLst>
  </p:timing>
</p:sld>
</file>

<file path=ppt/slides/slide10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p:txBody>
          <a:bodyPr/>
          <a:lstStyle/>
          <a:p>
            <a:r>
              <a:rPr lang="en-US" smtClean="0"/>
              <a:t>FUNC-UB.0043  Futures and Options Spring 2017                           Part I: Forwards and Futures                                               ©2017 Figlewski</a:t>
            </a:r>
            <a:endParaRPr lang="en-US"/>
          </a:p>
        </p:txBody>
      </p:sp>
      <p:sp>
        <p:nvSpPr>
          <p:cNvPr id="6" name="Slide Number Placeholder 4"/>
          <p:cNvSpPr>
            <a:spLocks noGrp="1"/>
          </p:cNvSpPr>
          <p:nvPr>
            <p:ph type="sldNum" sz="quarter" idx="11"/>
          </p:nvPr>
        </p:nvSpPr>
        <p:spPr/>
        <p:txBody>
          <a:bodyPr/>
          <a:lstStyle/>
          <a:p>
            <a:fld id="{AAEE2276-2A90-4F86-8014-191C1BDCB377}" type="slidenum">
              <a:rPr lang="en-US"/>
              <a:pPr/>
              <a:t>102</a:t>
            </a:fld>
            <a:endParaRPr lang="en-US"/>
          </a:p>
        </p:txBody>
      </p:sp>
      <p:sp>
        <p:nvSpPr>
          <p:cNvPr id="779266" name="Rectangle 2"/>
          <p:cNvSpPr>
            <a:spLocks noGrp="1" noChangeArrowheads="1"/>
          </p:cNvSpPr>
          <p:nvPr>
            <p:ph type="title"/>
          </p:nvPr>
        </p:nvSpPr>
        <p:spPr/>
        <p:txBody>
          <a:bodyPr/>
          <a:lstStyle/>
          <a:p>
            <a:r>
              <a:rPr lang="en-US" dirty="0"/>
              <a:t>Sessions 5-6:  Futures Pricing and Cash-Futures Arbitrage</a:t>
            </a:r>
          </a:p>
        </p:txBody>
      </p:sp>
      <p:sp>
        <p:nvSpPr>
          <p:cNvPr id="779267" name="Rectangle 3"/>
          <p:cNvSpPr>
            <a:spLocks noGrp="1" noChangeArrowheads="1"/>
          </p:cNvSpPr>
          <p:nvPr>
            <p:ph type="body" idx="1"/>
          </p:nvPr>
        </p:nvSpPr>
        <p:spPr/>
        <p:txBody>
          <a:bodyPr/>
          <a:lstStyle/>
          <a:p>
            <a:pPr algn="ctr"/>
            <a:r>
              <a:rPr lang="en-US" u="sng">
                <a:cs typeface="Times New Roman" pitchFamily="18" charset="0"/>
              </a:rPr>
              <a:t>Arbitrage-Based Futures Fair Values</a:t>
            </a:r>
            <a:endParaRPr lang="en-US">
              <a:cs typeface="Times New Roman" pitchFamily="18" charset="0"/>
            </a:endParaRPr>
          </a:p>
          <a:p>
            <a:pPr algn="ctr"/>
            <a:endParaRPr lang="en-US" sz="1000" u="sng">
              <a:cs typeface="Times New Roman" pitchFamily="18" charset="0"/>
            </a:endParaRPr>
          </a:p>
          <a:p>
            <a:r>
              <a:rPr lang="en-US" sz="1600" u="sng">
                <a:cs typeface="Times New Roman" pitchFamily="18" charset="0"/>
              </a:rPr>
              <a:t>Foreign Exchange Forwards and Futures:</a:t>
            </a:r>
          </a:p>
          <a:p>
            <a:r>
              <a:rPr lang="en-US" sz="1600">
                <a:cs typeface="Times New Roman" pitchFamily="18" charset="0"/>
              </a:rPr>
              <a:t>The underlying asset for an FX contract is a position in foreign riskless bonds that will produce the deliverable amount of the foreign currency at maturity.  The net cost of carry depends on the interest rates in the two countries.</a:t>
            </a:r>
          </a:p>
          <a:p>
            <a:endParaRPr lang="en-US" sz="1000">
              <a:cs typeface="Times New Roman" pitchFamily="18" charset="0"/>
            </a:endParaRPr>
          </a:p>
          <a:p>
            <a:pPr lvl="1"/>
            <a:r>
              <a:rPr lang="en-US">
                <a:cs typeface="Times New Roman" pitchFamily="18" charset="0"/>
              </a:rPr>
              <a:t>The domestic rate r</a:t>
            </a:r>
            <a:r>
              <a:rPr lang="en-US" baseline="-25000">
                <a:cs typeface="Times New Roman" pitchFamily="18" charset="0"/>
              </a:rPr>
              <a:t>DOM</a:t>
            </a:r>
            <a:r>
              <a:rPr lang="en-US">
                <a:cs typeface="Times New Roman" pitchFamily="18" charset="0"/>
              </a:rPr>
              <a:t> is the financing cost for the funds invested;</a:t>
            </a:r>
          </a:p>
          <a:p>
            <a:pPr lvl="1"/>
            <a:r>
              <a:rPr lang="en-US">
                <a:cs typeface="Times New Roman" pitchFamily="18" charset="0"/>
              </a:rPr>
              <a:t>The foreign rate r</a:t>
            </a:r>
            <a:r>
              <a:rPr lang="en-US" baseline="-25000">
                <a:cs typeface="Times New Roman" pitchFamily="18" charset="0"/>
              </a:rPr>
              <a:t>FOR</a:t>
            </a:r>
            <a:r>
              <a:rPr lang="en-US">
                <a:cs typeface="Times New Roman" pitchFamily="18" charset="0"/>
              </a:rPr>
              <a:t> is a cash payout earned on the underlying currency position during the holding period, which reduces the net carrying cost.</a:t>
            </a:r>
          </a:p>
          <a:p>
            <a:pPr lvl="1"/>
            <a:r>
              <a:rPr lang="en-US">
                <a:cs typeface="Times New Roman" pitchFamily="18" charset="0"/>
              </a:rPr>
              <a:t>If the foreign interest rate exceeds the domestic rate, the forward exchange rate X</a:t>
            </a:r>
            <a:r>
              <a:rPr lang="en-US" baseline="-25000">
                <a:cs typeface="Times New Roman" pitchFamily="18" charset="0"/>
              </a:rPr>
              <a:t>F</a:t>
            </a:r>
            <a:r>
              <a:rPr lang="en-US">
                <a:cs typeface="Times New Roman" pitchFamily="18" charset="0"/>
              </a:rPr>
              <a:t> will be at a discount to the spot rate X</a:t>
            </a:r>
            <a:r>
              <a:rPr lang="en-US" baseline="-25000">
                <a:cs typeface="Times New Roman" pitchFamily="18" charset="0"/>
              </a:rPr>
              <a:t>S</a:t>
            </a:r>
            <a:r>
              <a:rPr lang="en-US">
                <a:cs typeface="Times New Roman" pitchFamily="18" charset="0"/>
              </a:rPr>
              <a:t>.  (X here is expressed in units of domestic currency per unit of foreign currency, e.g., dollars per Swiss franc)</a:t>
            </a:r>
          </a:p>
          <a:p>
            <a:endParaRPr lang="en-US">
              <a:cs typeface="Times New Roman" pitchFamily="18" charset="0"/>
            </a:endParaRPr>
          </a:p>
          <a:p>
            <a:r>
              <a:rPr lang="en-US" sz="1600">
                <a:cs typeface="Times New Roman" pitchFamily="18" charset="0"/>
              </a:rPr>
              <a:t>The "</a:t>
            </a:r>
            <a:r>
              <a:rPr lang="en-US" sz="1600" b="1">
                <a:cs typeface="Times New Roman" pitchFamily="18" charset="0"/>
              </a:rPr>
              <a:t>covered interest parity</a:t>
            </a:r>
            <a:r>
              <a:rPr lang="en-US" sz="1600">
                <a:cs typeface="Times New Roman" pitchFamily="18" charset="0"/>
              </a:rPr>
              <a:t>" equation:</a:t>
            </a:r>
          </a:p>
        </p:txBody>
      </p:sp>
      <p:graphicFrame>
        <p:nvGraphicFramePr>
          <p:cNvPr id="779268" name="Object 4"/>
          <p:cNvGraphicFramePr>
            <a:graphicFrameLocks noChangeAspect="1"/>
          </p:cNvGraphicFramePr>
          <p:nvPr/>
        </p:nvGraphicFramePr>
        <p:xfrm>
          <a:off x="2946400" y="5010150"/>
          <a:ext cx="3260725" cy="609600"/>
        </p:xfrm>
        <a:graphic>
          <a:graphicData uri="http://schemas.openxmlformats.org/presentationml/2006/ole">
            <mc:AlternateContent xmlns:mc="http://schemas.openxmlformats.org/markup-compatibility/2006">
              <mc:Choice xmlns:v="urn:schemas-microsoft-com:vml" Requires="v">
                <p:oleObj spid="_x0000_s989371" name="Equation" r:id="rId3" imgW="2921000" imgH="546100" progId="Equation.3">
                  <p:embed/>
                </p:oleObj>
              </mc:Choice>
              <mc:Fallback>
                <p:oleObj name="Equation" r:id="rId3" imgW="2921000" imgH="546100" progId="Equation.3">
                  <p:embed/>
                  <p:pic>
                    <p:nvPicPr>
                      <p:cNvPr id="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46400" y="5010150"/>
                        <a:ext cx="3260725" cy="609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79267">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79267">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779267">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779267">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779267">
                                            <p:txEl>
                                              <p:pRg st="9" end="9"/>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499"/>
                                          </p:stCondLst>
                                        </p:cTn>
                                        <p:tgtEl>
                                          <p:spTgt spid="77926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9267" grpId="0" build="p" bldLvl="2" autoUpdateAnimBg="0"/>
    </p:bldLst>
  </p:timing>
</p:sld>
</file>

<file path=ppt/slides/slide10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FUNC-UB.0043  Futures and Options Spring 2017                           Part I: Forwards and Futures                                               ©2017 Figlewski</a:t>
            </a:r>
            <a:endParaRPr lang="en-US"/>
          </a:p>
        </p:txBody>
      </p:sp>
      <p:sp>
        <p:nvSpPr>
          <p:cNvPr id="5" name="Slide Number Placeholder 4"/>
          <p:cNvSpPr>
            <a:spLocks noGrp="1"/>
          </p:cNvSpPr>
          <p:nvPr>
            <p:ph type="sldNum" sz="quarter" idx="11"/>
          </p:nvPr>
        </p:nvSpPr>
        <p:spPr/>
        <p:txBody>
          <a:bodyPr/>
          <a:lstStyle/>
          <a:p>
            <a:fld id="{64E11111-A85C-4797-9A00-D679417A25CB}" type="slidenum">
              <a:rPr lang="en-US"/>
              <a:pPr/>
              <a:t>103</a:t>
            </a:fld>
            <a:endParaRPr lang="en-US"/>
          </a:p>
        </p:txBody>
      </p:sp>
      <p:sp>
        <p:nvSpPr>
          <p:cNvPr id="650242" name="Rectangle 2"/>
          <p:cNvSpPr>
            <a:spLocks noGrp="1" noChangeArrowheads="1"/>
          </p:cNvSpPr>
          <p:nvPr>
            <p:ph type="title"/>
          </p:nvPr>
        </p:nvSpPr>
        <p:spPr/>
        <p:txBody>
          <a:bodyPr/>
          <a:lstStyle/>
          <a:p>
            <a:r>
              <a:rPr lang="en-US" dirty="0"/>
              <a:t>Sessions 5-6:  Futures Pricing and Cash-Futures Arbitrage</a:t>
            </a:r>
          </a:p>
        </p:txBody>
      </p:sp>
      <p:sp>
        <p:nvSpPr>
          <p:cNvPr id="650243" name="Rectangle 3"/>
          <p:cNvSpPr>
            <a:spLocks noGrp="1" noChangeArrowheads="1"/>
          </p:cNvSpPr>
          <p:nvPr>
            <p:ph type="body" idx="1"/>
          </p:nvPr>
        </p:nvSpPr>
        <p:spPr/>
        <p:txBody>
          <a:bodyPr/>
          <a:lstStyle/>
          <a:p>
            <a:pPr algn="ctr"/>
            <a:r>
              <a:rPr lang="en-US" u="sng">
                <a:cs typeface="Times New Roman" pitchFamily="18" charset="0"/>
              </a:rPr>
              <a:t>Foreign Exchange Forwards and Futures</a:t>
            </a:r>
            <a:endParaRPr lang="en-US">
              <a:cs typeface="Times New Roman" pitchFamily="18" charset="0"/>
            </a:endParaRPr>
          </a:p>
          <a:p>
            <a:endParaRPr lang="en-US" sz="900">
              <a:cs typeface="Times New Roman" pitchFamily="18" charset="0"/>
            </a:endParaRPr>
          </a:p>
          <a:p>
            <a:r>
              <a:rPr lang="en-US" sz="1600" u="sng">
                <a:cs typeface="Times New Roman" pitchFamily="18" charset="0"/>
              </a:rPr>
              <a:t>The Trade:</a:t>
            </a:r>
            <a:r>
              <a:rPr lang="en-US" sz="1600">
                <a:cs typeface="Times New Roman" pitchFamily="18" charset="0"/>
              </a:rPr>
              <a:t>  You always want to sell what is expensive and buy what is cheap.</a:t>
            </a:r>
          </a:p>
          <a:p>
            <a:endParaRPr lang="en-US" sz="900">
              <a:cs typeface="Times New Roman" pitchFamily="18" charset="0"/>
            </a:endParaRPr>
          </a:p>
          <a:p>
            <a:r>
              <a:rPr lang="en-US" sz="1600">
                <a:cs typeface="Times New Roman" pitchFamily="18" charset="0"/>
              </a:rPr>
              <a:t>1.  If the actual forward exchange rate is too high (too many $ per unit FX), </a:t>
            </a:r>
          </a:p>
          <a:p>
            <a:pPr lvl="1"/>
            <a:r>
              <a:rPr lang="en-US">
                <a:cs typeface="Times New Roman" pitchFamily="18" charset="0"/>
              </a:rPr>
              <a:t>Borrow in the US</a:t>
            </a:r>
          </a:p>
          <a:p>
            <a:pPr lvl="1"/>
            <a:r>
              <a:rPr lang="en-US">
                <a:cs typeface="Times New Roman" pitchFamily="18" charset="0"/>
              </a:rPr>
              <a:t>Convert to foreign currency at the current spot rate</a:t>
            </a:r>
          </a:p>
          <a:p>
            <a:pPr lvl="1"/>
            <a:r>
              <a:rPr lang="en-US">
                <a:cs typeface="Times New Roman" pitchFamily="18" charset="0"/>
              </a:rPr>
              <a:t>Simultaneously, sell the foreign currency forward (the amount you will have at maturity, including foreign interest earned over the holding period) </a:t>
            </a:r>
          </a:p>
          <a:p>
            <a:pPr lvl="1"/>
            <a:r>
              <a:rPr lang="en-US">
                <a:cs typeface="Times New Roman" pitchFamily="18" charset="0"/>
              </a:rPr>
              <a:t>Invest at the foreign riskless rate until the contract matures</a:t>
            </a:r>
          </a:p>
          <a:p>
            <a:pPr lvl="1"/>
            <a:r>
              <a:rPr lang="en-US">
                <a:cs typeface="Times New Roman" pitchFamily="18" charset="0"/>
              </a:rPr>
              <a:t>At maturity, convert back to dollars at the (overvalued) forward exchange rate</a:t>
            </a:r>
          </a:p>
          <a:p>
            <a:pPr lvl="1"/>
            <a:r>
              <a:rPr lang="en-US">
                <a:cs typeface="Times New Roman" pitchFamily="18" charset="0"/>
              </a:rPr>
              <a:t>Pay off the US dollar loan.  There will be an arbitrage profit left over.</a:t>
            </a:r>
          </a:p>
          <a:p>
            <a:r>
              <a:rPr lang="en-US" sz="1600">
                <a:cs typeface="Times New Roman" pitchFamily="18" charset="0"/>
              </a:rPr>
              <a:t>2.  If the actual forward exchange rate is too low, </a:t>
            </a:r>
          </a:p>
          <a:p>
            <a:pPr lvl="1"/>
            <a:r>
              <a:rPr lang="en-US">
                <a:cs typeface="Times New Roman" pitchFamily="18" charset="0"/>
              </a:rPr>
              <a:t>Borrow in the foreign country</a:t>
            </a:r>
          </a:p>
          <a:p>
            <a:pPr lvl="1"/>
            <a:r>
              <a:rPr lang="en-US">
                <a:cs typeface="Times New Roman" pitchFamily="18" charset="0"/>
              </a:rPr>
              <a:t>Convert to US dollars at the current spot rate</a:t>
            </a:r>
          </a:p>
          <a:p>
            <a:pPr lvl="1"/>
            <a:r>
              <a:rPr lang="en-US">
                <a:cs typeface="Times New Roman" pitchFamily="18" charset="0"/>
              </a:rPr>
              <a:t>Simultaneously, buy foreign currency forward </a:t>
            </a:r>
          </a:p>
          <a:p>
            <a:pPr lvl="1"/>
            <a:r>
              <a:rPr lang="en-US">
                <a:cs typeface="Times New Roman" pitchFamily="18" charset="0"/>
              </a:rPr>
              <a:t>Invest at the US riskless rate until the contract matures</a:t>
            </a:r>
          </a:p>
          <a:p>
            <a:pPr lvl="1"/>
            <a:r>
              <a:rPr lang="en-US">
                <a:cs typeface="Times New Roman" pitchFamily="18" charset="0"/>
              </a:rPr>
              <a:t>At maturity, convert enough dollars to FX at the (undervalued) forward exchange rate in order to pay off the foreign loan.  There will be an arbitrage profit left over.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5024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5024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65024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65024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65024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65024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65024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65024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650243">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499"/>
                                          </p:stCondLst>
                                        </p:cTn>
                                        <p:tgtEl>
                                          <p:spTgt spid="650243">
                                            <p:txEl>
                                              <p:pRg st="11" end="11"/>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499"/>
                                          </p:stCondLst>
                                        </p:cTn>
                                        <p:tgtEl>
                                          <p:spTgt spid="650243">
                                            <p:txEl>
                                              <p:pRg st="12" end="12"/>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499"/>
                                          </p:stCondLst>
                                        </p:cTn>
                                        <p:tgtEl>
                                          <p:spTgt spid="650243">
                                            <p:txEl>
                                              <p:pRg st="13" end="13"/>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499"/>
                                          </p:stCondLst>
                                        </p:cTn>
                                        <p:tgtEl>
                                          <p:spTgt spid="650243">
                                            <p:txEl>
                                              <p:pRg st="14" end="14"/>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499"/>
                                          </p:stCondLst>
                                        </p:cTn>
                                        <p:tgtEl>
                                          <p:spTgt spid="650243">
                                            <p:txEl>
                                              <p:pRg st="15" end="15"/>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499"/>
                                          </p:stCondLst>
                                        </p:cTn>
                                        <p:tgtEl>
                                          <p:spTgt spid="650243">
                                            <p:txEl>
                                              <p:pRg st="16" end="1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0243" grpId="0" build="p" bldLvl="2" autoUpdateAnimBg="0"/>
    </p:bldLst>
  </p:timing>
</p:sld>
</file>

<file path=ppt/slides/slide10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 name="Footer Placeholder 3"/>
          <p:cNvSpPr>
            <a:spLocks noGrp="1"/>
          </p:cNvSpPr>
          <p:nvPr>
            <p:ph type="ftr" sz="quarter" idx="10"/>
          </p:nvPr>
        </p:nvSpPr>
        <p:spPr/>
        <p:txBody>
          <a:bodyPr/>
          <a:lstStyle/>
          <a:p>
            <a:r>
              <a:rPr lang="en-US" smtClean="0"/>
              <a:t>FUNC-UB.0043  Futures and Options Spring 2017                           Part I: Forwards and Futures                                               ©2017 Figlewski</a:t>
            </a:r>
            <a:endParaRPr lang="en-US"/>
          </a:p>
        </p:txBody>
      </p:sp>
      <p:sp>
        <p:nvSpPr>
          <p:cNvPr id="25" name="Slide Number Placeholder 4"/>
          <p:cNvSpPr>
            <a:spLocks noGrp="1"/>
          </p:cNvSpPr>
          <p:nvPr>
            <p:ph type="sldNum" sz="quarter" idx="11"/>
          </p:nvPr>
        </p:nvSpPr>
        <p:spPr/>
        <p:txBody>
          <a:bodyPr/>
          <a:lstStyle/>
          <a:p>
            <a:fld id="{040663EC-43A6-4739-B0B2-7ACAF582AE31}" type="slidenum">
              <a:rPr lang="en-US"/>
              <a:pPr/>
              <a:t>104</a:t>
            </a:fld>
            <a:endParaRPr lang="en-US"/>
          </a:p>
        </p:txBody>
      </p:sp>
      <p:sp>
        <p:nvSpPr>
          <p:cNvPr id="338946" name="Rectangle 2"/>
          <p:cNvSpPr>
            <a:spLocks noGrp="1" noChangeArrowheads="1"/>
          </p:cNvSpPr>
          <p:nvPr>
            <p:ph type="title"/>
          </p:nvPr>
        </p:nvSpPr>
        <p:spPr/>
        <p:txBody>
          <a:bodyPr/>
          <a:lstStyle/>
          <a:p>
            <a:r>
              <a:rPr lang="en-US" dirty="0"/>
              <a:t>Sessions 5-6:  Futures Pricing and Cash-Futures Arbitrage</a:t>
            </a:r>
          </a:p>
        </p:txBody>
      </p:sp>
      <p:sp>
        <p:nvSpPr>
          <p:cNvPr id="338947" name="Rectangle 3"/>
          <p:cNvSpPr>
            <a:spLocks noGrp="1" noChangeArrowheads="1"/>
          </p:cNvSpPr>
          <p:nvPr>
            <p:ph type="body" idx="1"/>
          </p:nvPr>
        </p:nvSpPr>
        <p:spPr>
          <a:xfrm>
            <a:off x="685800" y="685800"/>
            <a:ext cx="7772400" cy="5791200"/>
          </a:xfrm>
        </p:spPr>
        <p:txBody>
          <a:bodyPr/>
          <a:lstStyle/>
          <a:p>
            <a:pPr algn="ctr"/>
            <a:r>
              <a:rPr lang="en-US" u="sng">
                <a:cs typeface="Times New Roman" pitchFamily="18" charset="0"/>
              </a:rPr>
              <a:t>Foreign Exchange Forwards and Futures</a:t>
            </a:r>
            <a:endParaRPr lang="en-US">
              <a:cs typeface="Times New Roman" pitchFamily="18" charset="0"/>
            </a:endParaRPr>
          </a:p>
          <a:p>
            <a:endParaRPr lang="en-US" sz="900">
              <a:cs typeface="Times New Roman" pitchFamily="18" charset="0"/>
            </a:endParaRPr>
          </a:p>
          <a:p>
            <a:r>
              <a:rPr lang="en-US" sz="1600">
                <a:cs typeface="Times New Roman" pitchFamily="18" charset="0"/>
              </a:rPr>
              <a:t>Suppose for 1 year Euro FX contracts, we have:</a:t>
            </a:r>
          </a:p>
          <a:p>
            <a:endParaRPr lang="en-US" sz="800">
              <a:cs typeface="Times New Roman" pitchFamily="18" charset="0"/>
            </a:endParaRPr>
          </a:p>
          <a:p>
            <a:r>
              <a:rPr lang="en-US" sz="1600">
                <a:cs typeface="Times New Roman" pitchFamily="18" charset="0"/>
              </a:rPr>
              <a:t>	X</a:t>
            </a:r>
            <a:r>
              <a:rPr lang="en-US" sz="1600" baseline="-25000">
                <a:cs typeface="Times New Roman" pitchFamily="18" charset="0"/>
              </a:rPr>
              <a:t>S</a:t>
            </a:r>
            <a:r>
              <a:rPr lang="en-US" sz="1600">
                <a:cs typeface="Times New Roman" pitchFamily="18" charset="0"/>
              </a:rPr>
              <a:t> = 1.0000;  X</a:t>
            </a:r>
            <a:r>
              <a:rPr lang="en-US" sz="1600" baseline="-25000">
                <a:cs typeface="Times New Roman" pitchFamily="18" charset="0"/>
              </a:rPr>
              <a:t>F</a:t>
            </a:r>
            <a:r>
              <a:rPr lang="en-US" sz="1600">
                <a:cs typeface="Times New Roman" pitchFamily="18" charset="0"/>
              </a:rPr>
              <a:t> = 1.0100;  R</a:t>
            </a:r>
            <a:r>
              <a:rPr lang="en-US" sz="1600" baseline="-25000">
                <a:cs typeface="Times New Roman" pitchFamily="18" charset="0"/>
              </a:rPr>
              <a:t>US</a:t>
            </a:r>
            <a:r>
              <a:rPr lang="en-US" sz="1600">
                <a:cs typeface="Times New Roman" pitchFamily="18" charset="0"/>
              </a:rPr>
              <a:t> = 4.00%;  R</a:t>
            </a:r>
            <a:r>
              <a:rPr lang="en-US" sz="1600" baseline="-25000">
                <a:cs typeface="Times New Roman" pitchFamily="18" charset="0"/>
              </a:rPr>
              <a:t>FOR</a:t>
            </a:r>
            <a:r>
              <a:rPr lang="en-US" sz="1600">
                <a:cs typeface="Times New Roman" pitchFamily="18" charset="0"/>
              </a:rPr>
              <a:t> = 2.00%</a:t>
            </a:r>
            <a:endParaRPr lang="en-US" sz="1600" baseline="-25000">
              <a:cs typeface="Times New Roman" pitchFamily="18" charset="0"/>
            </a:endParaRPr>
          </a:p>
          <a:p>
            <a:endParaRPr lang="en-US" sz="800" u="sng">
              <a:cs typeface="Times New Roman" pitchFamily="18" charset="0"/>
            </a:endParaRPr>
          </a:p>
          <a:p>
            <a:r>
              <a:rPr lang="en-US" sz="1600">
                <a:cs typeface="Times New Roman" pitchFamily="18" charset="0"/>
              </a:rPr>
              <a:t>At these rates the fair value for the forward exchange rate is X</a:t>
            </a:r>
            <a:r>
              <a:rPr lang="en-US" sz="1600" baseline="-25000">
                <a:cs typeface="Times New Roman" pitchFamily="18" charset="0"/>
              </a:rPr>
              <a:t>S</a:t>
            </a:r>
            <a:r>
              <a:rPr lang="en-US" sz="1600">
                <a:cs typeface="Times New Roman" pitchFamily="18" charset="0"/>
              </a:rPr>
              <a:t> (1+R</a:t>
            </a:r>
            <a:r>
              <a:rPr lang="en-US" sz="1600" baseline="-25000">
                <a:cs typeface="Times New Roman" pitchFamily="18" charset="0"/>
              </a:rPr>
              <a:t>US</a:t>
            </a:r>
            <a:r>
              <a:rPr lang="en-US" sz="1600">
                <a:cs typeface="Times New Roman" pitchFamily="18" charset="0"/>
              </a:rPr>
              <a:t>)/(1+R</a:t>
            </a:r>
            <a:r>
              <a:rPr lang="en-US" sz="1600" baseline="-25000">
                <a:cs typeface="Times New Roman" pitchFamily="18" charset="0"/>
              </a:rPr>
              <a:t>FOR</a:t>
            </a:r>
            <a:r>
              <a:rPr lang="en-US" sz="1600">
                <a:cs typeface="Times New Roman" pitchFamily="18" charset="0"/>
              </a:rPr>
              <a:t>)=1.0196</a:t>
            </a:r>
          </a:p>
          <a:p>
            <a:endParaRPr lang="en-US" sz="1600">
              <a:cs typeface="Times New Roman" pitchFamily="18" charset="0"/>
            </a:endParaRPr>
          </a:p>
          <a:p>
            <a:r>
              <a:rPr lang="en-US" sz="1600" u="sng">
                <a:cs typeface="Times New Roman" pitchFamily="18" charset="0"/>
              </a:rPr>
              <a:t>The Trade:</a:t>
            </a:r>
            <a:r>
              <a:rPr lang="en-US" sz="1600">
                <a:cs typeface="Times New Roman" pitchFamily="18" charset="0"/>
              </a:rPr>
              <a:t>  You always want to sell what is expensive and buy what is cheap.  In this case, buy € forward at 1.0100, sell them (synthetically) at 1.0196.</a:t>
            </a:r>
          </a:p>
          <a:p>
            <a:endParaRPr lang="en-US" sz="900">
              <a:cs typeface="Times New Roman" pitchFamily="18" charset="0"/>
            </a:endParaRPr>
          </a:p>
        </p:txBody>
      </p:sp>
      <p:grpSp>
        <p:nvGrpSpPr>
          <p:cNvPr id="2" name="Group 22"/>
          <p:cNvGrpSpPr>
            <a:grpSpLocks/>
          </p:cNvGrpSpPr>
          <p:nvPr/>
        </p:nvGrpSpPr>
        <p:grpSpPr bwMode="auto">
          <a:xfrm>
            <a:off x="1752600" y="3352800"/>
            <a:ext cx="6705600" cy="336550"/>
            <a:chOff x="1104" y="2112"/>
            <a:chExt cx="4224" cy="212"/>
          </a:xfrm>
        </p:grpSpPr>
        <p:sp>
          <p:nvSpPr>
            <p:cNvPr id="338949" name="Text Box 5"/>
            <p:cNvSpPr txBox="1">
              <a:spLocks noChangeArrowheads="1"/>
            </p:cNvSpPr>
            <p:nvPr/>
          </p:nvSpPr>
          <p:spPr bwMode="auto">
            <a:xfrm>
              <a:off x="1104" y="2112"/>
              <a:ext cx="1968" cy="212"/>
            </a:xfrm>
            <a:prstGeom prst="rect">
              <a:avLst/>
            </a:prstGeom>
            <a:solidFill>
              <a:srgbClr val="DDDDDD"/>
            </a:solidFill>
            <a:ln w="9525">
              <a:noFill/>
              <a:miter lim="800000"/>
              <a:headEnd/>
              <a:tailEnd/>
            </a:ln>
            <a:effectLst/>
          </p:spPr>
          <p:txBody>
            <a:bodyPr>
              <a:spAutoFit/>
            </a:bodyPr>
            <a:lstStyle/>
            <a:p>
              <a:pPr algn="ctr"/>
              <a:r>
                <a:rPr lang="en-US" i="0"/>
                <a:t>US</a:t>
              </a:r>
            </a:p>
          </p:txBody>
        </p:sp>
        <p:sp>
          <p:nvSpPr>
            <p:cNvPr id="338950" name="Text Box 6"/>
            <p:cNvSpPr txBox="1">
              <a:spLocks noChangeArrowheads="1"/>
            </p:cNvSpPr>
            <p:nvPr/>
          </p:nvSpPr>
          <p:spPr bwMode="auto">
            <a:xfrm>
              <a:off x="3360" y="2112"/>
              <a:ext cx="1968" cy="212"/>
            </a:xfrm>
            <a:prstGeom prst="rect">
              <a:avLst/>
            </a:prstGeom>
            <a:solidFill>
              <a:srgbClr val="DDDDDD"/>
            </a:solidFill>
            <a:ln w="9525">
              <a:noFill/>
              <a:miter lim="800000"/>
              <a:headEnd/>
              <a:tailEnd/>
            </a:ln>
            <a:effectLst/>
          </p:spPr>
          <p:txBody>
            <a:bodyPr>
              <a:spAutoFit/>
            </a:bodyPr>
            <a:lstStyle/>
            <a:p>
              <a:pPr algn="ctr"/>
              <a:r>
                <a:rPr lang="en-US" i="0"/>
                <a:t>Foreign</a:t>
              </a:r>
            </a:p>
          </p:txBody>
        </p:sp>
      </p:grpSp>
      <p:grpSp>
        <p:nvGrpSpPr>
          <p:cNvPr id="3" name="Group 23"/>
          <p:cNvGrpSpPr>
            <a:grpSpLocks/>
          </p:cNvGrpSpPr>
          <p:nvPr/>
        </p:nvGrpSpPr>
        <p:grpSpPr bwMode="auto">
          <a:xfrm>
            <a:off x="762000" y="3886200"/>
            <a:ext cx="876300" cy="1952625"/>
            <a:chOff x="480" y="2448"/>
            <a:chExt cx="552" cy="1230"/>
          </a:xfrm>
        </p:grpSpPr>
        <p:sp>
          <p:nvSpPr>
            <p:cNvPr id="338951" name="Text Box 7"/>
            <p:cNvSpPr txBox="1">
              <a:spLocks noChangeArrowheads="1"/>
            </p:cNvSpPr>
            <p:nvPr/>
          </p:nvSpPr>
          <p:spPr bwMode="auto">
            <a:xfrm>
              <a:off x="528" y="2448"/>
              <a:ext cx="443" cy="212"/>
            </a:xfrm>
            <a:prstGeom prst="rect">
              <a:avLst/>
            </a:prstGeom>
            <a:solidFill>
              <a:srgbClr val="DDDDDD"/>
            </a:solidFill>
            <a:ln w="9525">
              <a:noFill/>
              <a:miter lim="800000"/>
              <a:headEnd/>
              <a:tailEnd/>
            </a:ln>
            <a:effectLst/>
          </p:spPr>
          <p:txBody>
            <a:bodyPr wrap="none">
              <a:spAutoFit/>
            </a:bodyPr>
            <a:lstStyle/>
            <a:p>
              <a:r>
                <a:rPr lang="en-US" i="0"/>
                <a:t>Today</a:t>
              </a:r>
            </a:p>
          </p:txBody>
        </p:sp>
        <p:sp>
          <p:nvSpPr>
            <p:cNvPr id="338952" name="Text Box 8"/>
            <p:cNvSpPr txBox="1">
              <a:spLocks noChangeArrowheads="1"/>
            </p:cNvSpPr>
            <p:nvPr/>
          </p:nvSpPr>
          <p:spPr bwMode="auto">
            <a:xfrm>
              <a:off x="480" y="3312"/>
              <a:ext cx="552" cy="366"/>
            </a:xfrm>
            <a:prstGeom prst="rect">
              <a:avLst/>
            </a:prstGeom>
            <a:solidFill>
              <a:srgbClr val="DDDDDD"/>
            </a:solidFill>
            <a:ln w="9525">
              <a:noFill/>
              <a:miter lim="800000"/>
              <a:headEnd/>
              <a:tailEnd/>
            </a:ln>
            <a:effectLst/>
          </p:spPr>
          <p:txBody>
            <a:bodyPr wrap="none">
              <a:spAutoFit/>
            </a:bodyPr>
            <a:lstStyle/>
            <a:p>
              <a:r>
                <a:rPr lang="en-US" i="0"/>
                <a:t>Forward</a:t>
              </a:r>
            </a:p>
            <a:p>
              <a:r>
                <a:rPr lang="en-US" i="0"/>
                <a:t>maturity</a:t>
              </a:r>
            </a:p>
          </p:txBody>
        </p:sp>
      </p:grpSp>
      <p:sp>
        <p:nvSpPr>
          <p:cNvPr id="338954" name="Text Box 10"/>
          <p:cNvSpPr txBox="1">
            <a:spLocks noChangeArrowheads="1"/>
          </p:cNvSpPr>
          <p:nvPr/>
        </p:nvSpPr>
        <p:spPr bwMode="auto">
          <a:xfrm>
            <a:off x="1676400" y="3733800"/>
            <a:ext cx="3352800" cy="762000"/>
          </a:xfrm>
          <a:prstGeom prst="rect">
            <a:avLst/>
          </a:prstGeom>
          <a:noFill/>
          <a:ln w="9525">
            <a:noFill/>
            <a:miter lim="800000"/>
            <a:headEnd/>
            <a:tailEnd/>
          </a:ln>
          <a:effectLst/>
        </p:spPr>
        <p:txBody>
          <a:bodyPr>
            <a:spAutoFit/>
          </a:bodyPr>
          <a:lstStyle/>
          <a:p>
            <a:r>
              <a:rPr lang="en-US" sz="1400" b="1"/>
              <a:t>INVEST $1 AT R</a:t>
            </a:r>
            <a:r>
              <a:rPr lang="en-US" sz="1400" b="1" baseline="-25000"/>
              <a:t>US</a:t>
            </a:r>
            <a:r>
              <a:rPr lang="en-US" sz="1400" b="1"/>
              <a:t>; </a:t>
            </a:r>
          </a:p>
          <a:p>
            <a:r>
              <a:rPr lang="en-US" sz="1400" b="1">
                <a:cs typeface="Times New Roman" pitchFamily="18" charset="0"/>
              </a:rPr>
              <a:t>BUY FORWARD (1+R</a:t>
            </a:r>
            <a:r>
              <a:rPr lang="en-US" sz="1400" b="1" baseline="-25000">
                <a:cs typeface="Times New Roman" pitchFamily="18" charset="0"/>
              </a:rPr>
              <a:t>FOR</a:t>
            </a:r>
            <a:r>
              <a:rPr lang="en-US" sz="1400" b="1">
                <a:cs typeface="Times New Roman" pitchFamily="18" charset="0"/>
              </a:rPr>
              <a:t>) </a:t>
            </a:r>
            <a:r>
              <a:rPr lang="en-US" sz="1400" b="1"/>
              <a:t>€ AT  X</a:t>
            </a:r>
            <a:r>
              <a:rPr lang="en-US" sz="1400" b="1" baseline="-25000"/>
              <a:t>F</a:t>
            </a:r>
            <a:endParaRPr lang="en-US" sz="1200" b="1" baseline="-25000">
              <a:cs typeface="Times New Roman" pitchFamily="18" charset="0"/>
            </a:endParaRPr>
          </a:p>
          <a:p>
            <a:r>
              <a:rPr lang="en-US" sz="1400" b="1">
                <a:cs typeface="Times New Roman" pitchFamily="18" charset="0"/>
              </a:rPr>
              <a:t>  = 1.02 </a:t>
            </a:r>
            <a:r>
              <a:rPr lang="en-US" b="1"/>
              <a:t>€</a:t>
            </a:r>
            <a:r>
              <a:rPr lang="en-US" sz="1400" b="1"/>
              <a:t>  FOR $ 1.02 </a:t>
            </a:r>
            <a:r>
              <a:rPr lang="en-US" sz="1400" b="1">
                <a:cs typeface="Times New Roman" pitchFamily="18" charset="0"/>
              </a:rPr>
              <a:t>× 1.0100 = $1.0302</a:t>
            </a:r>
          </a:p>
        </p:txBody>
      </p:sp>
      <p:grpSp>
        <p:nvGrpSpPr>
          <p:cNvPr id="4" name="Group 27"/>
          <p:cNvGrpSpPr>
            <a:grpSpLocks/>
          </p:cNvGrpSpPr>
          <p:nvPr/>
        </p:nvGrpSpPr>
        <p:grpSpPr bwMode="auto">
          <a:xfrm>
            <a:off x="1447800" y="5715000"/>
            <a:ext cx="3427413" cy="641350"/>
            <a:chOff x="912" y="3600"/>
            <a:chExt cx="2159" cy="404"/>
          </a:xfrm>
        </p:grpSpPr>
        <p:sp>
          <p:nvSpPr>
            <p:cNvPr id="338960" name="Text Box 16"/>
            <p:cNvSpPr txBox="1">
              <a:spLocks noChangeArrowheads="1"/>
            </p:cNvSpPr>
            <p:nvPr/>
          </p:nvSpPr>
          <p:spPr bwMode="auto">
            <a:xfrm>
              <a:off x="912" y="3792"/>
              <a:ext cx="2159" cy="212"/>
            </a:xfrm>
            <a:prstGeom prst="rect">
              <a:avLst/>
            </a:prstGeom>
            <a:noFill/>
            <a:ln w="9525">
              <a:noFill/>
              <a:miter lim="800000"/>
              <a:headEnd/>
              <a:tailEnd/>
            </a:ln>
            <a:effectLst/>
          </p:spPr>
          <p:txBody>
            <a:bodyPr wrap="none">
              <a:spAutoFit/>
            </a:bodyPr>
            <a:lstStyle/>
            <a:p>
              <a:r>
                <a:rPr lang="en-US" b="1"/>
                <a:t>KEEP $0.0098 ARBITRAGE PROFIT</a:t>
              </a:r>
            </a:p>
          </p:txBody>
        </p:sp>
        <p:sp>
          <p:nvSpPr>
            <p:cNvPr id="338961" name="Line 17"/>
            <p:cNvSpPr>
              <a:spLocks noChangeShapeType="1"/>
            </p:cNvSpPr>
            <p:nvPr/>
          </p:nvSpPr>
          <p:spPr bwMode="auto">
            <a:xfrm>
              <a:off x="1920" y="3600"/>
              <a:ext cx="0" cy="240"/>
            </a:xfrm>
            <a:prstGeom prst="line">
              <a:avLst/>
            </a:prstGeom>
            <a:noFill/>
            <a:ln w="28575">
              <a:solidFill>
                <a:schemeClr val="tx1"/>
              </a:solidFill>
              <a:round/>
              <a:headEnd/>
              <a:tailEnd type="triangle" w="med" len="med"/>
            </a:ln>
            <a:effectLst/>
          </p:spPr>
          <p:txBody>
            <a:bodyPr/>
            <a:lstStyle/>
            <a:p>
              <a:endParaRPr lang="en-US"/>
            </a:p>
          </p:txBody>
        </p:sp>
      </p:grpSp>
      <p:grpSp>
        <p:nvGrpSpPr>
          <p:cNvPr id="5" name="Group 29"/>
          <p:cNvGrpSpPr>
            <a:grpSpLocks/>
          </p:cNvGrpSpPr>
          <p:nvPr/>
        </p:nvGrpSpPr>
        <p:grpSpPr bwMode="auto">
          <a:xfrm>
            <a:off x="1600200" y="4648200"/>
            <a:ext cx="3048000" cy="1050925"/>
            <a:chOff x="1008" y="2928"/>
            <a:chExt cx="1920" cy="662"/>
          </a:xfrm>
        </p:grpSpPr>
        <p:sp>
          <p:nvSpPr>
            <p:cNvPr id="338962" name="Line 18"/>
            <p:cNvSpPr>
              <a:spLocks noChangeShapeType="1"/>
            </p:cNvSpPr>
            <p:nvPr/>
          </p:nvSpPr>
          <p:spPr bwMode="auto">
            <a:xfrm>
              <a:off x="1920" y="2928"/>
              <a:ext cx="0" cy="240"/>
            </a:xfrm>
            <a:prstGeom prst="line">
              <a:avLst/>
            </a:prstGeom>
            <a:noFill/>
            <a:ln w="28575">
              <a:solidFill>
                <a:schemeClr val="tx1"/>
              </a:solidFill>
              <a:round/>
              <a:headEnd/>
              <a:tailEnd type="triangle" w="med" len="med"/>
            </a:ln>
            <a:effectLst/>
          </p:spPr>
          <p:txBody>
            <a:bodyPr/>
            <a:lstStyle/>
            <a:p>
              <a:endParaRPr lang="en-US"/>
            </a:p>
          </p:txBody>
        </p:sp>
        <p:sp>
          <p:nvSpPr>
            <p:cNvPr id="338958" name="Text Box 14"/>
            <p:cNvSpPr txBox="1">
              <a:spLocks noChangeArrowheads="1"/>
            </p:cNvSpPr>
            <p:nvPr/>
          </p:nvSpPr>
          <p:spPr bwMode="auto">
            <a:xfrm>
              <a:off x="1008" y="3264"/>
              <a:ext cx="1920" cy="326"/>
            </a:xfrm>
            <a:prstGeom prst="rect">
              <a:avLst/>
            </a:prstGeom>
            <a:noFill/>
            <a:ln w="9525">
              <a:noFill/>
              <a:miter lim="800000"/>
              <a:headEnd/>
              <a:tailEnd/>
            </a:ln>
            <a:effectLst/>
          </p:spPr>
          <p:txBody>
            <a:bodyPr>
              <a:spAutoFit/>
            </a:bodyPr>
            <a:lstStyle/>
            <a:p>
              <a:r>
                <a:rPr lang="en-US" sz="1400" b="1"/>
                <a:t>US INVESTMENT RETURNS $1.04 </a:t>
              </a:r>
            </a:p>
            <a:p>
              <a:r>
                <a:rPr lang="en-US" sz="1400" b="1">
                  <a:cs typeface="Times New Roman" pitchFamily="18" charset="0"/>
                </a:rPr>
                <a:t>PAY </a:t>
              </a:r>
              <a:r>
                <a:rPr lang="en-US" sz="1400" b="1"/>
                <a:t>$1.0302</a:t>
              </a:r>
              <a:r>
                <a:rPr lang="en-US" sz="1400"/>
                <a:t> on </a:t>
              </a:r>
              <a:r>
                <a:rPr lang="en-US" sz="1400" b="1">
                  <a:cs typeface="Times New Roman" pitchFamily="18" charset="0"/>
                </a:rPr>
                <a:t>FORWARD</a:t>
              </a:r>
            </a:p>
          </p:txBody>
        </p:sp>
      </p:grpSp>
      <p:grpSp>
        <p:nvGrpSpPr>
          <p:cNvPr id="6" name="Group 28"/>
          <p:cNvGrpSpPr>
            <a:grpSpLocks/>
          </p:cNvGrpSpPr>
          <p:nvPr/>
        </p:nvGrpSpPr>
        <p:grpSpPr bwMode="auto">
          <a:xfrm>
            <a:off x="4648200" y="5181600"/>
            <a:ext cx="3830638" cy="517525"/>
            <a:chOff x="2928" y="3264"/>
            <a:chExt cx="2413" cy="326"/>
          </a:xfrm>
        </p:grpSpPr>
        <p:sp>
          <p:nvSpPr>
            <p:cNvPr id="338963" name="Line 19"/>
            <p:cNvSpPr>
              <a:spLocks noChangeShapeType="1"/>
            </p:cNvSpPr>
            <p:nvPr/>
          </p:nvSpPr>
          <p:spPr bwMode="auto">
            <a:xfrm>
              <a:off x="2928" y="3456"/>
              <a:ext cx="336" cy="0"/>
            </a:xfrm>
            <a:prstGeom prst="line">
              <a:avLst/>
            </a:prstGeom>
            <a:noFill/>
            <a:ln w="28575">
              <a:solidFill>
                <a:schemeClr val="tx1"/>
              </a:solidFill>
              <a:round/>
              <a:headEnd/>
              <a:tailEnd type="triangle" w="med" len="med"/>
            </a:ln>
            <a:effectLst/>
          </p:spPr>
          <p:txBody>
            <a:bodyPr/>
            <a:lstStyle/>
            <a:p>
              <a:endParaRPr lang="en-US"/>
            </a:p>
          </p:txBody>
        </p:sp>
        <p:sp>
          <p:nvSpPr>
            <p:cNvPr id="338959" name="Text Box 15"/>
            <p:cNvSpPr txBox="1">
              <a:spLocks noChangeArrowheads="1"/>
            </p:cNvSpPr>
            <p:nvPr/>
          </p:nvSpPr>
          <p:spPr bwMode="auto">
            <a:xfrm>
              <a:off x="3312" y="3264"/>
              <a:ext cx="2029" cy="326"/>
            </a:xfrm>
            <a:prstGeom prst="rect">
              <a:avLst/>
            </a:prstGeom>
            <a:noFill/>
            <a:ln w="9525">
              <a:noFill/>
              <a:miter lim="800000"/>
              <a:headEnd/>
              <a:tailEnd/>
            </a:ln>
            <a:effectLst/>
          </p:spPr>
          <p:txBody>
            <a:bodyPr wrap="none">
              <a:spAutoFit/>
            </a:bodyPr>
            <a:lstStyle/>
            <a:p>
              <a:r>
                <a:rPr lang="en-US" sz="1400" b="1"/>
                <a:t>RECEIVE 1.02 </a:t>
              </a:r>
              <a:r>
                <a:rPr lang="en-US" sz="1400" b="1">
                  <a:cs typeface="Times New Roman" pitchFamily="18" charset="0"/>
                </a:rPr>
                <a:t>€ FROM FORWARD</a:t>
              </a:r>
            </a:p>
            <a:p>
              <a:r>
                <a:rPr lang="en-US" sz="1400" b="1">
                  <a:cs typeface="Times New Roman" pitchFamily="18" charset="0"/>
                </a:rPr>
                <a:t>REPAY EURO-DENOMINATED LOAN</a:t>
              </a:r>
              <a:endParaRPr lang="en-US" sz="1400" b="1" baseline="-25000">
                <a:cs typeface="Times New Roman" pitchFamily="18" charset="0"/>
              </a:endParaRPr>
            </a:p>
          </p:txBody>
        </p:sp>
      </p:grpSp>
      <p:sp>
        <p:nvSpPr>
          <p:cNvPr id="338964" name="Line 20"/>
          <p:cNvSpPr>
            <a:spLocks noChangeShapeType="1"/>
          </p:cNvSpPr>
          <p:nvPr/>
        </p:nvSpPr>
        <p:spPr bwMode="auto">
          <a:xfrm flipV="1">
            <a:off x="6781800" y="4495800"/>
            <a:ext cx="0" cy="533400"/>
          </a:xfrm>
          <a:prstGeom prst="line">
            <a:avLst/>
          </a:prstGeom>
          <a:noFill/>
          <a:ln w="28575">
            <a:solidFill>
              <a:schemeClr val="tx1"/>
            </a:solidFill>
            <a:round/>
            <a:headEnd/>
            <a:tailEnd type="triangle" w="med" len="med"/>
          </a:ln>
          <a:effectLst/>
        </p:spPr>
        <p:txBody>
          <a:bodyPr/>
          <a:lstStyle/>
          <a:p>
            <a:endParaRPr lang="en-US"/>
          </a:p>
        </p:txBody>
      </p:sp>
      <p:grpSp>
        <p:nvGrpSpPr>
          <p:cNvPr id="7" name="Group 24"/>
          <p:cNvGrpSpPr>
            <a:grpSpLocks/>
          </p:cNvGrpSpPr>
          <p:nvPr/>
        </p:nvGrpSpPr>
        <p:grpSpPr bwMode="auto">
          <a:xfrm>
            <a:off x="4876800" y="3810000"/>
            <a:ext cx="3163888" cy="517525"/>
            <a:chOff x="3072" y="2400"/>
            <a:chExt cx="1993" cy="326"/>
          </a:xfrm>
        </p:grpSpPr>
        <p:sp>
          <p:nvSpPr>
            <p:cNvPr id="338955" name="Text Box 11"/>
            <p:cNvSpPr txBox="1">
              <a:spLocks noChangeArrowheads="1"/>
            </p:cNvSpPr>
            <p:nvPr/>
          </p:nvSpPr>
          <p:spPr bwMode="auto">
            <a:xfrm>
              <a:off x="3360" y="2400"/>
              <a:ext cx="1705" cy="326"/>
            </a:xfrm>
            <a:prstGeom prst="rect">
              <a:avLst/>
            </a:prstGeom>
            <a:noFill/>
            <a:ln w="9525">
              <a:noFill/>
              <a:miter lim="800000"/>
              <a:headEnd/>
              <a:tailEnd/>
            </a:ln>
            <a:effectLst/>
          </p:spPr>
          <p:txBody>
            <a:bodyPr wrap="none">
              <a:spAutoFit/>
            </a:bodyPr>
            <a:lstStyle/>
            <a:p>
              <a:r>
                <a:rPr lang="en-US" sz="1400" b="1"/>
                <a:t>BORROW 1 </a:t>
              </a:r>
              <a:r>
                <a:rPr lang="en-US" sz="1400" b="1">
                  <a:cs typeface="Times New Roman" pitchFamily="18" charset="0"/>
                </a:rPr>
                <a:t>€ AT R</a:t>
              </a:r>
              <a:r>
                <a:rPr lang="en-US" sz="1400" b="1" baseline="-25000">
                  <a:cs typeface="Times New Roman" pitchFamily="18" charset="0"/>
                </a:rPr>
                <a:t>FOR</a:t>
              </a:r>
              <a:r>
                <a:rPr lang="en-US" sz="1400" b="1">
                  <a:cs typeface="Times New Roman" pitchFamily="18" charset="0"/>
                </a:rPr>
                <a:t> = 2.00%</a:t>
              </a:r>
            </a:p>
            <a:p>
              <a:r>
                <a:rPr lang="en-US" sz="1400" b="1">
                  <a:cs typeface="Times New Roman" pitchFamily="18" charset="0"/>
                </a:rPr>
                <a:t>CONVERT TO $1 AT X</a:t>
              </a:r>
              <a:r>
                <a:rPr lang="en-US" sz="1400" b="1" baseline="-25000">
                  <a:cs typeface="Times New Roman" pitchFamily="18" charset="0"/>
                </a:rPr>
                <a:t>S</a:t>
              </a:r>
              <a:r>
                <a:rPr lang="en-US" sz="1400" b="1">
                  <a:cs typeface="Times New Roman" pitchFamily="18" charset="0"/>
                </a:rPr>
                <a:t> = 1.0000</a:t>
              </a:r>
              <a:endParaRPr lang="en-US" sz="1400" b="1" baseline="-25000">
                <a:cs typeface="Times New Roman" pitchFamily="18" charset="0"/>
              </a:endParaRPr>
            </a:p>
          </p:txBody>
        </p:sp>
        <p:sp>
          <p:nvSpPr>
            <p:cNvPr id="338965" name="Line 21"/>
            <p:cNvSpPr>
              <a:spLocks noChangeShapeType="1"/>
            </p:cNvSpPr>
            <p:nvPr/>
          </p:nvSpPr>
          <p:spPr bwMode="auto">
            <a:xfrm flipH="1">
              <a:off x="3072" y="2592"/>
              <a:ext cx="240" cy="0"/>
            </a:xfrm>
            <a:prstGeom prst="line">
              <a:avLst/>
            </a:prstGeom>
            <a:noFill/>
            <a:ln w="28575">
              <a:solidFill>
                <a:schemeClr val="tx1"/>
              </a:solidFill>
              <a:round/>
              <a:headEnd/>
              <a:tailEnd type="triangle" w="med" len="med"/>
            </a:ln>
            <a:effectLst/>
          </p:spPr>
          <p:txBody>
            <a:bodyPr/>
            <a:lstStyle/>
            <a:p>
              <a:endParaRPr 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38947">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38947">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38947">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38947">
                                            <p:txEl>
                                              <p:pRg st="8" end="8"/>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38954">
                                            <p:txEl>
                                              <p:pRg st="0" end="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38954">
                                            <p:txEl>
                                              <p:pRg st="1" end="1"/>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38954">
                                            <p:txEl>
                                              <p:pRg st="2" end="2"/>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5"/>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6"/>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338964"/>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8964" grpId="0" animBg="1"/>
    </p:bldLst>
  </p:timing>
</p:sld>
</file>

<file path=ppt/slides/slide10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FUNC-UB.0043  Futures and Options Spring 2017                           Part I: Forwards and Futures                                               ©2017 Figlewski</a:t>
            </a:r>
            <a:endParaRPr lang="en-US"/>
          </a:p>
        </p:txBody>
      </p:sp>
      <p:sp>
        <p:nvSpPr>
          <p:cNvPr id="5" name="Slide Number Placeholder 4"/>
          <p:cNvSpPr>
            <a:spLocks noGrp="1"/>
          </p:cNvSpPr>
          <p:nvPr>
            <p:ph type="sldNum" sz="quarter" idx="11"/>
          </p:nvPr>
        </p:nvSpPr>
        <p:spPr/>
        <p:txBody>
          <a:bodyPr/>
          <a:lstStyle/>
          <a:p>
            <a:fld id="{EEB7C56C-0370-4E79-BAE6-B057EF04A2F4}" type="slidenum">
              <a:rPr lang="en-US"/>
              <a:pPr/>
              <a:t>105</a:t>
            </a:fld>
            <a:endParaRPr lang="en-US"/>
          </a:p>
        </p:txBody>
      </p:sp>
      <p:sp>
        <p:nvSpPr>
          <p:cNvPr id="653314" name="Rectangle 2"/>
          <p:cNvSpPr>
            <a:spLocks noGrp="1" noChangeArrowheads="1"/>
          </p:cNvSpPr>
          <p:nvPr>
            <p:ph type="title"/>
          </p:nvPr>
        </p:nvSpPr>
        <p:spPr/>
        <p:txBody>
          <a:bodyPr/>
          <a:lstStyle/>
          <a:p>
            <a:r>
              <a:rPr lang="en-US" dirty="0"/>
              <a:t>Sessions 5-6:  Futures Pricing and Cash-Futures Arbitrage</a:t>
            </a:r>
          </a:p>
        </p:txBody>
      </p:sp>
      <p:sp>
        <p:nvSpPr>
          <p:cNvPr id="653315" name="Rectangle 3"/>
          <p:cNvSpPr>
            <a:spLocks noGrp="1" noChangeArrowheads="1"/>
          </p:cNvSpPr>
          <p:nvPr>
            <p:ph type="body" idx="1"/>
          </p:nvPr>
        </p:nvSpPr>
        <p:spPr>
          <a:xfrm>
            <a:off x="685800" y="685800"/>
            <a:ext cx="7772400" cy="5638800"/>
          </a:xfrm>
        </p:spPr>
        <p:txBody>
          <a:bodyPr/>
          <a:lstStyle/>
          <a:p>
            <a:pPr algn="ctr"/>
            <a:endParaRPr lang="en-US" sz="1600" u="sng" dirty="0" smtClean="0">
              <a:cs typeface="Times New Roman" pitchFamily="18" charset="0"/>
            </a:endParaRPr>
          </a:p>
          <a:p>
            <a:pPr algn="ctr"/>
            <a:r>
              <a:rPr lang="en-US" sz="1600" u="sng" dirty="0" smtClean="0">
                <a:cs typeface="Times New Roman" pitchFamily="18" charset="0"/>
              </a:rPr>
              <a:t>Foreign </a:t>
            </a:r>
            <a:r>
              <a:rPr lang="en-US" sz="1600" u="sng" dirty="0">
                <a:cs typeface="Times New Roman" pitchFamily="18" charset="0"/>
              </a:rPr>
              <a:t>Exchange Forwards and Futures</a:t>
            </a:r>
            <a:endParaRPr lang="en-US" sz="1600" dirty="0">
              <a:cs typeface="Times New Roman" pitchFamily="18" charset="0"/>
            </a:endParaRPr>
          </a:p>
          <a:p>
            <a:r>
              <a:rPr lang="en-US" sz="1400" dirty="0">
                <a:cs typeface="Times New Roman" pitchFamily="18" charset="0"/>
              </a:rPr>
              <a:t>In the real world, both exchange rates and interest rates differ for buying versus selling and for lending versus borrowing.  This produces a pair of arbitrage </a:t>
            </a:r>
            <a:r>
              <a:rPr lang="en-US" sz="1400" dirty="0" smtClean="0">
                <a:cs typeface="Times New Roman" pitchFamily="18" charset="0"/>
              </a:rPr>
              <a:t>points: a high price that is high </a:t>
            </a:r>
            <a:r>
              <a:rPr lang="en-US" sz="1400" dirty="0">
                <a:cs typeface="Times New Roman" pitchFamily="18" charset="0"/>
              </a:rPr>
              <a:t>enough to cover the cost of </a:t>
            </a:r>
            <a:r>
              <a:rPr lang="en-US" sz="1400" dirty="0" smtClean="0">
                <a:cs typeface="Times New Roman" pitchFamily="18" charset="0"/>
              </a:rPr>
              <a:t>trading, so the cash and carry arbitrage is profitable; and a low price that will just cover the costs of reversing the trade by selling the underlying short.  Prices inside the range are not profitable enough to generate trading, but arbitrage will occur if the price should stray outside the price bounds.</a:t>
            </a:r>
            <a:endParaRPr lang="en-US" sz="1400" dirty="0">
              <a:cs typeface="Times New Roman" pitchFamily="18" charset="0"/>
            </a:endParaRPr>
          </a:p>
          <a:p>
            <a:endParaRPr lang="en-US" sz="800" dirty="0">
              <a:cs typeface="Times New Roman" pitchFamily="18" charset="0"/>
            </a:endParaRPr>
          </a:p>
          <a:p>
            <a:r>
              <a:rPr lang="en-US" sz="1400" dirty="0">
                <a:cs typeface="Times New Roman" pitchFamily="18" charset="0"/>
              </a:rPr>
              <a:t>To find the arbitrage points, work through the two arbitrage trades you need to do if the forward rate is too high, and too low.  Where you have to borrow, put </a:t>
            </a:r>
            <a:r>
              <a:rPr lang="en-US" sz="1400" dirty="0" smtClean="0">
                <a:cs typeface="Times New Roman" pitchFamily="18" charset="0"/>
              </a:rPr>
              <a:t>the </a:t>
            </a:r>
            <a:r>
              <a:rPr lang="en-US" sz="1400" dirty="0">
                <a:cs typeface="Times New Roman" pitchFamily="18" charset="0"/>
              </a:rPr>
              <a:t>interest rate for borrowing into the formula, and where you lend, put in the lending rate.  Where you sell currency spot or forward, put in the market's bid price and where you buy, put in the market's ask price.  </a:t>
            </a:r>
          </a:p>
          <a:p>
            <a:endParaRPr lang="en-US" sz="800" dirty="0">
              <a:cs typeface="Times New Roman" pitchFamily="18" charset="0"/>
            </a:endParaRPr>
          </a:p>
          <a:p>
            <a:r>
              <a:rPr lang="en-US" sz="1400" dirty="0">
                <a:cs typeface="Times New Roman" pitchFamily="18" charset="0"/>
              </a:rPr>
              <a:t>This gives two exchange rates such that if the future/forward rate is below the lower one, you have a profitable arbitrage trade in one direction; if it is above the higher one, there is a profitable trade in the other direction; and if the rate is in between the two, there is no profitable arbitrage in either direction, so the rate is OK.</a:t>
            </a:r>
          </a:p>
          <a:p>
            <a:pPr>
              <a:lnSpc>
                <a:spcPct val="40000"/>
              </a:lnSpc>
            </a:pPr>
            <a:endParaRPr lang="en-US" sz="1400" dirty="0">
              <a:cs typeface="Times New Roman" pitchFamily="18" charset="0"/>
            </a:endParaRPr>
          </a:p>
          <a:p>
            <a:r>
              <a:rPr lang="en-US" sz="1400" dirty="0">
                <a:cs typeface="Times New Roman" pitchFamily="18" charset="0"/>
              </a:rPr>
              <a:t>You should verify that if the following are the relevant rates and prices, </a:t>
            </a:r>
          </a:p>
          <a:p>
            <a:pPr algn="ctr"/>
            <a:r>
              <a:rPr lang="en-US" sz="1400" dirty="0" err="1">
                <a:cs typeface="Times New Roman" pitchFamily="18" charset="0"/>
              </a:rPr>
              <a:t>X</a:t>
            </a:r>
            <a:r>
              <a:rPr lang="en-US" sz="1400" baseline="-25000" dirty="0" err="1">
                <a:cs typeface="Times New Roman" pitchFamily="18" charset="0"/>
              </a:rPr>
              <a:t>Sask</a:t>
            </a:r>
            <a:r>
              <a:rPr lang="en-US" sz="1400" dirty="0">
                <a:cs typeface="Times New Roman" pitchFamily="18" charset="0"/>
              </a:rPr>
              <a:t> = 1.0010; </a:t>
            </a:r>
            <a:r>
              <a:rPr lang="en-US" sz="1400" dirty="0" err="1">
                <a:cs typeface="Times New Roman" pitchFamily="18" charset="0"/>
              </a:rPr>
              <a:t>R</a:t>
            </a:r>
            <a:r>
              <a:rPr lang="en-US" sz="1400" baseline="-25000" dirty="0" err="1">
                <a:cs typeface="Times New Roman" pitchFamily="18" charset="0"/>
              </a:rPr>
              <a:t>US,borrow</a:t>
            </a:r>
            <a:r>
              <a:rPr lang="en-US" sz="1400" dirty="0">
                <a:cs typeface="Times New Roman" pitchFamily="18" charset="0"/>
              </a:rPr>
              <a:t> = 4.10%;  R</a:t>
            </a:r>
            <a:r>
              <a:rPr lang="en-US" sz="1400" baseline="-25000" dirty="0">
                <a:cs typeface="Times New Roman" pitchFamily="18" charset="0"/>
              </a:rPr>
              <a:t>FOR, borrow</a:t>
            </a:r>
            <a:r>
              <a:rPr lang="en-US" sz="1400" dirty="0">
                <a:cs typeface="Times New Roman" pitchFamily="18" charset="0"/>
              </a:rPr>
              <a:t> = 2.10%</a:t>
            </a:r>
            <a:endParaRPr lang="en-US" sz="1400" baseline="-25000" dirty="0">
              <a:cs typeface="Times New Roman" pitchFamily="18" charset="0"/>
            </a:endParaRPr>
          </a:p>
          <a:p>
            <a:pPr algn="ctr"/>
            <a:r>
              <a:rPr lang="en-US" sz="1400" dirty="0" err="1">
                <a:cs typeface="Times New Roman" pitchFamily="18" charset="0"/>
              </a:rPr>
              <a:t>X</a:t>
            </a:r>
            <a:r>
              <a:rPr lang="en-US" sz="1400" baseline="-25000" dirty="0" err="1">
                <a:cs typeface="Times New Roman" pitchFamily="18" charset="0"/>
              </a:rPr>
              <a:t>Sbid</a:t>
            </a:r>
            <a:r>
              <a:rPr lang="en-US" sz="1400" dirty="0">
                <a:cs typeface="Times New Roman" pitchFamily="18" charset="0"/>
              </a:rPr>
              <a:t> = 0.9990; R</a:t>
            </a:r>
            <a:r>
              <a:rPr lang="en-US" sz="1400" baseline="-25000" dirty="0">
                <a:cs typeface="Times New Roman" pitchFamily="18" charset="0"/>
              </a:rPr>
              <a:t>US, lend</a:t>
            </a:r>
            <a:r>
              <a:rPr lang="en-US" sz="1400" dirty="0">
                <a:cs typeface="Times New Roman" pitchFamily="18" charset="0"/>
              </a:rPr>
              <a:t> = 3.90%;  R</a:t>
            </a:r>
            <a:r>
              <a:rPr lang="en-US" sz="1400" baseline="-25000" dirty="0">
                <a:cs typeface="Times New Roman" pitchFamily="18" charset="0"/>
              </a:rPr>
              <a:t>FOR, lend</a:t>
            </a:r>
            <a:r>
              <a:rPr lang="en-US" sz="1400" dirty="0">
                <a:cs typeface="Times New Roman" pitchFamily="18" charset="0"/>
              </a:rPr>
              <a:t> = 1.90%</a:t>
            </a:r>
          </a:p>
          <a:p>
            <a:pPr>
              <a:lnSpc>
                <a:spcPct val="50000"/>
              </a:lnSpc>
            </a:pPr>
            <a:endParaRPr lang="en-US" sz="1400" dirty="0">
              <a:cs typeface="Times New Roman" pitchFamily="18" charset="0"/>
            </a:endParaRPr>
          </a:p>
          <a:p>
            <a:r>
              <a:rPr lang="en-US" sz="1400" dirty="0">
                <a:cs typeface="Times New Roman" pitchFamily="18" charset="0"/>
              </a:rPr>
              <a:t>the arbitrage points for the forward exchange rate ($ per unit FX) are </a:t>
            </a:r>
          </a:p>
          <a:p>
            <a:pPr algn="ctr"/>
            <a:r>
              <a:rPr lang="en-US" sz="1400" dirty="0" err="1">
                <a:cs typeface="Times New Roman" pitchFamily="18" charset="0"/>
              </a:rPr>
              <a:t>X</a:t>
            </a:r>
            <a:r>
              <a:rPr lang="en-US" sz="1400" baseline="-25000" dirty="0" err="1">
                <a:cs typeface="Times New Roman" pitchFamily="18" charset="0"/>
              </a:rPr>
              <a:t>Fbid</a:t>
            </a:r>
            <a:r>
              <a:rPr lang="en-US" sz="1400" dirty="0">
                <a:cs typeface="Times New Roman" pitchFamily="18" charset="0"/>
              </a:rPr>
              <a:t> = 1.0166; </a:t>
            </a:r>
            <a:r>
              <a:rPr lang="en-US" sz="1400" dirty="0" err="1">
                <a:cs typeface="Times New Roman" pitchFamily="18" charset="0"/>
              </a:rPr>
              <a:t>X</a:t>
            </a:r>
            <a:r>
              <a:rPr lang="en-US" sz="1400" baseline="-25000" dirty="0" err="1">
                <a:cs typeface="Times New Roman" pitchFamily="18" charset="0"/>
              </a:rPr>
              <a:t>Fask</a:t>
            </a:r>
            <a:r>
              <a:rPr lang="en-US" sz="1400" dirty="0">
                <a:cs typeface="Times New Roman" pitchFamily="18" charset="0"/>
              </a:rPr>
              <a:t> = 1.0226</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5331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5331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65331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653315">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653315">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499"/>
                                          </p:stCondLst>
                                        </p:cTn>
                                        <p:tgtEl>
                                          <p:spTgt spid="653315">
                                            <p:txEl>
                                              <p:pRg st="9" end="9"/>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499"/>
                                          </p:stCondLst>
                                        </p:cTn>
                                        <p:tgtEl>
                                          <p:spTgt spid="653315">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653315">
                                            <p:txEl>
                                              <p:pRg st="12" end="12"/>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499"/>
                                          </p:stCondLst>
                                        </p:cTn>
                                        <p:tgtEl>
                                          <p:spTgt spid="653315">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3315" grpId="0" build="p" bldLvl="2" autoUpdateAnimBg="0"/>
    </p:bldLst>
  </p:timing>
</p:sld>
</file>

<file path=ppt/slides/slide10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FUNC-UB.0043  Futures and Options Spring 2017                           Part I: Forwards and Futures                                               ©2017 Figlewski</a:t>
            </a:r>
            <a:endParaRPr lang="en-US"/>
          </a:p>
        </p:txBody>
      </p:sp>
      <p:sp>
        <p:nvSpPr>
          <p:cNvPr id="5" name="Slide Number Placeholder 4"/>
          <p:cNvSpPr>
            <a:spLocks noGrp="1"/>
          </p:cNvSpPr>
          <p:nvPr>
            <p:ph type="sldNum" sz="quarter" idx="11"/>
          </p:nvPr>
        </p:nvSpPr>
        <p:spPr/>
        <p:txBody>
          <a:bodyPr/>
          <a:lstStyle/>
          <a:p>
            <a:fld id="{3A36BF55-9D27-46B6-8267-E395CFF07B08}" type="slidenum">
              <a:rPr lang="en-US"/>
              <a:pPr/>
              <a:t>106</a:t>
            </a:fld>
            <a:endParaRPr lang="en-US"/>
          </a:p>
        </p:txBody>
      </p:sp>
      <p:sp>
        <p:nvSpPr>
          <p:cNvPr id="717826" name="Rectangle 2"/>
          <p:cNvSpPr>
            <a:spLocks noGrp="1" noChangeArrowheads="1"/>
          </p:cNvSpPr>
          <p:nvPr>
            <p:ph type="title"/>
          </p:nvPr>
        </p:nvSpPr>
        <p:spPr/>
        <p:txBody>
          <a:bodyPr/>
          <a:lstStyle/>
          <a:p>
            <a:r>
              <a:rPr lang="en-US" dirty="0" smtClean="0"/>
              <a:t>Session 7:  FX </a:t>
            </a:r>
            <a:r>
              <a:rPr lang="en-US" dirty="0" err="1" smtClean="0"/>
              <a:t>Marketmaking</a:t>
            </a:r>
            <a:r>
              <a:rPr lang="en-US" dirty="0" smtClean="0"/>
              <a:t> Game</a:t>
            </a:r>
            <a:endParaRPr lang="en-US" dirty="0"/>
          </a:p>
        </p:txBody>
      </p:sp>
      <p:sp>
        <p:nvSpPr>
          <p:cNvPr id="717827" name="Rectangle 3"/>
          <p:cNvSpPr>
            <a:spLocks noGrp="1" noChangeArrowheads="1"/>
          </p:cNvSpPr>
          <p:nvPr>
            <p:ph type="body" idx="1"/>
          </p:nvPr>
        </p:nvSpPr>
        <p:spPr/>
        <p:txBody>
          <a:bodyPr/>
          <a:lstStyle/>
          <a:p>
            <a:pPr algn="ctr"/>
            <a:endParaRPr lang="en-US" u="sng" dirty="0" smtClean="0">
              <a:cs typeface="Times New Roman" pitchFamily="18" charset="0"/>
            </a:endParaRPr>
          </a:p>
          <a:p>
            <a:pPr algn="ctr"/>
            <a:endParaRPr lang="en-US" sz="2400" dirty="0" smtClean="0">
              <a:cs typeface="Times New Roman" pitchFamily="18" charset="0"/>
            </a:endParaRPr>
          </a:p>
          <a:p>
            <a:pPr algn="ctr"/>
            <a:endParaRPr lang="en-US" sz="2400" dirty="0">
              <a:cs typeface="Times New Roman" pitchFamily="18" charset="0"/>
            </a:endParaRPr>
          </a:p>
          <a:p>
            <a:pPr algn="ctr"/>
            <a:r>
              <a:rPr lang="en-US" sz="2400" dirty="0" smtClean="0">
                <a:cs typeface="Times New Roman" pitchFamily="18" charset="0"/>
              </a:rPr>
              <a:t>SESSION 7</a:t>
            </a:r>
          </a:p>
          <a:p>
            <a:pPr algn="ctr"/>
            <a:endParaRPr lang="en-US" sz="2400" dirty="0">
              <a:cs typeface="Times New Roman" pitchFamily="18" charset="0"/>
            </a:endParaRPr>
          </a:p>
          <a:p>
            <a:pPr algn="ctr"/>
            <a:r>
              <a:rPr lang="en-US" sz="2400" dirty="0" smtClean="0">
                <a:cs typeface="Times New Roman" pitchFamily="18" charset="0"/>
              </a:rPr>
              <a:t>In-Class </a:t>
            </a:r>
            <a:r>
              <a:rPr lang="en-US" sz="2400" dirty="0" err="1" smtClean="0">
                <a:cs typeface="Times New Roman" pitchFamily="18" charset="0"/>
              </a:rPr>
              <a:t>Marketmaking</a:t>
            </a:r>
            <a:r>
              <a:rPr lang="en-US" sz="2400" dirty="0" smtClean="0">
                <a:cs typeface="Times New Roman" pitchFamily="18" charset="0"/>
              </a:rPr>
              <a:t> Game</a:t>
            </a:r>
            <a:endParaRPr lang="en-US" sz="2400" dirty="0">
              <a:cs typeface="Times New Roman" pitchFamily="18" charset="0"/>
            </a:endParaRPr>
          </a:p>
        </p:txBody>
      </p:sp>
    </p:spTree>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FUNC-UB.0043  Futures and Options Spring 2017                           Part I: Forwards and Futures                                               ©2017 Figlewski</a:t>
            </a:r>
            <a:endParaRPr lang="en-US"/>
          </a:p>
        </p:txBody>
      </p:sp>
      <p:sp>
        <p:nvSpPr>
          <p:cNvPr id="5" name="Slide Number Placeholder 4"/>
          <p:cNvSpPr>
            <a:spLocks noGrp="1"/>
          </p:cNvSpPr>
          <p:nvPr>
            <p:ph type="sldNum" sz="quarter" idx="11"/>
          </p:nvPr>
        </p:nvSpPr>
        <p:spPr/>
        <p:txBody>
          <a:bodyPr/>
          <a:lstStyle/>
          <a:p>
            <a:fld id="{3A36BF55-9D27-46B6-8267-E395CFF07B08}" type="slidenum">
              <a:rPr lang="en-US"/>
              <a:pPr/>
              <a:t>107</a:t>
            </a:fld>
            <a:endParaRPr lang="en-US"/>
          </a:p>
        </p:txBody>
      </p:sp>
      <p:sp>
        <p:nvSpPr>
          <p:cNvPr id="717826" name="Rectangle 2"/>
          <p:cNvSpPr>
            <a:spLocks noGrp="1" noChangeArrowheads="1"/>
          </p:cNvSpPr>
          <p:nvPr>
            <p:ph type="title"/>
          </p:nvPr>
        </p:nvSpPr>
        <p:spPr/>
        <p:txBody>
          <a:bodyPr/>
          <a:lstStyle/>
          <a:p>
            <a:r>
              <a:rPr lang="en-US" dirty="0" smtClean="0"/>
              <a:t>Session 7:  FX </a:t>
            </a:r>
            <a:r>
              <a:rPr lang="en-US" dirty="0" err="1" smtClean="0"/>
              <a:t>Marketmaking</a:t>
            </a:r>
            <a:r>
              <a:rPr lang="en-US" dirty="0" smtClean="0"/>
              <a:t> Game</a:t>
            </a:r>
            <a:endParaRPr lang="en-US" dirty="0"/>
          </a:p>
        </p:txBody>
      </p:sp>
      <p:sp>
        <p:nvSpPr>
          <p:cNvPr id="717827" name="Rectangle 3"/>
          <p:cNvSpPr>
            <a:spLocks noGrp="1" noChangeArrowheads="1"/>
          </p:cNvSpPr>
          <p:nvPr>
            <p:ph type="body" idx="1"/>
          </p:nvPr>
        </p:nvSpPr>
        <p:spPr/>
        <p:txBody>
          <a:bodyPr/>
          <a:lstStyle/>
          <a:p>
            <a:r>
              <a:rPr lang="en-US" sz="1600" b="1" u="sng" dirty="0"/>
              <a:t>Day 1:</a:t>
            </a:r>
            <a:r>
              <a:rPr lang="en-US" sz="1600" dirty="0"/>
              <a:t>  Your firm is a market maker in FX forwards.  A customer wants a 6-month forward contract to (sell, buy) 25 million euro for dollars.  The head of trading needs to quote a forward exchange rate to bid for the contract and she wants you to figure out the number.  It must be at a level that will allow the firm to make a profit, but you will be competing with other firms for the trade. </a:t>
            </a:r>
          </a:p>
          <a:p>
            <a:r>
              <a:rPr lang="en-US" sz="1600" dirty="0"/>
              <a:t> </a:t>
            </a:r>
          </a:p>
          <a:p>
            <a:r>
              <a:rPr lang="en-US" sz="1600" dirty="0"/>
              <a:t>Current market data:</a:t>
            </a:r>
          </a:p>
          <a:p>
            <a:r>
              <a:rPr lang="en-US" sz="1600" dirty="0"/>
              <a:t>		Current spot exchange rate:	1.3100  dollars per euro</a:t>
            </a:r>
          </a:p>
          <a:p>
            <a:r>
              <a:rPr lang="en-US" sz="1600" dirty="0"/>
              <a:t> </a:t>
            </a:r>
          </a:p>
          <a:p>
            <a:r>
              <a:rPr lang="en-US" sz="1600" dirty="0"/>
              <a:t>		US 6-month interest rates:	5.100%  borrowing rate</a:t>
            </a:r>
          </a:p>
          <a:p>
            <a:r>
              <a:rPr lang="en-US" sz="1600" dirty="0"/>
              <a:t>					</a:t>
            </a:r>
            <a:r>
              <a:rPr lang="en-US" sz="1600" dirty="0" smtClean="0"/>
              <a:t>4.900</a:t>
            </a:r>
            <a:r>
              <a:rPr lang="en-US" sz="1600" dirty="0"/>
              <a:t>%  lending rate</a:t>
            </a:r>
          </a:p>
          <a:p>
            <a:r>
              <a:rPr lang="en-US" sz="1600" dirty="0"/>
              <a:t>		Euro-zone 6-month interest:	6.400%  borrowing rate</a:t>
            </a:r>
          </a:p>
          <a:p>
            <a:r>
              <a:rPr lang="en-US" sz="1600" dirty="0"/>
              <a:t>					</a:t>
            </a:r>
            <a:r>
              <a:rPr lang="en-US" sz="1600" dirty="0" smtClean="0"/>
              <a:t>6.200</a:t>
            </a:r>
            <a:r>
              <a:rPr lang="en-US" sz="1600" dirty="0"/>
              <a:t>%  lending rate</a:t>
            </a:r>
          </a:p>
          <a:p>
            <a:r>
              <a:rPr lang="en-US" sz="1600" dirty="0"/>
              <a:t> </a:t>
            </a:r>
          </a:p>
          <a:p>
            <a:r>
              <a:rPr lang="en-US" sz="1600" dirty="0"/>
              <a:t>You can assume that the spot exchange rate and the interest rates in the market are firm for substantially larger size than this trade would involve.</a:t>
            </a:r>
          </a:p>
          <a:p>
            <a:r>
              <a:rPr lang="en-US" sz="1600" dirty="0"/>
              <a:t> </a:t>
            </a:r>
          </a:p>
          <a:p>
            <a:r>
              <a:rPr lang="en-US" sz="1600" u="sng" dirty="0"/>
              <a:t>Even numbered teams</a:t>
            </a:r>
            <a:r>
              <a:rPr lang="en-US" sz="1600" dirty="0"/>
              <a:t> quote an ask price to a customer who wants to buy euro forward.</a:t>
            </a:r>
          </a:p>
          <a:p>
            <a:r>
              <a:rPr lang="en-US" sz="1600" u="sng" dirty="0"/>
              <a:t>Odd numbered teams</a:t>
            </a:r>
            <a:r>
              <a:rPr lang="en-US" sz="1600" dirty="0"/>
              <a:t> quote a bid price to a customer who wants to sell euro forward.</a:t>
            </a:r>
          </a:p>
          <a:p>
            <a:pPr algn="ctr"/>
            <a:endParaRPr lang="en-US" u="sng" dirty="0">
              <a:cs typeface="Times New Roman" pitchFamily="18" charset="0"/>
            </a:endParaRPr>
          </a:p>
        </p:txBody>
      </p:sp>
    </p:spTree>
    <p:extLst>
      <p:ext uri="{BB962C8B-B14F-4D97-AF65-F5344CB8AC3E}">
        <p14:creationId xmlns:p14="http://schemas.microsoft.com/office/powerpoint/2010/main" val="1600614247"/>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FUNC-UB.0043  Futures and Options Spring 2017                           Part I: Forwards and Futures                                               ©2017 Figlewski</a:t>
            </a:r>
            <a:endParaRPr lang="en-US"/>
          </a:p>
        </p:txBody>
      </p:sp>
      <p:sp>
        <p:nvSpPr>
          <p:cNvPr id="5" name="Slide Number Placeholder 4"/>
          <p:cNvSpPr>
            <a:spLocks noGrp="1"/>
          </p:cNvSpPr>
          <p:nvPr>
            <p:ph type="sldNum" sz="quarter" idx="11"/>
          </p:nvPr>
        </p:nvSpPr>
        <p:spPr/>
        <p:txBody>
          <a:bodyPr/>
          <a:lstStyle/>
          <a:p>
            <a:fld id="{3A36BF55-9D27-46B6-8267-E395CFF07B08}" type="slidenum">
              <a:rPr lang="en-US"/>
              <a:pPr/>
              <a:t>108</a:t>
            </a:fld>
            <a:endParaRPr lang="en-US"/>
          </a:p>
        </p:txBody>
      </p:sp>
      <p:sp>
        <p:nvSpPr>
          <p:cNvPr id="717826" name="Rectangle 2"/>
          <p:cNvSpPr>
            <a:spLocks noGrp="1" noChangeArrowheads="1"/>
          </p:cNvSpPr>
          <p:nvPr>
            <p:ph type="title"/>
          </p:nvPr>
        </p:nvSpPr>
        <p:spPr/>
        <p:txBody>
          <a:bodyPr/>
          <a:lstStyle/>
          <a:p>
            <a:r>
              <a:rPr lang="en-US" dirty="0" smtClean="0"/>
              <a:t>Session 8:  Arbitrage Trades in Practice</a:t>
            </a:r>
            <a:endParaRPr lang="en-US" dirty="0"/>
          </a:p>
        </p:txBody>
      </p:sp>
      <p:sp>
        <p:nvSpPr>
          <p:cNvPr id="717827" name="Rectangle 3"/>
          <p:cNvSpPr>
            <a:spLocks noGrp="1" noChangeArrowheads="1"/>
          </p:cNvSpPr>
          <p:nvPr>
            <p:ph type="body" idx="1"/>
          </p:nvPr>
        </p:nvSpPr>
        <p:spPr/>
        <p:txBody>
          <a:bodyPr/>
          <a:lstStyle/>
          <a:p>
            <a:pPr algn="ctr"/>
            <a:endParaRPr lang="en-US" u="sng" dirty="0">
              <a:cs typeface="Times New Roman" pitchFamily="18" charset="0"/>
            </a:endParaRPr>
          </a:p>
          <a:p>
            <a:pPr algn="ctr"/>
            <a:r>
              <a:rPr lang="en-US" u="sng" dirty="0">
                <a:cs typeface="Times New Roman" pitchFamily="18" charset="0"/>
              </a:rPr>
              <a:t>Cost of Carry Pricing for Gold Futures, Another Example </a:t>
            </a:r>
            <a:endParaRPr lang="en-US" dirty="0">
              <a:cs typeface="Times New Roman" pitchFamily="18" charset="0"/>
            </a:endParaRPr>
          </a:p>
          <a:p>
            <a:endParaRPr lang="en-US" sz="1600" dirty="0">
              <a:cs typeface="Times New Roman" pitchFamily="18" charset="0"/>
            </a:endParaRPr>
          </a:p>
          <a:p>
            <a:r>
              <a:rPr lang="en-US" sz="1600" dirty="0">
                <a:cs typeface="Times New Roman" pitchFamily="18" charset="0"/>
              </a:rPr>
              <a:t>The spot price of gold is </a:t>
            </a:r>
            <a:r>
              <a:rPr lang="en-US" sz="1600" dirty="0" smtClean="0">
                <a:cs typeface="Times New Roman" pitchFamily="18" charset="0"/>
              </a:rPr>
              <a:t>$1600 </a:t>
            </a:r>
            <a:r>
              <a:rPr lang="en-US" sz="1600" dirty="0">
                <a:cs typeface="Times New Roman" pitchFamily="18" charset="0"/>
              </a:rPr>
              <a:t>per ounce and the interest rate is 10%.  The cost of carry price for the 6-month gold futures contract is</a:t>
            </a:r>
          </a:p>
          <a:p>
            <a:endParaRPr lang="en-US" sz="1600" dirty="0">
              <a:cs typeface="Times New Roman" pitchFamily="18" charset="0"/>
            </a:endParaRPr>
          </a:p>
          <a:p>
            <a:pPr algn="ctr"/>
            <a:r>
              <a:rPr lang="en-US" sz="1600" dirty="0">
                <a:cs typeface="Times New Roman" pitchFamily="18" charset="0"/>
              </a:rPr>
              <a:t>F</a:t>
            </a:r>
            <a:r>
              <a:rPr lang="en-US" sz="1600" baseline="-25000" dirty="0">
                <a:cs typeface="Times New Roman" pitchFamily="18" charset="0"/>
              </a:rPr>
              <a:t>6-month</a:t>
            </a:r>
            <a:r>
              <a:rPr lang="en-US" sz="1600" dirty="0">
                <a:cs typeface="Times New Roman" pitchFamily="18" charset="0"/>
              </a:rPr>
              <a:t> = S</a:t>
            </a:r>
            <a:r>
              <a:rPr lang="en-US" sz="1600" baseline="-25000" dirty="0">
                <a:cs typeface="Times New Roman" pitchFamily="18" charset="0"/>
              </a:rPr>
              <a:t>0</a:t>
            </a:r>
            <a:r>
              <a:rPr lang="en-US" sz="1600" dirty="0">
                <a:cs typeface="Times New Roman" pitchFamily="18" charset="0"/>
              </a:rPr>
              <a:t> </a:t>
            </a:r>
            <a:r>
              <a:rPr lang="en-US" sz="1600" dirty="0">
                <a:cs typeface="Times New Roman" pitchFamily="18" charset="0"/>
                <a:sym typeface="Symbol" pitchFamily="18" charset="2"/>
              </a:rPr>
              <a:t></a:t>
            </a:r>
            <a:r>
              <a:rPr lang="en-US" sz="1600" dirty="0">
                <a:cs typeface="Times New Roman" pitchFamily="18" charset="0"/>
              </a:rPr>
              <a:t> (1  +  r  </a:t>
            </a:r>
            <a:r>
              <a:rPr lang="en-US" sz="1600" dirty="0">
                <a:cs typeface="Times New Roman" pitchFamily="18" charset="0"/>
                <a:sym typeface="Symbol" pitchFamily="18" charset="2"/>
              </a:rPr>
              <a:t></a:t>
            </a:r>
            <a:r>
              <a:rPr lang="en-US" sz="1600" dirty="0">
                <a:cs typeface="Times New Roman" pitchFamily="18" charset="0"/>
              </a:rPr>
              <a:t>  6 / 12 )  =  </a:t>
            </a:r>
            <a:r>
              <a:rPr lang="en-US" sz="1600" dirty="0" smtClean="0">
                <a:cs typeface="Times New Roman" pitchFamily="18" charset="0"/>
              </a:rPr>
              <a:t>1600  </a:t>
            </a:r>
            <a:r>
              <a:rPr lang="en-US" sz="1600" dirty="0">
                <a:cs typeface="Times New Roman" pitchFamily="18" charset="0"/>
                <a:sym typeface="Symbol" pitchFamily="18" charset="2"/>
              </a:rPr>
              <a:t> </a:t>
            </a:r>
            <a:r>
              <a:rPr lang="en-US" sz="1600" dirty="0">
                <a:cs typeface="Times New Roman" pitchFamily="18" charset="0"/>
              </a:rPr>
              <a:t> 1.05  =  </a:t>
            </a:r>
            <a:r>
              <a:rPr lang="en-US" sz="1600" dirty="0" smtClean="0">
                <a:cs typeface="Times New Roman" pitchFamily="18" charset="0"/>
              </a:rPr>
              <a:t>1680</a:t>
            </a:r>
            <a:endParaRPr lang="en-US" sz="1600" dirty="0">
              <a:cs typeface="Times New Roman" pitchFamily="18" charset="0"/>
            </a:endParaRPr>
          </a:p>
          <a:p>
            <a:endParaRPr lang="en-US" sz="1600" dirty="0">
              <a:cs typeface="Times New Roman" pitchFamily="18" charset="0"/>
            </a:endParaRPr>
          </a:p>
          <a:p>
            <a:endParaRPr lang="en-US" sz="1600" dirty="0">
              <a:cs typeface="Times New Roman" pitchFamily="18" charset="0"/>
            </a:endParaRPr>
          </a:p>
          <a:p>
            <a:r>
              <a:rPr lang="en-US" sz="1600" dirty="0">
                <a:cs typeface="Times New Roman" pitchFamily="18" charset="0"/>
              </a:rPr>
              <a:t>Suppose the market price for the 6-month future is actually </a:t>
            </a:r>
            <a:r>
              <a:rPr lang="en-US" sz="1600" dirty="0" smtClean="0">
                <a:cs typeface="Times New Roman" pitchFamily="18" charset="0"/>
              </a:rPr>
              <a:t>1650.  </a:t>
            </a:r>
            <a:endParaRPr lang="en-US" sz="1600" dirty="0">
              <a:cs typeface="Times New Roman" pitchFamily="18" charset="0"/>
            </a:endParaRPr>
          </a:p>
          <a:p>
            <a:endParaRPr lang="en-US" sz="1600" dirty="0">
              <a:cs typeface="Times New Roman" pitchFamily="18" charset="0"/>
            </a:endParaRPr>
          </a:p>
          <a:p>
            <a:endParaRPr lang="en-US" sz="1600" dirty="0">
              <a:cs typeface="Times New Roman" pitchFamily="18" charset="0"/>
            </a:endParaRPr>
          </a:p>
          <a:p>
            <a:pPr algn="ctr"/>
            <a:r>
              <a:rPr lang="en-US" sz="1600" dirty="0">
                <a:cs typeface="Times New Roman" pitchFamily="18" charset="0"/>
              </a:rPr>
              <a:t>What is the arbitrage trade now?</a:t>
            </a:r>
          </a:p>
        </p:txBody>
      </p:sp>
    </p:spTree>
    <p:extLst>
      <p:ext uri="{BB962C8B-B14F-4D97-AF65-F5344CB8AC3E}">
        <p14:creationId xmlns:p14="http://schemas.microsoft.com/office/powerpoint/2010/main" val="37116885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17827">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17827">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717827">
                                            <p:txEl>
                                              <p:pRg st="8" end="8"/>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717827">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827" grpId="0" build="p" autoUpdateAnimBg="0"/>
    </p:bldLst>
  </p:timing>
</p:sld>
</file>

<file path=ppt/slides/slide10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FUNC-UB.0043  Futures and Options Spring 2017                           Part I: Forwards and Futures                                               ©2017 Figlewski</a:t>
            </a:r>
            <a:endParaRPr lang="en-US"/>
          </a:p>
        </p:txBody>
      </p:sp>
      <p:sp>
        <p:nvSpPr>
          <p:cNvPr id="5" name="Slide Number Placeholder 4"/>
          <p:cNvSpPr>
            <a:spLocks noGrp="1"/>
          </p:cNvSpPr>
          <p:nvPr>
            <p:ph type="sldNum" sz="quarter" idx="11"/>
          </p:nvPr>
        </p:nvSpPr>
        <p:spPr/>
        <p:txBody>
          <a:bodyPr/>
          <a:lstStyle/>
          <a:p>
            <a:fld id="{E5E4894F-2D02-4E66-A73E-293E90471C5C}" type="slidenum">
              <a:rPr lang="en-US"/>
              <a:pPr/>
              <a:t>109</a:t>
            </a:fld>
            <a:endParaRPr lang="en-US"/>
          </a:p>
        </p:txBody>
      </p:sp>
      <p:sp>
        <p:nvSpPr>
          <p:cNvPr id="718850" name="Rectangle 2"/>
          <p:cNvSpPr>
            <a:spLocks noGrp="1" noChangeArrowheads="1"/>
          </p:cNvSpPr>
          <p:nvPr>
            <p:ph type="title"/>
          </p:nvPr>
        </p:nvSpPr>
        <p:spPr/>
        <p:txBody>
          <a:bodyPr/>
          <a:lstStyle/>
          <a:p>
            <a:r>
              <a:rPr lang="en-US" dirty="0" smtClean="0"/>
              <a:t>Session 8:  Arbitrage Trades in Practice</a:t>
            </a:r>
            <a:endParaRPr lang="en-US" dirty="0"/>
          </a:p>
        </p:txBody>
      </p:sp>
      <p:sp>
        <p:nvSpPr>
          <p:cNvPr id="718851" name="Rectangle 3"/>
          <p:cNvSpPr>
            <a:spLocks noGrp="1" noChangeArrowheads="1"/>
          </p:cNvSpPr>
          <p:nvPr>
            <p:ph type="body" idx="1"/>
          </p:nvPr>
        </p:nvSpPr>
        <p:spPr/>
        <p:txBody>
          <a:bodyPr/>
          <a:lstStyle/>
          <a:p>
            <a:pPr algn="ctr"/>
            <a:r>
              <a:rPr lang="en-US" u="sng" dirty="0">
                <a:cs typeface="Times New Roman" pitchFamily="18" charset="0"/>
              </a:rPr>
              <a:t>Cost of Carry Pricing for Gold Futures, Another Example </a:t>
            </a:r>
            <a:endParaRPr lang="en-US" dirty="0">
              <a:cs typeface="Times New Roman" pitchFamily="18" charset="0"/>
            </a:endParaRPr>
          </a:p>
          <a:p>
            <a:endParaRPr lang="en-US" sz="1600" dirty="0">
              <a:cs typeface="Times New Roman" pitchFamily="18" charset="0"/>
            </a:endParaRPr>
          </a:p>
          <a:p>
            <a:r>
              <a:rPr lang="en-US" sz="1600" u="sng" dirty="0">
                <a:cs typeface="Times New Roman" pitchFamily="18" charset="0"/>
              </a:rPr>
              <a:t>Arbitrage from the Short Side</a:t>
            </a:r>
          </a:p>
          <a:p>
            <a:r>
              <a:rPr lang="en-US" sz="1600" dirty="0">
                <a:cs typeface="Times New Roman" pitchFamily="18" charset="0"/>
              </a:rPr>
              <a:t>The mispricing is that the futures price is too low.  This means you have to </a:t>
            </a:r>
            <a:r>
              <a:rPr lang="en-US" sz="1600" u="sng" dirty="0">
                <a:cs typeface="Times New Roman" pitchFamily="18" charset="0"/>
              </a:rPr>
              <a:t>buy</a:t>
            </a:r>
            <a:r>
              <a:rPr lang="en-US" sz="1600" dirty="0">
                <a:cs typeface="Times New Roman" pitchFamily="18" charset="0"/>
              </a:rPr>
              <a:t> futures and </a:t>
            </a:r>
            <a:r>
              <a:rPr lang="en-US" sz="1600" u="sng" dirty="0">
                <a:cs typeface="Times New Roman" pitchFamily="18" charset="0"/>
              </a:rPr>
              <a:t>sell</a:t>
            </a:r>
            <a:r>
              <a:rPr lang="en-US" sz="1600" dirty="0">
                <a:cs typeface="Times New Roman" pitchFamily="18" charset="0"/>
              </a:rPr>
              <a:t> the underlying.  This normally would mean </a:t>
            </a:r>
            <a:r>
              <a:rPr lang="en-US" sz="1600" u="sng" dirty="0">
                <a:cs typeface="Times New Roman" pitchFamily="18" charset="0"/>
              </a:rPr>
              <a:t>selling short</a:t>
            </a:r>
            <a:r>
              <a:rPr lang="en-US" sz="1600" dirty="0">
                <a:cs typeface="Times New Roman" pitchFamily="18" charset="0"/>
              </a:rPr>
              <a:t> the gold.</a:t>
            </a:r>
          </a:p>
          <a:p>
            <a:endParaRPr lang="en-US" sz="1200" dirty="0">
              <a:cs typeface="Times New Roman" pitchFamily="18" charset="0"/>
            </a:endParaRPr>
          </a:p>
          <a:p>
            <a:pPr lvl="1">
              <a:buFontTx/>
              <a:buNone/>
            </a:pPr>
            <a:r>
              <a:rPr lang="en-US" dirty="0">
                <a:cs typeface="Times New Roman" pitchFamily="18" charset="0"/>
              </a:rPr>
              <a:t>1.  Borrow 100 ounces of gold.</a:t>
            </a:r>
          </a:p>
          <a:p>
            <a:pPr lvl="1">
              <a:buFontTx/>
              <a:buNone/>
            </a:pPr>
            <a:r>
              <a:rPr lang="en-US" dirty="0">
                <a:cs typeface="Times New Roman" pitchFamily="18" charset="0"/>
              </a:rPr>
              <a:t>2.  Sell it at </a:t>
            </a:r>
            <a:r>
              <a:rPr lang="en-US" dirty="0" smtClean="0">
                <a:cs typeface="Times New Roman" pitchFamily="18" charset="0"/>
              </a:rPr>
              <a:t>$1600 </a:t>
            </a:r>
            <a:r>
              <a:rPr lang="en-US" dirty="0">
                <a:cs typeface="Times New Roman" pitchFamily="18" charset="0"/>
              </a:rPr>
              <a:t>per ounce.</a:t>
            </a:r>
          </a:p>
          <a:p>
            <a:pPr lvl="1">
              <a:buFontTx/>
              <a:buNone/>
            </a:pPr>
            <a:r>
              <a:rPr lang="en-US" dirty="0">
                <a:cs typeface="Times New Roman" pitchFamily="18" charset="0"/>
              </a:rPr>
              <a:t>3.  Invest the </a:t>
            </a:r>
            <a:r>
              <a:rPr lang="en-US" dirty="0" smtClean="0">
                <a:cs typeface="Times New Roman" pitchFamily="18" charset="0"/>
              </a:rPr>
              <a:t>$160,000 </a:t>
            </a:r>
            <a:r>
              <a:rPr lang="en-US" dirty="0">
                <a:cs typeface="Times New Roman" pitchFamily="18" charset="0"/>
              </a:rPr>
              <a:t>proceeds in riskless securities earning 10% annual return.</a:t>
            </a:r>
          </a:p>
          <a:p>
            <a:pPr lvl="1">
              <a:buFontTx/>
              <a:buNone/>
            </a:pPr>
            <a:r>
              <a:rPr lang="en-US" dirty="0">
                <a:cs typeface="Times New Roman" pitchFamily="18" charset="0"/>
              </a:rPr>
              <a:t>4.  </a:t>
            </a:r>
            <a:r>
              <a:rPr lang="en-US" u="sng" dirty="0">
                <a:cs typeface="Times New Roman" pitchFamily="18" charset="0"/>
              </a:rPr>
              <a:t>At the same time</a:t>
            </a:r>
            <a:r>
              <a:rPr lang="en-US" dirty="0">
                <a:cs typeface="Times New Roman" pitchFamily="18" charset="0"/>
              </a:rPr>
              <a:t>, buy one gold futures contract at </a:t>
            </a:r>
            <a:r>
              <a:rPr lang="en-US" dirty="0" smtClean="0">
                <a:cs typeface="Times New Roman" pitchFamily="18" charset="0"/>
              </a:rPr>
              <a:t>$1650.</a:t>
            </a:r>
            <a:endParaRPr lang="en-US" dirty="0">
              <a:cs typeface="Times New Roman" pitchFamily="18" charset="0"/>
            </a:endParaRPr>
          </a:p>
          <a:p>
            <a:pPr lvl="1">
              <a:buFontTx/>
              <a:buNone/>
            </a:pPr>
            <a:r>
              <a:rPr lang="en-US" dirty="0">
                <a:cs typeface="Times New Roman" pitchFamily="18" charset="0"/>
              </a:rPr>
              <a:t>5.  Carry the position until futures expiration, then take delivery of the gold.  The price you pay will be equal to the futures price at the time of delivery, call it F</a:t>
            </a:r>
            <a:r>
              <a:rPr lang="en-US" baseline="-25000" dirty="0">
                <a:cs typeface="Times New Roman" pitchFamily="18" charset="0"/>
              </a:rPr>
              <a:t>T</a:t>
            </a:r>
            <a:r>
              <a:rPr lang="en-US" dirty="0">
                <a:cs typeface="Times New Roman" pitchFamily="18" charset="0"/>
              </a:rPr>
              <a:t>.</a:t>
            </a:r>
          </a:p>
          <a:p>
            <a:pPr lvl="1">
              <a:buFontTx/>
              <a:buNone/>
            </a:pPr>
            <a:r>
              <a:rPr lang="en-US" dirty="0">
                <a:cs typeface="Times New Roman" pitchFamily="18" charset="0"/>
                <a:sym typeface="Symbol" pitchFamily="18" charset="2"/>
              </a:rPr>
              <a:t>6.  </a:t>
            </a:r>
            <a:r>
              <a:rPr lang="en-US" dirty="0">
                <a:cs typeface="Times New Roman" pitchFamily="18" charset="0"/>
              </a:rPr>
              <a:t>Variation margin over the life of the contract will total 100 </a:t>
            </a:r>
            <a:r>
              <a:rPr lang="en-US" dirty="0">
                <a:cs typeface="Times New Roman" pitchFamily="18" charset="0"/>
                <a:sym typeface="Symbol" pitchFamily="18" charset="2"/>
              </a:rPr>
              <a:t> (F</a:t>
            </a:r>
            <a:r>
              <a:rPr lang="en-US" baseline="-25000" dirty="0">
                <a:cs typeface="Times New Roman" pitchFamily="18" charset="0"/>
                <a:sym typeface="Symbol" pitchFamily="18" charset="2"/>
              </a:rPr>
              <a:t>T</a:t>
            </a:r>
            <a:r>
              <a:rPr lang="en-US" dirty="0">
                <a:cs typeface="Times New Roman" pitchFamily="18" charset="0"/>
                <a:sym typeface="Symbol" pitchFamily="18" charset="2"/>
              </a:rPr>
              <a:t> - </a:t>
            </a:r>
            <a:r>
              <a:rPr lang="en-US" dirty="0" smtClean="0">
                <a:cs typeface="Times New Roman" pitchFamily="18" charset="0"/>
                <a:sym typeface="Symbol" pitchFamily="18" charset="2"/>
              </a:rPr>
              <a:t>1650)</a:t>
            </a:r>
            <a:r>
              <a:rPr lang="en-US" dirty="0" smtClean="0">
                <a:cs typeface="Times New Roman" pitchFamily="18" charset="0"/>
              </a:rPr>
              <a:t>. </a:t>
            </a:r>
            <a:endParaRPr lang="en-US" dirty="0">
              <a:cs typeface="Times New Roman" pitchFamily="18" charset="0"/>
            </a:endParaRPr>
          </a:p>
          <a:p>
            <a:pPr lvl="1">
              <a:buFontTx/>
              <a:buNone/>
            </a:pPr>
            <a:r>
              <a:rPr lang="en-US" dirty="0">
                <a:cs typeface="Times New Roman" pitchFamily="18" charset="0"/>
              </a:rPr>
              <a:t>	Variation margin plus the cost paid at delivery will total a net cash payout of</a:t>
            </a:r>
          </a:p>
          <a:p>
            <a:pPr lvl="1">
              <a:buFontTx/>
              <a:buNone/>
            </a:pPr>
            <a:r>
              <a:rPr lang="en-US" dirty="0">
                <a:cs typeface="Times New Roman" pitchFamily="18" charset="0"/>
              </a:rPr>
              <a:t>	100 ounces per contract </a:t>
            </a:r>
            <a:r>
              <a:rPr lang="en-US" dirty="0">
                <a:cs typeface="Times New Roman" pitchFamily="18" charset="0"/>
                <a:sym typeface="Symbol" pitchFamily="18" charset="2"/>
              </a:rPr>
              <a:t> [ (F</a:t>
            </a:r>
            <a:r>
              <a:rPr lang="en-US" baseline="-25000" dirty="0">
                <a:cs typeface="Times New Roman" pitchFamily="18" charset="0"/>
                <a:sym typeface="Symbol" pitchFamily="18" charset="2"/>
              </a:rPr>
              <a:t>T</a:t>
            </a:r>
            <a:r>
              <a:rPr lang="en-US" dirty="0">
                <a:cs typeface="Times New Roman" pitchFamily="18" charset="0"/>
                <a:sym typeface="Symbol" pitchFamily="18" charset="2"/>
              </a:rPr>
              <a:t> - </a:t>
            </a:r>
            <a:r>
              <a:rPr lang="en-US" dirty="0" smtClean="0">
                <a:cs typeface="Times New Roman" pitchFamily="18" charset="0"/>
                <a:sym typeface="Symbol" pitchFamily="18" charset="2"/>
              </a:rPr>
              <a:t>1650)  </a:t>
            </a:r>
            <a:r>
              <a:rPr lang="en-US" dirty="0">
                <a:cs typeface="Times New Roman" pitchFamily="18" charset="0"/>
                <a:sym typeface="Symbol" pitchFamily="18" charset="2"/>
              </a:rPr>
              <a:t>-  F</a:t>
            </a:r>
            <a:r>
              <a:rPr lang="en-US" baseline="-25000" dirty="0">
                <a:cs typeface="Times New Roman" pitchFamily="18" charset="0"/>
                <a:sym typeface="Symbol" pitchFamily="18" charset="2"/>
              </a:rPr>
              <a:t>T</a:t>
            </a:r>
            <a:r>
              <a:rPr lang="en-US" baseline="30000" dirty="0">
                <a:cs typeface="Times New Roman" pitchFamily="18" charset="0"/>
                <a:sym typeface="Symbol" pitchFamily="18" charset="2"/>
              </a:rPr>
              <a:t> </a:t>
            </a:r>
            <a:r>
              <a:rPr lang="en-US" dirty="0">
                <a:cs typeface="Times New Roman" pitchFamily="18" charset="0"/>
                <a:sym typeface="Symbol" pitchFamily="18" charset="2"/>
              </a:rPr>
              <a:t>] =  - </a:t>
            </a:r>
            <a:r>
              <a:rPr lang="en-US" dirty="0" smtClean="0">
                <a:cs typeface="Times New Roman" pitchFamily="18" charset="0"/>
                <a:sym typeface="Symbol" pitchFamily="18" charset="2"/>
              </a:rPr>
              <a:t>$165,000  </a:t>
            </a:r>
            <a:endParaRPr lang="en-US" dirty="0">
              <a:cs typeface="Times New Roman" pitchFamily="18" charset="0"/>
              <a:sym typeface="Symbol" pitchFamily="18" charset="2"/>
            </a:endParaRPr>
          </a:p>
          <a:p>
            <a:pPr lvl="1">
              <a:buFontTx/>
              <a:buNone/>
            </a:pPr>
            <a:r>
              <a:rPr lang="en-US" dirty="0">
                <a:cs typeface="Times New Roman" pitchFamily="18" charset="0"/>
              </a:rPr>
              <a:t>7.  The riskless investment will return </a:t>
            </a:r>
            <a:r>
              <a:rPr lang="en-US" dirty="0" smtClean="0">
                <a:cs typeface="Times New Roman" pitchFamily="18" charset="0"/>
              </a:rPr>
              <a:t>$160,000 </a:t>
            </a:r>
            <a:r>
              <a:rPr lang="en-US" dirty="0">
                <a:cs typeface="Times New Roman" pitchFamily="18" charset="0"/>
                <a:sym typeface="Symbol" pitchFamily="18" charset="2"/>
              </a:rPr>
              <a:t> 1.05 = </a:t>
            </a:r>
            <a:r>
              <a:rPr lang="en-US" dirty="0" smtClean="0">
                <a:cs typeface="Times New Roman" pitchFamily="18" charset="0"/>
                <a:sym typeface="Symbol" pitchFamily="18" charset="2"/>
              </a:rPr>
              <a:t>$168,000</a:t>
            </a:r>
            <a:r>
              <a:rPr lang="en-US" dirty="0">
                <a:cs typeface="Times New Roman" pitchFamily="18" charset="0"/>
                <a:sym typeface="Symbol" pitchFamily="18" charset="2"/>
              </a:rPr>
              <a:t>.</a:t>
            </a:r>
          </a:p>
          <a:p>
            <a:pPr lvl="1">
              <a:buFontTx/>
              <a:buNone/>
            </a:pPr>
            <a:r>
              <a:rPr lang="en-US" dirty="0">
                <a:cs typeface="Times New Roman" pitchFamily="18" charset="0"/>
              </a:rPr>
              <a:t>8.  Give back the 100 ounces of gold that were borrowed.</a:t>
            </a:r>
          </a:p>
          <a:p>
            <a:pPr lvl="1">
              <a:buFontTx/>
              <a:buNone/>
            </a:pPr>
            <a:r>
              <a:rPr lang="en-US" dirty="0">
                <a:cs typeface="Times New Roman" pitchFamily="18" charset="0"/>
              </a:rPr>
              <a:t>9.  There will be </a:t>
            </a:r>
            <a:r>
              <a:rPr lang="en-US" dirty="0" smtClean="0">
                <a:cs typeface="Times New Roman" pitchFamily="18" charset="0"/>
              </a:rPr>
              <a:t>$30 </a:t>
            </a:r>
            <a:r>
              <a:rPr lang="en-US" dirty="0">
                <a:cs typeface="Times New Roman" pitchFamily="18" charset="0"/>
              </a:rPr>
              <a:t>per ounce, </a:t>
            </a:r>
            <a:r>
              <a:rPr lang="en-US" dirty="0" smtClean="0">
                <a:cs typeface="Times New Roman" pitchFamily="18" charset="0"/>
              </a:rPr>
              <a:t>$3000 </a:t>
            </a:r>
            <a:r>
              <a:rPr lang="en-US" dirty="0">
                <a:cs typeface="Times New Roman" pitchFamily="18" charset="0"/>
              </a:rPr>
              <a:t>total, left over after the position is fully unwound.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18851">
                                            <p:txEl>
                                              <p:pRg st="2" end="2"/>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718851">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499"/>
                                          </p:stCondLst>
                                        </p:cTn>
                                        <p:tgtEl>
                                          <p:spTgt spid="718851">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499"/>
                                          </p:stCondLst>
                                        </p:cTn>
                                        <p:tgtEl>
                                          <p:spTgt spid="718851">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718851">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499"/>
                                          </p:stCondLst>
                                        </p:cTn>
                                        <p:tgtEl>
                                          <p:spTgt spid="718851">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499"/>
                                          </p:stCondLst>
                                        </p:cTn>
                                        <p:tgtEl>
                                          <p:spTgt spid="718851">
                                            <p:txEl>
                                              <p:pRg st="9" end="9"/>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499"/>
                                          </p:stCondLst>
                                        </p:cTn>
                                        <p:tgtEl>
                                          <p:spTgt spid="718851">
                                            <p:txEl>
                                              <p:pRg st="10" end="10"/>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499"/>
                                          </p:stCondLst>
                                        </p:cTn>
                                        <p:tgtEl>
                                          <p:spTgt spid="718851">
                                            <p:txEl>
                                              <p:pRg st="11" end="11"/>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499"/>
                                          </p:stCondLst>
                                        </p:cTn>
                                        <p:tgtEl>
                                          <p:spTgt spid="718851">
                                            <p:txEl>
                                              <p:pRg st="12" end="12"/>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499"/>
                                          </p:stCondLst>
                                        </p:cTn>
                                        <p:tgtEl>
                                          <p:spTgt spid="718851">
                                            <p:txEl>
                                              <p:pRg st="13" end="13"/>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499"/>
                                          </p:stCondLst>
                                        </p:cTn>
                                        <p:tgtEl>
                                          <p:spTgt spid="718851">
                                            <p:txEl>
                                              <p:pRg st="14" end="14"/>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499"/>
                                          </p:stCondLst>
                                        </p:cTn>
                                        <p:tgtEl>
                                          <p:spTgt spid="718851">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8851" grpId="0" build="p" bldLvl="2" autoUpdateAnimBg="0"/>
    </p:bldLst>
  </p:timing>
</p:sld>
</file>

<file path=ppt/slides/slide1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FUNC-UB.0043  Futures and Options Spring 2017                           Part I: Forwards and Futures                                               ©2017 Figlewski</a:t>
            </a:r>
            <a:endParaRPr lang="en-US" dirty="0"/>
          </a:p>
        </p:txBody>
      </p:sp>
      <p:sp>
        <p:nvSpPr>
          <p:cNvPr id="5" name="Slide Number Placeholder 4"/>
          <p:cNvSpPr>
            <a:spLocks noGrp="1"/>
          </p:cNvSpPr>
          <p:nvPr>
            <p:ph type="sldNum" sz="quarter" idx="11"/>
          </p:nvPr>
        </p:nvSpPr>
        <p:spPr/>
        <p:txBody>
          <a:bodyPr/>
          <a:lstStyle/>
          <a:p>
            <a:fld id="{01471E1C-4DEB-427D-A41D-F5318CB720E1}" type="slidenum">
              <a:rPr lang="en-US"/>
              <a:pPr/>
              <a:t>110</a:t>
            </a:fld>
            <a:endParaRPr lang="en-US"/>
          </a:p>
        </p:txBody>
      </p:sp>
      <p:sp>
        <p:nvSpPr>
          <p:cNvPr id="719874" name="Rectangle 2"/>
          <p:cNvSpPr>
            <a:spLocks noGrp="1" noChangeArrowheads="1"/>
          </p:cNvSpPr>
          <p:nvPr>
            <p:ph type="title"/>
          </p:nvPr>
        </p:nvSpPr>
        <p:spPr/>
        <p:txBody>
          <a:bodyPr/>
          <a:lstStyle/>
          <a:p>
            <a:r>
              <a:rPr lang="en-US" dirty="0" smtClean="0"/>
              <a:t>Session 8:  Arbitrage Trades in Practice</a:t>
            </a:r>
            <a:endParaRPr lang="en-US" dirty="0"/>
          </a:p>
        </p:txBody>
      </p:sp>
      <p:sp>
        <p:nvSpPr>
          <p:cNvPr id="719875" name="Rectangle 3"/>
          <p:cNvSpPr>
            <a:spLocks noGrp="1" noChangeArrowheads="1"/>
          </p:cNvSpPr>
          <p:nvPr>
            <p:ph type="body" idx="1"/>
          </p:nvPr>
        </p:nvSpPr>
        <p:spPr/>
        <p:txBody>
          <a:bodyPr/>
          <a:lstStyle/>
          <a:p>
            <a:pPr algn="ctr"/>
            <a:r>
              <a:rPr lang="en-US" u="sng" dirty="0">
                <a:cs typeface="Times New Roman" pitchFamily="18" charset="0"/>
              </a:rPr>
              <a:t>Gold Futures Arbitrage from the Short Side</a:t>
            </a:r>
            <a:endParaRPr lang="en-US" dirty="0">
              <a:cs typeface="Times New Roman" pitchFamily="18" charset="0"/>
            </a:endParaRPr>
          </a:p>
          <a:p>
            <a:endParaRPr lang="en-US" sz="1000" dirty="0">
              <a:cs typeface="Times New Roman" pitchFamily="18" charset="0"/>
            </a:endParaRPr>
          </a:p>
          <a:p>
            <a:r>
              <a:rPr lang="en-US" sz="1600" dirty="0">
                <a:cs typeface="Times New Roman" pitchFamily="18" charset="0"/>
              </a:rPr>
              <a:t>Arbitrage from the short side is harder than on the long side in most markets; in some cases it is impossible.  In those cases, the futures price can often fall below its fair value without touching off much arbitrage trading.  Futures prices in many markets are regularly lower than the theoretical fair values.</a:t>
            </a:r>
          </a:p>
          <a:p>
            <a:endParaRPr lang="en-US" sz="1000" dirty="0">
              <a:cs typeface="Times New Roman" pitchFamily="18" charset="0"/>
            </a:endParaRPr>
          </a:p>
          <a:p>
            <a:r>
              <a:rPr lang="en-US" sz="1600" dirty="0">
                <a:cs typeface="Times New Roman" pitchFamily="18" charset="0"/>
              </a:rPr>
              <a:t>What about short arbitrage by those who hold inventories of the underlying asset they could  sell in the market without a short sale?  </a:t>
            </a:r>
          </a:p>
          <a:p>
            <a:endParaRPr lang="en-US" sz="1000" dirty="0">
              <a:cs typeface="Times New Roman" pitchFamily="18" charset="0"/>
            </a:endParaRPr>
          </a:p>
          <a:p>
            <a:r>
              <a:rPr lang="en-US" sz="1600" dirty="0">
                <a:cs typeface="Times New Roman" pitchFamily="18" charset="0"/>
              </a:rPr>
              <a:t>They will do it if the profit opportunity becomes large enough.  But physical stocks of commodities are mostly held because they are needed for business activities (e.g., jewelry manufacturers need actual gold, not long gold futures positions).  </a:t>
            </a:r>
          </a:p>
          <a:p>
            <a:endParaRPr lang="en-US" sz="1000" dirty="0">
              <a:cs typeface="Times New Roman" pitchFamily="18" charset="0"/>
            </a:endParaRPr>
          </a:p>
          <a:p>
            <a:r>
              <a:rPr lang="en-US" sz="1600" dirty="0">
                <a:cs typeface="Times New Roman" pitchFamily="18" charset="0"/>
              </a:rPr>
              <a:t>The arbitrage profit that holders of inventories could make, but choose not to, is commonly referred to as the </a:t>
            </a:r>
            <a:r>
              <a:rPr lang="en-US" sz="1600" b="1" dirty="0">
                <a:cs typeface="Times New Roman" pitchFamily="18" charset="0"/>
              </a:rPr>
              <a:t>"convenience yield."</a:t>
            </a:r>
            <a:r>
              <a:rPr lang="en-US" sz="1600" dirty="0">
                <a:cs typeface="Times New Roman" pitchFamily="18" charset="0"/>
              </a:rPr>
              <a:t>  </a:t>
            </a:r>
          </a:p>
          <a:p>
            <a:endParaRPr lang="en-US" sz="1600" dirty="0">
              <a:cs typeface="Times New Roman" pitchFamily="18" charset="0"/>
            </a:endParaRPr>
          </a:p>
          <a:p>
            <a:r>
              <a:rPr lang="en-US" sz="1600" dirty="0">
                <a:cs typeface="Times New Roman" pitchFamily="18" charset="0"/>
              </a:rPr>
              <a:t>The convenience yield in this example is </a:t>
            </a:r>
            <a:r>
              <a:rPr lang="en-US" sz="1600" dirty="0" smtClean="0">
                <a:cs typeface="Times New Roman" pitchFamily="18" charset="0"/>
              </a:rPr>
              <a:t>30/1600 = 1.875</a:t>
            </a:r>
            <a:r>
              <a:rPr lang="en-US" sz="1600" dirty="0">
                <a:cs typeface="Times New Roman" pitchFamily="18" charset="0"/>
              </a:rPr>
              <a:t>% for 6 months.  It is as if holding the physical commodity provided a positive yield, like a cash dividend, that offsets some of the carrying costs.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19875">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19875">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719875">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719875">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719875">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9875" grpId="0" build="p" autoUpdateAnimBg="0"/>
    </p:bldLst>
  </p:timing>
</p:sld>
</file>

<file path=ppt/slides/slide1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FUNC-UB.0043  Futures and Options Spring 2017                           Part I: Forwards and Futures                                               ©2017 Figlewski</a:t>
            </a:r>
            <a:endParaRPr lang="en-US" dirty="0"/>
          </a:p>
        </p:txBody>
      </p:sp>
      <p:sp>
        <p:nvSpPr>
          <p:cNvPr id="5" name="Slide Number Placeholder 4"/>
          <p:cNvSpPr>
            <a:spLocks noGrp="1"/>
          </p:cNvSpPr>
          <p:nvPr>
            <p:ph type="sldNum" sz="quarter" idx="11"/>
          </p:nvPr>
        </p:nvSpPr>
        <p:spPr/>
        <p:txBody>
          <a:bodyPr/>
          <a:lstStyle/>
          <a:p>
            <a:fld id="{BD88DE80-010A-4557-9860-FB2049D708CC}" type="slidenum">
              <a:rPr lang="en-US"/>
              <a:pPr/>
              <a:t>111</a:t>
            </a:fld>
            <a:endParaRPr lang="en-US"/>
          </a:p>
        </p:txBody>
      </p:sp>
      <p:sp>
        <p:nvSpPr>
          <p:cNvPr id="720898" name="Rectangle 2"/>
          <p:cNvSpPr>
            <a:spLocks noGrp="1" noChangeArrowheads="1"/>
          </p:cNvSpPr>
          <p:nvPr>
            <p:ph type="title"/>
          </p:nvPr>
        </p:nvSpPr>
        <p:spPr/>
        <p:txBody>
          <a:bodyPr/>
          <a:lstStyle/>
          <a:p>
            <a:r>
              <a:rPr lang="en-US" dirty="0" smtClean="0"/>
              <a:t>Session 8:  Arbitrage Trades in Practice</a:t>
            </a:r>
            <a:endParaRPr lang="en-US" dirty="0"/>
          </a:p>
        </p:txBody>
      </p:sp>
      <p:sp>
        <p:nvSpPr>
          <p:cNvPr id="720899" name="Rectangle 3"/>
          <p:cNvSpPr>
            <a:spLocks noGrp="1" noChangeArrowheads="1"/>
          </p:cNvSpPr>
          <p:nvPr>
            <p:ph type="body" idx="1"/>
          </p:nvPr>
        </p:nvSpPr>
        <p:spPr/>
        <p:txBody>
          <a:bodyPr/>
          <a:lstStyle/>
          <a:p>
            <a:pPr algn="ctr"/>
            <a:endParaRPr lang="en-US" u="sng" dirty="0" smtClean="0">
              <a:cs typeface="Times New Roman" pitchFamily="18" charset="0"/>
            </a:endParaRPr>
          </a:p>
          <a:p>
            <a:pPr algn="ctr"/>
            <a:r>
              <a:rPr lang="en-US" u="sng" dirty="0" smtClean="0">
                <a:cs typeface="Times New Roman" pitchFamily="18" charset="0"/>
              </a:rPr>
              <a:t>Arbitrage </a:t>
            </a:r>
            <a:r>
              <a:rPr lang="en-US" u="sng" dirty="0">
                <a:cs typeface="Times New Roman" pitchFamily="18" charset="0"/>
              </a:rPr>
              <a:t>from the Short </a:t>
            </a:r>
            <a:r>
              <a:rPr lang="en-US" u="sng" dirty="0" smtClean="0">
                <a:cs typeface="Times New Roman" pitchFamily="18" charset="0"/>
              </a:rPr>
              <a:t>Side when there is a Cost to Borrow the Underlying</a:t>
            </a:r>
            <a:endParaRPr lang="en-US" dirty="0">
              <a:cs typeface="Times New Roman" pitchFamily="18" charset="0"/>
            </a:endParaRPr>
          </a:p>
          <a:p>
            <a:endParaRPr lang="en-US" sz="1600" dirty="0">
              <a:cs typeface="Times New Roman" pitchFamily="18" charset="0"/>
            </a:endParaRPr>
          </a:p>
          <a:p>
            <a:r>
              <a:rPr lang="en-US" sz="1600" dirty="0">
                <a:cs typeface="Times New Roman" pitchFamily="18" charset="0"/>
              </a:rPr>
              <a:t>In markets where short selling is well established, there is often a fee to borrow the underlying:  short sales are possible, but only at a cost.</a:t>
            </a:r>
          </a:p>
          <a:p>
            <a:endParaRPr lang="en-US" sz="1600" dirty="0">
              <a:cs typeface="Times New Roman" pitchFamily="18" charset="0"/>
            </a:endParaRPr>
          </a:p>
          <a:p>
            <a:r>
              <a:rPr lang="en-US" sz="1600" dirty="0">
                <a:cs typeface="Times New Roman" pitchFamily="18" charset="0"/>
              </a:rPr>
              <a:t>In the gold market, the fee for borrowing gold is called the "gold lease rate."</a:t>
            </a:r>
          </a:p>
          <a:p>
            <a:endParaRPr lang="en-US" sz="1600" dirty="0">
              <a:cs typeface="Times New Roman" pitchFamily="18" charset="0"/>
            </a:endParaRPr>
          </a:p>
          <a:p>
            <a:r>
              <a:rPr lang="en-US" sz="1600" dirty="0">
                <a:cs typeface="Times New Roman" pitchFamily="18" charset="0"/>
              </a:rPr>
              <a:t>The lease rate varies according to supply and demand (so do the fees to borrow commodities and securities for the purpose of executing short sales in other markets).</a:t>
            </a:r>
          </a:p>
          <a:p>
            <a:endParaRPr lang="en-US" sz="1600" dirty="0">
              <a:cs typeface="Times New Roman" pitchFamily="18" charset="0"/>
            </a:endParaRPr>
          </a:p>
          <a:p>
            <a:r>
              <a:rPr lang="en-US" sz="1600" dirty="0">
                <a:cs typeface="Times New Roman" pitchFamily="18" charset="0"/>
              </a:rPr>
              <a:t>The fee to borrow stock in order to sell short is called the </a:t>
            </a:r>
            <a:r>
              <a:rPr lang="en-US" sz="1600" dirty="0" smtClean="0">
                <a:cs typeface="Times New Roman" pitchFamily="18" charset="0"/>
              </a:rPr>
              <a:t>"stock lending fee."  Lending out the shares in its portfolio is a good way for an institutional investor to increase its alpha.</a:t>
            </a:r>
            <a:endParaRPr lang="en-US" sz="1600" dirty="0">
              <a:cs typeface="Times New Roman" pitchFamily="18" charset="0"/>
            </a:endParaRPr>
          </a:p>
          <a:p>
            <a:endParaRPr lang="en-US" sz="1600" dirty="0">
              <a:cs typeface="Times New Roman" pitchFamily="18" charset="0"/>
            </a:endParaRPr>
          </a:p>
          <a:p>
            <a:r>
              <a:rPr lang="en-US" sz="1600" dirty="0">
                <a:cs typeface="Times New Roman" pitchFamily="18" charset="0"/>
              </a:rPr>
              <a:t>High volatility stocks, those involved in special situations like mergers, and others for which there is a large desire in the market to sell them short can be notoriously hard to borrow.  They may be essentially unavailable for borrowing at all, or only available if the borrower pays a large rebate rate.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20899">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20899">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720899">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720899">
                                            <p:txEl>
                                              <p:pRg st="9" end="9"/>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720899">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0899" grpId="0" build="p" autoUpdateAnimBg="0"/>
    </p:bldLst>
  </p:timing>
</p:sld>
</file>

<file path=ppt/slides/slide1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Slide Number Placeholder 4"/>
          <p:cNvSpPr>
            <a:spLocks noGrp="1"/>
          </p:cNvSpPr>
          <p:nvPr>
            <p:ph type="sldNum" sz="quarter" idx="11"/>
          </p:nvPr>
        </p:nvSpPr>
        <p:spPr/>
        <p:txBody>
          <a:bodyPr/>
          <a:lstStyle/>
          <a:p>
            <a:fld id="{90AECF4B-CDAF-49CB-A644-9F5B3D03C840}" type="slidenum">
              <a:rPr lang="en-US"/>
              <a:pPr/>
              <a:t>112</a:t>
            </a:fld>
            <a:endParaRPr lang="en-US"/>
          </a:p>
        </p:txBody>
      </p:sp>
      <p:sp>
        <p:nvSpPr>
          <p:cNvPr id="722946" name="Rectangle 2"/>
          <p:cNvSpPr>
            <a:spLocks noGrp="1" noChangeArrowheads="1"/>
          </p:cNvSpPr>
          <p:nvPr>
            <p:ph type="title"/>
          </p:nvPr>
        </p:nvSpPr>
        <p:spPr/>
        <p:txBody>
          <a:bodyPr/>
          <a:lstStyle/>
          <a:p>
            <a:r>
              <a:rPr lang="en-US" dirty="0" smtClean="0"/>
              <a:t>Session 8:  Arbitrage Trades in Practice</a:t>
            </a:r>
            <a:endParaRPr lang="en-US" dirty="0"/>
          </a:p>
        </p:txBody>
      </p:sp>
      <p:sp>
        <p:nvSpPr>
          <p:cNvPr id="722947" name="Rectangle 3"/>
          <p:cNvSpPr>
            <a:spLocks noGrp="1" noChangeArrowheads="1"/>
          </p:cNvSpPr>
          <p:nvPr>
            <p:ph type="body" idx="1"/>
          </p:nvPr>
        </p:nvSpPr>
        <p:spPr/>
        <p:txBody>
          <a:bodyPr/>
          <a:lstStyle/>
          <a:p>
            <a:pPr algn="ctr">
              <a:lnSpc>
                <a:spcPct val="90000"/>
              </a:lnSpc>
            </a:pPr>
            <a:r>
              <a:rPr lang="en-US" u="sng" dirty="0">
                <a:cs typeface="Times New Roman" pitchFamily="18" charset="0"/>
              </a:rPr>
              <a:t>Gold Futures Arbitrage from the Short Side</a:t>
            </a:r>
            <a:endParaRPr lang="en-US" dirty="0">
              <a:cs typeface="Times New Roman" pitchFamily="18" charset="0"/>
            </a:endParaRPr>
          </a:p>
          <a:p>
            <a:pPr>
              <a:lnSpc>
                <a:spcPct val="90000"/>
              </a:lnSpc>
            </a:pPr>
            <a:endParaRPr lang="en-US" sz="1600" dirty="0">
              <a:cs typeface="Times New Roman" pitchFamily="18" charset="0"/>
            </a:endParaRPr>
          </a:p>
          <a:p>
            <a:pPr>
              <a:lnSpc>
                <a:spcPct val="90000"/>
              </a:lnSpc>
            </a:pPr>
            <a:r>
              <a:rPr lang="en-US" sz="1600" dirty="0">
                <a:cs typeface="Times New Roman" pitchFamily="18" charset="0"/>
              </a:rPr>
              <a:t>Suppose that, in addition to the data given above, the 6 month gold lease rate is a </a:t>
            </a:r>
            <a:r>
              <a:rPr lang="en-US" sz="1600" dirty="0" smtClean="0">
                <a:cs typeface="Times New Roman" pitchFamily="18" charset="0"/>
              </a:rPr>
              <a:t>3.75% </a:t>
            </a:r>
            <a:r>
              <a:rPr lang="en-US" sz="1600" dirty="0">
                <a:cs typeface="Times New Roman" pitchFamily="18" charset="0"/>
              </a:rPr>
              <a:t>annual rate, i.e., </a:t>
            </a:r>
            <a:r>
              <a:rPr lang="en-US" sz="1600" dirty="0" smtClean="0">
                <a:cs typeface="Times New Roman" pitchFamily="18" charset="0"/>
              </a:rPr>
              <a:t>1.875</a:t>
            </a:r>
            <a:r>
              <a:rPr lang="en-US" sz="1600" dirty="0">
                <a:cs typeface="Times New Roman" pitchFamily="18" charset="0"/>
              </a:rPr>
              <a:t>% </a:t>
            </a:r>
            <a:r>
              <a:rPr lang="en-US" sz="1600" dirty="0" smtClean="0">
                <a:cs typeface="Times New Roman" pitchFamily="18" charset="0"/>
              </a:rPr>
              <a:t>holding period return over </a:t>
            </a:r>
            <a:r>
              <a:rPr lang="en-US" sz="1600" dirty="0">
                <a:cs typeface="Times New Roman" pitchFamily="18" charset="0"/>
              </a:rPr>
              <a:t>6 months.</a:t>
            </a:r>
          </a:p>
          <a:p>
            <a:pPr>
              <a:lnSpc>
                <a:spcPct val="90000"/>
              </a:lnSpc>
            </a:pPr>
            <a:endParaRPr lang="en-US" sz="1600" dirty="0">
              <a:cs typeface="Times New Roman" pitchFamily="18" charset="0"/>
            </a:endParaRPr>
          </a:p>
          <a:p>
            <a:pPr>
              <a:lnSpc>
                <a:spcPct val="90000"/>
              </a:lnSpc>
            </a:pPr>
            <a:r>
              <a:rPr lang="en-US" sz="1600" dirty="0">
                <a:cs typeface="Times New Roman" pitchFamily="18" charset="0"/>
              </a:rPr>
              <a:t>The long "cash and carry" arbitrage is not affected directly by this.</a:t>
            </a:r>
          </a:p>
          <a:p>
            <a:pPr>
              <a:lnSpc>
                <a:spcPct val="90000"/>
              </a:lnSpc>
            </a:pPr>
            <a:endParaRPr lang="en-US" sz="1600" dirty="0">
              <a:cs typeface="Times New Roman" pitchFamily="18" charset="0"/>
            </a:endParaRPr>
          </a:p>
          <a:p>
            <a:pPr>
              <a:lnSpc>
                <a:spcPct val="90000"/>
              </a:lnSpc>
            </a:pPr>
            <a:r>
              <a:rPr lang="en-US" sz="1600" dirty="0">
                <a:cs typeface="Times New Roman" pitchFamily="18" charset="0"/>
              </a:rPr>
              <a:t>The short arbitrage will now require a cash payment of </a:t>
            </a:r>
            <a:r>
              <a:rPr lang="en-US" sz="1600" dirty="0" smtClean="0">
                <a:cs typeface="Times New Roman" pitchFamily="18" charset="0"/>
              </a:rPr>
              <a:t>1600 </a:t>
            </a:r>
            <a:r>
              <a:rPr lang="en-US" sz="1600" dirty="0">
                <a:cs typeface="Times New Roman" pitchFamily="18" charset="0"/>
              </a:rPr>
              <a:t>x </a:t>
            </a:r>
            <a:r>
              <a:rPr lang="en-US" sz="1600" dirty="0" smtClean="0">
                <a:cs typeface="Times New Roman" pitchFamily="18" charset="0"/>
              </a:rPr>
              <a:t>0.01875 </a:t>
            </a:r>
            <a:r>
              <a:rPr lang="en-US" sz="1600" dirty="0">
                <a:cs typeface="Times New Roman" pitchFamily="18" charset="0"/>
              </a:rPr>
              <a:t>= </a:t>
            </a:r>
            <a:r>
              <a:rPr lang="en-US" sz="1600" dirty="0" smtClean="0">
                <a:cs typeface="Times New Roman" pitchFamily="18" charset="0"/>
              </a:rPr>
              <a:t>$30 </a:t>
            </a:r>
            <a:r>
              <a:rPr lang="en-US" sz="1600" dirty="0">
                <a:cs typeface="Times New Roman" pitchFamily="18" charset="0"/>
              </a:rPr>
              <a:t>per ounce to borrow the gold.  The apparent </a:t>
            </a:r>
            <a:r>
              <a:rPr lang="en-US" sz="1600" dirty="0" smtClean="0">
                <a:cs typeface="Times New Roman" pitchFamily="18" charset="0"/>
              </a:rPr>
              <a:t>$30 </a:t>
            </a:r>
            <a:r>
              <a:rPr lang="en-US" sz="1600" dirty="0">
                <a:cs typeface="Times New Roman" pitchFamily="18" charset="0"/>
              </a:rPr>
              <a:t>per ounce arbitrage profit at a futures price of </a:t>
            </a:r>
            <a:r>
              <a:rPr lang="en-US" sz="1600" dirty="0" smtClean="0">
                <a:cs typeface="Times New Roman" pitchFamily="18" charset="0"/>
              </a:rPr>
              <a:t>1650 </a:t>
            </a:r>
            <a:r>
              <a:rPr lang="en-US" sz="1600" dirty="0">
                <a:cs typeface="Times New Roman" pitchFamily="18" charset="0"/>
              </a:rPr>
              <a:t>disappears.</a:t>
            </a:r>
          </a:p>
          <a:p>
            <a:pPr>
              <a:lnSpc>
                <a:spcPct val="90000"/>
              </a:lnSpc>
            </a:pPr>
            <a:endParaRPr lang="en-US" sz="1600" dirty="0">
              <a:cs typeface="Times New Roman" pitchFamily="18" charset="0"/>
            </a:endParaRPr>
          </a:p>
          <a:p>
            <a:pPr>
              <a:lnSpc>
                <a:spcPct val="90000"/>
              </a:lnSpc>
            </a:pPr>
            <a:r>
              <a:rPr lang="en-US" sz="1600" dirty="0">
                <a:cs typeface="Times New Roman" pitchFamily="18" charset="0"/>
              </a:rPr>
              <a:t>The arbitrage trade in gold produces the following </a:t>
            </a:r>
            <a:r>
              <a:rPr lang="en-US" sz="1600" u="sng" dirty="0">
                <a:cs typeface="Times New Roman" pitchFamily="18" charset="0"/>
              </a:rPr>
              <a:t>price bounds</a:t>
            </a:r>
            <a:r>
              <a:rPr lang="en-US" sz="1600" dirty="0">
                <a:cs typeface="Times New Roman" pitchFamily="18" charset="0"/>
              </a:rPr>
              <a:t>:</a:t>
            </a:r>
          </a:p>
          <a:p>
            <a:pPr>
              <a:lnSpc>
                <a:spcPct val="90000"/>
              </a:lnSpc>
            </a:pPr>
            <a:endParaRPr lang="en-US" sz="1200" dirty="0">
              <a:cs typeface="Times New Roman" pitchFamily="18" charset="0"/>
            </a:endParaRPr>
          </a:p>
          <a:p>
            <a:pPr lvl="3">
              <a:lnSpc>
                <a:spcPct val="90000"/>
              </a:lnSpc>
              <a:buFontTx/>
              <a:buNone/>
            </a:pPr>
            <a:r>
              <a:rPr lang="en-US" sz="1600" dirty="0">
                <a:cs typeface="Times New Roman" pitchFamily="18" charset="0"/>
              </a:rPr>
              <a:t>		F </a:t>
            </a:r>
            <a:r>
              <a:rPr lang="en-US" sz="1600" dirty="0">
                <a:cs typeface="Times New Roman" pitchFamily="18" charset="0"/>
                <a:sym typeface="Symbol" pitchFamily="18" charset="2"/>
              </a:rPr>
              <a:t> </a:t>
            </a:r>
            <a:r>
              <a:rPr lang="en-US" sz="1600" dirty="0" smtClean="0">
                <a:cs typeface="Times New Roman" pitchFamily="18" charset="0"/>
                <a:sym typeface="Symbol" pitchFamily="18" charset="2"/>
              </a:rPr>
              <a:t>1680</a:t>
            </a:r>
            <a:r>
              <a:rPr lang="en-US" sz="1600" dirty="0">
                <a:cs typeface="Times New Roman" pitchFamily="18" charset="0"/>
                <a:sym typeface="Symbol" pitchFamily="18" charset="2"/>
              </a:rPr>
              <a:t>, to prevent arbitrage on the long side;</a:t>
            </a:r>
          </a:p>
          <a:p>
            <a:pPr lvl="3">
              <a:lnSpc>
                <a:spcPct val="90000"/>
              </a:lnSpc>
              <a:buFontTx/>
              <a:buNone/>
            </a:pPr>
            <a:r>
              <a:rPr lang="en-US" sz="1600" dirty="0">
                <a:cs typeface="Times New Roman" pitchFamily="18" charset="0"/>
                <a:sym typeface="Symbol" pitchFamily="18" charset="2"/>
              </a:rPr>
              <a:t>		</a:t>
            </a:r>
            <a:r>
              <a:rPr lang="en-US" sz="1600" dirty="0" smtClean="0">
                <a:cs typeface="Times New Roman" pitchFamily="18" charset="0"/>
                <a:sym typeface="Symbol" pitchFamily="18" charset="2"/>
              </a:rPr>
              <a:t>1650 </a:t>
            </a:r>
            <a:r>
              <a:rPr lang="en-US" sz="1600" dirty="0">
                <a:cs typeface="Times New Roman" pitchFamily="18" charset="0"/>
                <a:sym typeface="Symbol" pitchFamily="18" charset="2"/>
              </a:rPr>
              <a:t> F, to prevent short arbitrage.</a:t>
            </a:r>
          </a:p>
          <a:p>
            <a:pPr>
              <a:lnSpc>
                <a:spcPct val="90000"/>
              </a:lnSpc>
            </a:pPr>
            <a:endParaRPr lang="en-US" sz="1200" dirty="0">
              <a:cs typeface="Times New Roman" pitchFamily="18" charset="0"/>
              <a:sym typeface="Symbol" pitchFamily="18" charset="2"/>
            </a:endParaRPr>
          </a:p>
          <a:p>
            <a:pPr>
              <a:lnSpc>
                <a:spcPct val="90000"/>
              </a:lnSpc>
            </a:pPr>
            <a:r>
              <a:rPr lang="en-US" sz="1600" dirty="0">
                <a:cs typeface="Times New Roman" pitchFamily="18" charset="0"/>
                <a:sym typeface="Symbol" pitchFamily="18" charset="2"/>
              </a:rPr>
              <a:t>This translates to a kind of bid-ask spread for futures </a:t>
            </a:r>
            <a:r>
              <a:rPr lang="en-US" sz="1600" dirty="0" smtClean="0">
                <a:cs typeface="Times New Roman" pitchFamily="18" charset="0"/>
                <a:sym typeface="Symbol" pitchFamily="18" charset="2"/>
              </a:rPr>
              <a:t>(1650 </a:t>
            </a:r>
            <a:r>
              <a:rPr lang="en-US" sz="1600" dirty="0">
                <a:cs typeface="Times New Roman" pitchFamily="18" charset="0"/>
                <a:sym typeface="Symbol" pitchFamily="18" charset="2"/>
              </a:rPr>
              <a:t>bid, </a:t>
            </a:r>
            <a:r>
              <a:rPr lang="en-US" sz="1600" dirty="0" smtClean="0">
                <a:cs typeface="Times New Roman" pitchFamily="18" charset="0"/>
                <a:sym typeface="Symbol" pitchFamily="18" charset="2"/>
              </a:rPr>
              <a:t>1680 </a:t>
            </a:r>
            <a:r>
              <a:rPr lang="en-US" sz="1600" dirty="0">
                <a:cs typeface="Times New Roman" pitchFamily="18" charset="0"/>
                <a:sym typeface="Symbol" pitchFamily="18" charset="2"/>
              </a:rPr>
              <a:t>ask), based on arbitrage.</a:t>
            </a:r>
          </a:p>
          <a:p>
            <a:pPr>
              <a:lnSpc>
                <a:spcPct val="90000"/>
              </a:lnSpc>
            </a:pPr>
            <a:endParaRPr lang="en-US" sz="900" dirty="0">
              <a:cs typeface="Times New Roman" pitchFamily="18" charset="0"/>
              <a:sym typeface="Symbol" pitchFamily="18" charset="2"/>
            </a:endParaRPr>
          </a:p>
          <a:p>
            <a:pPr>
              <a:lnSpc>
                <a:spcPct val="90000"/>
              </a:lnSpc>
            </a:pPr>
            <a:r>
              <a:rPr lang="en-US" sz="1600" dirty="0">
                <a:cs typeface="Times New Roman" pitchFamily="18" charset="0"/>
                <a:sym typeface="Symbol" pitchFamily="18" charset="2"/>
              </a:rPr>
              <a:t>Question:  Where will the actual futures price be within this band?  </a:t>
            </a:r>
          </a:p>
          <a:p>
            <a:pPr>
              <a:lnSpc>
                <a:spcPct val="90000"/>
              </a:lnSpc>
            </a:pPr>
            <a:r>
              <a:rPr lang="en-US" sz="1600" dirty="0">
                <a:cs typeface="Times New Roman" pitchFamily="18" charset="0"/>
                <a:sym typeface="Symbol" pitchFamily="18" charset="2"/>
              </a:rPr>
              <a:t>Answer:  It can be anywhere within the band.  It is only constrained by arbitrage trading to be above </a:t>
            </a:r>
            <a:r>
              <a:rPr lang="en-US" sz="1600" dirty="0" smtClean="0">
                <a:cs typeface="Times New Roman" pitchFamily="18" charset="0"/>
                <a:sym typeface="Symbol" pitchFamily="18" charset="2"/>
              </a:rPr>
              <a:t>1650 </a:t>
            </a:r>
            <a:r>
              <a:rPr lang="en-US" sz="1600" dirty="0">
                <a:cs typeface="Times New Roman" pitchFamily="18" charset="0"/>
                <a:sym typeface="Symbol" pitchFamily="18" charset="2"/>
              </a:rPr>
              <a:t>and below </a:t>
            </a:r>
            <a:r>
              <a:rPr lang="en-US" sz="1600" dirty="0" smtClean="0">
                <a:cs typeface="Times New Roman" pitchFamily="18" charset="0"/>
                <a:sym typeface="Symbol" pitchFamily="18" charset="2"/>
              </a:rPr>
              <a:t>1680.</a:t>
            </a:r>
            <a:endParaRPr lang="en-US" sz="1600" dirty="0">
              <a:cs typeface="Times New Roman" pitchFamily="18" charset="0"/>
              <a:sym typeface="Symbol" pitchFamily="18" charset="2"/>
            </a:endParaRPr>
          </a:p>
        </p:txBody>
      </p:sp>
      <p:sp>
        <p:nvSpPr>
          <p:cNvPr id="6" name="Footer Placeholder 3"/>
          <p:cNvSpPr>
            <a:spLocks noGrp="1"/>
          </p:cNvSpPr>
          <p:nvPr>
            <p:ph type="ftr" sz="quarter" idx="10"/>
          </p:nvPr>
        </p:nvSpPr>
        <p:spPr>
          <a:xfrm>
            <a:off x="685800" y="6477000"/>
            <a:ext cx="7239000" cy="228600"/>
          </a:xfrm>
        </p:spPr>
        <p:txBody>
          <a:bodyPr/>
          <a:lstStyle/>
          <a:p>
            <a:r>
              <a:rPr lang="en-US" smtClean="0"/>
              <a:t>FUNC-UB.0043  Futures and Options Spring 2017                           Part I: Forwards and Futures                                               ©2017 Figlewski</a:t>
            </a:r>
            <a:endParaRPr lang="en-US" dirty="0"/>
          </a:p>
        </p:txBody>
      </p:sp>
    </p:spTree>
    <p:extLst>
      <p:ext uri="{BB962C8B-B14F-4D97-AF65-F5344CB8AC3E}">
        <p14:creationId xmlns:p14="http://schemas.microsoft.com/office/powerpoint/2010/main" val="15366585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22947">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22947">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722947">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722947">
                                            <p:txEl>
                                              <p:pRg st="8" end="8"/>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499"/>
                                          </p:stCondLst>
                                        </p:cTn>
                                        <p:tgtEl>
                                          <p:spTgt spid="722947">
                                            <p:txEl>
                                              <p:pRg st="10" end="10"/>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499"/>
                                          </p:stCondLst>
                                        </p:cTn>
                                        <p:tgtEl>
                                          <p:spTgt spid="722947">
                                            <p:txEl>
                                              <p:pRg st="11" end="1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722947">
                                            <p:txEl>
                                              <p:pRg st="13" end="1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722947">
                                            <p:txEl>
                                              <p:pRg st="15" end="1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722947">
                                            <p:txEl>
                                              <p:pRg st="16" end="1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2947" grpId="0" build="p" autoUpdateAnimBg="0"/>
    </p:bld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FUNC-UB.0043  Futures and Options Spring 2017                           Part I: Forwards and Futures                                               ©2017 Figlewski</a:t>
            </a:r>
            <a:endParaRPr lang="en-US"/>
          </a:p>
        </p:txBody>
      </p:sp>
      <p:sp>
        <p:nvSpPr>
          <p:cNvPr id="5" name="Slide Number Placeholder 4"/>
          <p:cNvSpPr>
            <a:spLocks noGrp="1"/>
          </p:cNvSpPr>
          <p:nvPr>
            <p:ph type="sldNum" sz="quarter" idx="11"/>
          </p:nvPr>
        </p:nvSpPr>
        <p:spPr/>
        <p:txBody>
          <a:bodyPr/>
          <a:lstStyle/>
          <a:p>
            <a:fld id="{A9ED2011-25BA-48BA-9808-FB3BD5BABA3D}" type="slidenum">
              <a:rPr lang="en-US"/>
              <a:pPr/>
              <a:t>113</a:t>
            </a:fld>
            <a:endParaRPr lang="en-US"/>
          </a:p>
        </p:txBody>
      </p:sp>
      <p:sp>
        <p:nvSpPr>
          <p:cNvPr id="828418" name="Rectangle 2"/>
          <p:cNvSpPr>
            <a:spLocks noGrp="1" noChangeArrowheads="1"/>
          </p:cNvSpPr>
          <p:nvPr>
            <p:ph type="title"/>
          </p:nvPr>
        </p:nvSpPr>
        <p:spPr/>
        <p:txBody>
          <a:bodyPr/>
          <a:lstStyle/>
          <a:p>
            <a:r>
              <a:rPr lang="en-US" dirty="0"/>
              <a:t>Session 8:  Arbitrage Trades in Practice</a:t>
            </a:r>
          </a:p>
        </p:txBody>
      </p:sp>
      <p:sp>
        <p:nvSpPr>
          <p:cNvPr id="828419" name="Rectangle 3"/>
          <p:cNvSpPr>
            <a:spLocks noGrp="1" noChangeArrowheads="1"/>
          </p:cNvSpPr>
          <p:nvPr>
            <p:ph type="body" idx="1"/>
          </p:nvPr>
        </p:nvSpPr>
        <p:spPr/>
        <p:txBody>
          <a:bodyPr/>
          <a:lstStyle/>
          <a:p>
            <a:pPr algn="ctr"/>
            <a:r>
              <a:rPr lang="en-US" u="sng" dirty="0" smtClean="0">
                <a:cs typeface="Times New Roman" pitchFamily="18" charset="0"/>
              </a:rPr>
              <a:t>Market </a:t>
            </a:r>
            <a:r>
              <a:rPr lang="en-US" u="sng" dirty="0">
                <a:cs typeface="Times New Roman" pitchFamily="18" charset="0"/>
              </a:rPr>
              <a:t>Impact </a:t>
            </a:r>
            <a:r>
              <a:rPr lang="en-US" u="sng" dirty="0" smtClean="0">
                <a:cs typeface="Times New Roman" pitchFamily="18" charset="0"/>
              </a:rPr>
              <a:t>("Bid-Ask Bounce") in </a:t>
            </a:r>
            <a:r>
              <a:rPr lang="en-US" u="sng" dirty="0">
                <a:cs typeface="Times New Roman" pitchFamily="18" charset="0"/>
              </a:rPr>
              <a:t>a Stock Index Futures Arbitrage</a:t>
            </a:r>
          </a:p>
          <a:p>
            <a:endParaRPr lang="en-US" sz="1600" dirty="0">
              <a:cs typeface="Times New Roman" pitchFamily="18" charset="0"/>
            </a:endParaRPr>
          </a:p>
          <a:p>
            <a:r>
              <a:rPr lang="en-US" sz="1600" dirty="0">
                <a:cs typeface="Times New Roman" pitchFamily="18" charset="0"/>
              </a:rPr>
              <a:t>The index is computed from the last price at which each stock in the index traded.  These </a:t>
            </a:r>
            <a:r>
              <a:rPr lang="en-US" sz="1600" dirty="0" smtClean="0">
                <a:cs typeface="Times New Roman" pitchFamily="18" charset="0"/>
              </a:rPr>
              <a:t>may </a:t>
            </a:r>
            <a:r>
              <a:rPr lang="en-US" sz="1600" dirty="0">
                <a:cs typeface="Times New Roman" pitchFamily="18" charset="0"/>
              </a:rPr>
              <a:t>be </a:t>
            </a:r>
            <a:r>
              <a:rPr lang="en-US" sz="1600" dirty="0" smtClean="0">
                <a:cs typeface="Times New Roman" pitchFamily="18" charset="0"/>
              </a:rPr>
              <a:t>"</a:t>
            </a:r>
            <a:r>
              <a:rPr lang="en-US" sz="1600" dirty="0">
                <a:cs typeface="Times New Roman" pitchFamily="18" charset="0"/>
              </a:rPr>
              <a:t>stale" prices from trades that occurred hours earlier.  But the bigger problem comes from the bid-ask spreads.</a:t>
            </a:r>
          </a:p>
          <a:p>
            <a:endParaRPr lang="en-US" sz="1600" dirty="0">
              <a:cs typeface="Times New Roman" pitchFamily="18" charset="0"/>
            </a:endParaRPr>
          </a:p>
          <a:p>
            <a:r>
              <a:rPr lang="en-US" sz="1600" dirty="0">
                <a:cs typeface="Times New Roman" pitchFamily="18" charset="0"/>
              </a:rPr>
              <a:t>Each individual stock is quoted in the market with a bid price and an ask price, so typically about half of the prices going into the current level of the index are from trades that occurred at the bid price and half at the ask price.</a:t>
            </a:r>
          </a:p>
          <a:p>
            <a:endParaRPr lang="en-US" sz="1600" dirty="0">
              <a:cs typeface="Times New Roman" pitchFamily="18" charset="0"/>
            </a:endParaRPr>
          </a:p>
          <a:p>
            <a:r>
              <a:rPr lang="en-US" sz="1600" dirty="0">
                <a:cs typeface="Times New Roman" pitchFamily="18" charset="0"/>
              </a:rPr>
              <a:t>But if the arbitrageur buys the </a:t>
            </a:r>
            <a:r>
              <a:rPr lang="en-US" sz="1600" dirty="0" smtClean="0">
                <a:cs typeface="Times New Roman" pitchFamily="18" charset="0"/>
              </a:rPr>
              <a:t>whole index </a:t>
            </a:r>
            <a:r>
              <a:rPr lang="en-US" sz="1600" dirty="0">
                <a:cs typeface="Times New Roman" pitchFamily="18" charset="0"/>
              </a:rPr>
              <a:t>portfolio, </a:t>
            </a:r>
            <a:r>
              <a:rPr lang="en-US" sz="1600" dirty="0" smtClean="0">
                <a:cs typeface="Times New Roman" pitchFamily="18" charset="0"/>
              </a:rPr>
              <a:t>she </a:t>
            </a:r>
            <a:r>
              <a:rPr lang="en-US" sz="1600" dirty="0">
                <a:cs typeface="Times New Roman" pitchFamily="18" charset="0"/>
              </a:rPr>
              <a:t>buys all of the stocks at their current ask prices, and if </a:t>
            </a:r>
            <a:r>
              <a:rPr lang="en-US" sz="1600" dirty="0" smtClean="0">
                <a:cs typeface="Times New Roman" pitchFamily="18" charset="0"/>
              </a:rPr>
              <a:t>she </a:t>
            </a:r>
            <a:r>
              <a:rPr lang="en-US" sz="1600" dirty="0">
                <a:cs typeface="Times New Roman" pitchFamily="18" charset="0"/>
              </a:rPr>
              <a:t>sells, all stocks are sold at their current bid prices.  In effect, there is a bid-ask spread on the </a:t>
            </a:r>
            <a:r>
              <a:rPr lang="en-US" sz="1600" dirty="0" smtClean="0">
                <a:cs typeface="Times New Roman" pitchFamily="18" charset="0"/>
              </a:rPr>
              <a:t>index, so buying or selling the whole index portfolio causes a substantial market impact: At the new prices, the index level jumps from about the middle of the range up or down to one of the boundaries.</a:t>
            </a:r>
            <a:endParaRPr lang="en-US" sz="1600" dirty="0">
              <a:cs typeface="Times New Roman" pitchFamily="18" charset="0"/>
            </a:endParaRPr>
          </a:p>
          <a:p>
            <a:endParaRPr lang="en-US" sz="1600" dirty="0">
              <a:cs typeface="Times New Roman" pitchFamily="18" charset="0"/>
            </a:endParaRPr>
          </a:p>
          <a:p>
            <a:r>
              <a:rPr lang="en-US" sz="1600" dirty="0">
                <a:cs typeface="Times New Roman" pitchFamily="18" charset="0"/>
              </a:rPr>
              <a:t>Assume that for the following example, the index bid-ask spread is 4.00 index points. To buy the index portfolio, with the market impact, the arbitrageur must pay 2.00 index points above the "current" spot index level.  If </a:t>
            </a:r>
            <a:r>
              <a:rPr lang="en-US" sz="1600" dirty="0" smtClean="0">
                <a:cs typeface="Times New Roman" pitchFamily="18" charset="0"/>
              </a:rPr>
              <a:t>she </a:t>
            </a:r>
            <a:r>
              <a:rPr lang="en-US" sz="1600" dirty="0">
                <a:cs typeface="Times New Roman" pitchFamily="18" charset="0"/>
              </a:rPr>
              <a:t>sells the index portfolio, </a:t>
            </a:r>
            <a:r>
              <a:rPr lang="en-US" sz="1600" dirty="0" smtClean="0">
                <a:cs typeface="Times New Roman" pitchFamily="18" charset="0"/>
              </a:rPr>
              <a:t>she </a:t>
            </a:r>
            <a:r>
              <a:rPr lang="en-US" sz="1600" dirty="0">
                <a:cs typeface="Times New Roman" pitchFamily="18" charset="0"/>
              </a:rPr>
              <a:t>receives 2.00 index points below the current index.</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28419">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28419">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28419">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28419">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8419" grpId="0" uiExpand="1" build="p"/>
    </p:bld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FUNC-UB.0043  Futures and Options Spring 2017                           Part I: Forwards and Futures                                               ©2017 Figlewski</a:t>
            </a:r>
            <a:endParaRPr lang="en-US"/>
          </a:p>
        </p:txBody>
      </p:sp>
      <p:sp>
        <p:nvSpPr>
          <p:cNvPr id="5" name="Slide Number Placeholder 4"/>
          <p:cNvSpPr>
            <a:spLocks noGrp="1"/>
          </p:cNvSpPr>
          <p:nvPr>
            <p:ph type="sldNum" sz="quarter" idx="11"/>
          </p:nvPr>
        </p:nvSpPr>
        <p:spPr/>
        <p:txBody>
          <a:bodyPr/>
          <a:lstStyle/>
          <a:p>
            <a:fld id="{D5F81A63-BE81-470D-B46D-611D59D2C367}" type="slidenum">
              <a:rPr lang="en-US"/>
              <a:pPr/>
              <a:t>114</a:t>
            </a:fld>
            <a:endParaRPr lang="en-US"/>
          </a:p>
        </p:txBody>
      </p:sp>
      <p:sp>
        <p:nvSpPr>
          <p:cNvPr id="342018" name="Rectangle 2"/>
          <p:cNvSpPr>
            <a:spLocks noGrp="1" noChangeArrowheads="1"/>
          </p:cNvSpPr>
          <p:nvPr>
            <p:ph type="title"/>
          </p:nvPr>
        </p:nvSpPr>
        <p:spPr/>
        <p:txBody>
          <a:bodyPr/>
          <a:lstStyle/>
          <a:p>
            <a:r>
              <a:rPr lang="en-US"/>
              <a:t>Session 8:  Arbitrage Trades in Practice</a:t>
            </a:r>
          </a:p>
        </p:txBody>
      </p:sp>
      <p:sp>
        <p:nvSpPr>
          <p:cNvPr id="342019" name="Rectangle 3"/>
          <p:cNvSpPr>
            <a:spLocks noGrp="1" noChangeArrowheads="1"/>
          </p:cNvSpPr>
          <p:nvPr>
            <p:ph type="body" idx="1"/>
          </p:nvPr>
        </p:nvSpPr>
        <p:spPr/>
        <p:txBody>
          <a:bodyPr/>
          <a:lstStyle/>
          <a:p>
            <a:pPr algn="ctr">
              <a:lnSpc>
                <a:spcPct val="90000"/>
              </a:lnSpc>
            </a:pPr>
            <a:r>
              <a:rPr lang="en-US" u="sng" dirty="0">
                <a:cs typeface="Times New Roman" pitchFamily="18" charset="0"/>
              </a:rPr>
              <a:t>Stock Index Futures Arbitrage</a:t>
            </a:r>
          </a:p>
          <a:p>
            <a:pPr>
              <a:lnSpc>
                <a:spcPct val="90000"/>
              </a:lnSpc>
            </a:pPr>
            <a:endParaRPr lang="en-US" sz="900" dirty="0">
              <a:cs typeface="Times New Roman" pitchFamily="18" charset="0"/>
            </a:endParaRPr>
          </a:p>
          <a:p>
            <a:pPr>
              <a:lnSpc>
                <a:spcPct val="90000"/>
              </a:lnSpc>
            </a:pPr>
            <a:r>
              <a:rPr lang="en-US" sz="1600" u="sng" dirty="0">
                <a:cs typeface="Times New Roman" pitchFamily="18" charset="0"/>
              </a:rPr>
              <a:t>Previous year midterm exam question:</a:t>
            </a:r>
          </a:p>
          <a:p>
            <a:pPr>
              <a:lnSpc>
                <a:spcPct val="90000"/>
              </a:lnSpc>
            </a:pPr>
            <a:r>
              <a:rPr lang="en-US" sz="1600" dirty="0">
                <a:cs typeface="Times New Roman" pitchFamily="18" charset="0"/>
              </a:rPr>
              <a:t>You are an arbitrageur in the S&amp;P 500 Index futures market.  You need to calculate the arbitrage points for the S&amp;P futures contract expiring in 3 months.  Because you will buy or sell the index portfolio using program trades in the market, there is a "market impact" when you trade:  If you buy the index portfolio, you will typically pay 2.00 index points above the "current" spot index level; if you sell it, you will receive 2.00 index points below the current quoted spot index.</a:t>
            </a:r>
          </a:p>
          <a:p>
            <a:pPr>
              <a:lnSpc>
                <a:spcPct val="90000"/>
              </a:lnSpc>
            </a:pPr>
            <a:endParaRPr lang="en-US" sz="800" dirty="0">
              <a:cs typeface="Times New Roman" pitchFamily="18" charset="0"/>
            </a:endParaRPr>
          </a:p>
          <a:p>
            <a:pPr>
              <a:lnSpc>
                <a:spcPct val="90000"/>
              </a:lnSpc>
            </a:pPr>
            <a:r>
              <a:rPr lang="en-US" sz="1600" dirty="0">
                <a:cs typeface="Times New Roman" pitchFamily="18" charset="0"/>
              </a:rPr>
              <a:t>	Current spot index level:	1020.00  </a:t>
            </a:r>
          </a:p>
          <a:p>
            <a:pPr>
              <a:lnSpc>
                <a:spcPct val="90000"/>
              </a:lnSpc>
            </a:pPr>
            <a:r>
              <a:rPr lang="en-US" sz="1600" dirty="0">
                <a:cs typeface="Times New Roman" pitchFamily="18" charset="0"/>
              </a:rPr>
              <a:t>	US 3-month interest rates:	3.000%  for both borrowing and lending</a:t>
            </a:r>
          </a:p>
          <a:p>
            <a:pPr>
              <a:lnSpc>
                <a:spcPct val="90000"/>
              </a:lnSpc>
            </a:pPr>
            <a:r>
              <a:rPr lang="en-US" sz="1600" dirty="0">
                <a:cs typeface="Times New Roman" pitchFamily="18" charset="0"/>
              </a:rPr>
              <a:t>	Dividends			1.500%  annual rate</a:t>
            </a:r>
          </a:p>
          <a:p>
            <a:pPr>
              <a:lnSpc>
                <a:spcPct val="90000"/>
              </a:lnSpc>
            </a:pPr>
            <a:endParaRPr lang="en-US" sz="800" dirty="0">
              <a:cs typeface="Times New Roman" pitchFamily="18" charset="0"/>
            </a:endParaRPr>
          </a:p>
          <a:p>
            <a:pPr>
              <a:lnSpc>
                <a:spcPct val="90000"/>
              </a:lnSpc>
            </a:pPr>
            <a:r>
              <a:rPr lang="en-US" sz="1600" dirty="0">
                <a:cs typeface="Times New Roman" pitchFamily="18" charset="0"/>
              </a:rPr>
              <a:t>1.  What is the highest the futures price can be without creating a profitable arbitrage? (Give a price to the penny.)</a:t>
            </a:r>
          </a:p>
          <a:p>
            <a:pPr>
              <a:lnSpc>
                <a:spcPct val="90000"/>
              </a:lnSpc>
            </a:pPr>
            <a:endParaRPr lang="en-US" sz="800" dirty="0">
              <a:cs typeface="Times New Roman" pitchFamily="18" charset="0"/>
            </a:endParaRPr>
          </a:p>
          <a:p>
            <a:pPr>
              <a:lnSpc>
                <a:spcPct val="90000"/>
              </a:lnSpc>
            </a:pPr>
            <a:r>
              <a:rPr lang="en-US" sz="1600" dirty="0">
                <a:cs typeface="Times New Roman" pitchFamily="18" charset="0"/>
              </a:rPr>
              <a:t>2.  What is the lowest the futures price can be without creating a profitable arbitrage?</a:t>
            </a:r>
          </a:p>
          <a:p>
            <a:pPr>
              <a:lnSpc>
                <a:spcPct val="90000"/>
              </a:lnSpc>
            </a:pPr>
            <a:endParaRPr lang="en-US" sz="800" dirty="0">
              <a:cs typeface="Times New Roman" pitchFamily="18" charset="0"/>
            </a:endParaRPr>
          </a:p>
          <a:p>
            <a:pPr>
              <a:lnSpc>
                <a:spcPct val="90000"/>
              </a:lnSpc>
            </a:pPr>
            <a:r>
              <a:rPr lang="en-US" sz="1600" dirty="0">
                <a:cs typeface="Times New Roman" pitchFamily="18" charset="0"/>
              </a:rPr>
              <a:t>3.  Suppose the price in the futures market is 3.00 points above the price you calculated in question 1. Describe exactly the trades you would make to turn this into a profitable arbitrage.</a:t>
            </a:r>
          </a:p>
          <a:p>
            <a:pPr>
              <a:lnSpc>
                <a:spcPct val="90000"/>
              </a:lnSpc>
            </a:pPr>
            <a:endParaRPr lang="en-US" sz="800" dirty="0">
              <a:cs typeface="Times New Roman" pitchFamily="18" charset="0"/>
            </a:endParaRPr>
          </a:p>
          <a:p>
            <a:pPr>
              <a:lnSpc>
                <a:spcPct val="90000"/>
              </a:lnSpc>
            </a:pPr>
            <a:r>
              <a:rPr lang="en-US" sz="1600" dirty="0">
                <a:cs typeface="Times New Roman" pitchFamily="18" charset="0"/>
              </a:rPr>
              <a:t>4.  Suppose the price in the futures market is 3.00 points below the price you calculated in question 2. Describe exactly the trades you would make to turn this into an arbitrage.</a:t>
            </a:r>
            <a:endParaRPr lang="en-US" sz="1600" dirty="0">
              <a:cs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42019">
                                            <p:txEl>
                                              <p:pRg st="2" end="2"/>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42019">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42019">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42019">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42019">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42019">
                                            <p:txEl>
                                              <p:pRg st="9" end="9"/>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42019">
                                            <p:txEl>
                                              <p:pRg st="11" end="11"/>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42019">
                                            <p:txEl>
                                              <p:pRg st="13" end="13"/>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42019">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2019" grpId="0" uiExpand="1" build="p"/>
    </p:bldLst>
  </p:timing>
</p:sld>
</file>

<file path=ppt/slides/slide1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Footer Placeholder 3"/>
          <p:cNvSpPr>
            <a:spLocks noGrp="1"/>
          </p:cNvSpPr>
          <p:nvPr>
            <p:ph type="ftr" sz="quarter" idx="10"/>
          </p:nvPr>
        </p:nvSpPr>
        <p:spPr/>
        <p:txBody>
          <a:bodyPr/>
          <a:lstStyle/>
          <a:p>
            <a:r>
              <a:rPr lang="en-US" smtClean="0"/>
              <a:t>FUNC-UB.0043  Futures and Options Spring 2017                           Part I: Forwards and Futures                                               ©2017 Figlewski</a:t>
            </a:r>
            <a:endParaRPr lang="en-US"/>
          </a:p>
        </p:txBody>
      </p:sp>
      <p:sp>
        <p:nvSpPr>
          <p:cNvPr id="7" name="Slide Number Placeholder 4"/>
          <p:cNvSpPr>
            <a:spLocks noGrp="1"/>
          </p:cNvSpPr>
          <p:nvPr>
            <p:ph type="sldNum" sz="quarter" idx="11"/>
          </p:nvPr>
        </p:nvSpPr>
        <p:spPr/>
        <p:txBody>
          <a:bodyPr/>
          <a:lstStyle/>
          <a:p>
            <a:fld id="{A55B22E9-97E7-4B80-BA50-E15E12EFCDE7}" type="slidenum">
              <a:rPr lang="en-US"/>
              <a:pPr/>
              <a:t>115</a:t>
            </a:fld>
            <a:endParaRPr lang="en-US"/>
          </a:p>
        </p:txBody>
      </p:sp>
      <p:sp>
        <p:nvSpPr>
          <p:cNvPr id="345090" name="Rectangle 2"/>
          <p:cNvSpPr>
            <a:spLocks noGrp="1" noChangeArrowheads="1"/>
          </p:cNvSpPr>
          <p:nvPr>
            <p:ph type="title"/>
          </p:nvPr>
        </p:nvSpPr>
        <p:spPr/>
        <p:txBody>
          <a:bodyPr/>
          <a:lstStyle/>
          <a:p>
            <a:r>
              <a:rPr lang="en-US"/>
              <a:t>Session 8:  Arbitrage Trades in Practice</a:t>
            </a:r>
          </a:p>
        </p:txBody>
      </p:sp>
      <p:sp>
        <p:nvSpPr>
          <p:cNvPr id="345091" name="Rectangle 3"/>
          <p:cNvSpPr>
            <a:spLocks noGrp="1" noChangeArrowheads="1"/>
          </p:cNvSpPr>
          <p:nvPr>
            <p:ph type="body" idx="1"/>
          </p:nvPr>
        </p:nvSpPr>
        <p:spPr/>
        <p:txBody>
          <a:bodyPr/>
          <a:lstStyle/>
          <a:p>
            <a:endParaRPr lang="en-US" sz="700" u="sng">
              <a:cs typeface="Times New Roman" pitchFamily="18" charset="0"/>
            </a:endParaRPr>
          </a:p>
          <a:p>
            <a:endParaRPr lang="en-US" sz="1600">
              <a:cs typeface="Times New Roman" pitchFamily="18" charset="0"/>
            </a:endParaRPr>
          </a:p>
          <a:p>
            <a:endParaRPr lang="en-US" sz="2000">
              <a:cs typeface="Times New Roman" pitchFamily="18" charset="0"/>
            </a:endParaRPr>
          </a:p>
          <a:p>
            <a:endParaRPr lang="en-US" sz="1600" u="sng">
              <a:cs typeface="Times New Roman" pitchFamily="18" charset="0"/>
            </a:endParaRPr>
          </a:p>
          <a:p>
            <a:r>
              <a:rPr lang="en-US" sz="1600" u="sng">
                <a:cs typeface="Times New Roman" pitchFamily="18" charset="0"/>
              </a:rPr>
              <a:t>Market data:</a:t>
            </a:r>
            <a:r>
              <a:rPr lang="en-US" sz="1600">
                <a:cs typeface="Times New Roman" pitchFamily="18" charset="0"/>
              </a:rPr>
              <a:t>		I</a:t>
            </a:r>
            <a:r>
              <a:rPr lang="en-US" sz="1600" baseline="-25000">
                <a:cs typeface="Times New Roman" pitchFamily="18" charset="0"/>
              </a:rPr>
              <a:t>0</a:t>
            </a:r>
            <a:r>
              <a:rPr lang="en-US" sz="1600">
                <a:cs typeface="Times New Roman" pitchFamily="18" charset="0"/>
              </a:rPr>
              <a:t> = 1020.00</a:t>
            </a:r>
            <a:endParaRPr lang="en-US" sz="1600" u="sng">
              <a:cs typeface="Times New Roman" pitchFamily="18" charset="0"/>
            </a:endParaRPr>
          </a:p>
          <a:p>
            <a:r>
              <a:rPr lang="en-US" sz="1600">
                <a:cs typeface="Times New Roman" pitchFamily="18" charset="0"/>
              </a:rPr>
              <a:t>	  		r  =  3.000%</a:t>
            </a:r>
          </a:p>
          <a:p>
            <a:r>
              <a:rPr lang="en-US" sz="1600">
                <a:cs typeface="Times New Roman" pitchFamily="18" charset="0"/>
              </a:rPr>
              <a:t>			d  = 1.500%</a:t>
            </a:r>
          </a:p>
          <a:p>
            <a:r>
              <a:rPr lang="en-US" sz="1600">
                <a:cs typeface="Times New Roman" pitchFamily="18" charset="0"/>
              </a:rPr>
              <a:t>			T / 365 = 0.25 years</a:t>
            </a:r>
          </a:p>
          <a:p>
            <a:endParaRPr lang="en-US" sz="1000" u="sng">
              <a:cs typeface="Times New Roman" pitchFamily="18" charset="0"/>
            </a:endParaRPr>
          </a:p>
          <a:p>
            <a:r>
              <a:rPr lang="en-US" sz="1600" u="sng">
                <a:cs typeface="Times New Roman" pitchFamily="18" charset="0"/>
              </a:rPr>
              <a:t>Fair value without market impact:</a:t>
            </a:r>
            <a:r>
              <a:rPr lang="en-US" sz="1600">
                <a:cs typeface="Times New Roman" pitchFamily="18" charset="0"/>
              </a:rPr>
              <a:t>			</a:t>
            </a:r>
          </a:p>
          <a:p>
            <a:r>
              <a:rPr lang="en-US" sz="1600">
                <a:cs typeface="Times New Roman" pitchFamily="18" charset="0"/>
              </a:rPr>
              <a:t>	F</a:t>
            </a:r>
            <a:r>
              <a:rPr lang="en-US" sz="1600" baseline="30000">
                <a:cs typeface="Times New Roman" pitchFamily="18" charset="0"/>
              </a:rPr>
              <a:t>eq</a:t>
            </a:r>
            <a:r>
              <a:rPr lang="en-US" sz="1600">
                <a:cs typeface="Times New Roman" pitchFamily="18" charset="0"/>
              </a:rPr>
              <a:t> = 1020.00 ( 1 + (0.03000 - 0.01500) x 0.25 ) = 1023.82</a:t>
            </a:r>
          </a:p>
          <a:p>
            <a:endParaRPr lang="en-US" sz="1600">
              <a:cs typeface="Times New Roman" pitchFamily="18" charset="0"/>
            </a:endParaRPr>
          </a:p>
          <a:p>
            <a:r>
              <a:rPr lang="en-US" sz="1600" u="sng">
                <a:cs typeface="Times New Roman" pitchFamily="18" charset="0"/>
              </a:rPr>
              <a:t>With market impact of 2.00 to buy or sell the index portfolio:</a:t>
            </a:r>
            <a:endParaRPr lang="en-US" sz="800" u="sng">
              <a:cs typeface="Times New Roman" pitchFamily="18" charset="0"/>
            </a:endParaRPr>
          </a:p>
          <a:p>
            <a:r>
              <a:rPr lang="en-US" sz="1600">
                <a:cs typeface="Times New Roman" pitchFamily="18" charset="0"/>
              </a:rPr>
              <a:t>  Buying the index portfolio:</a:t>
            </a:r>
          </a:p>
          <a:p>
            <a:r>
              <a:rPr lang="en-US" sz="1600">
                <a:cs typeface="Times New Roman" pitchFamily="18" charset="0"/>
              </a:rPr>
              <a:t>	F</a:t>
            </a:r>
            <a:r>
              <a:rPr lang="en-US" sz="1600" baseline="30000">
                <a:cs typeface="Times New Roman" pitchFamily="18" charset="0"/>
              </a:rPr>
              <a:t>eq</a:t>
            </a:r>
            <a:r>
              <a:rPr lang="en-US" sz="1600">
                <a:cs typeface="Times New Roman" pitchFamily="18" charset="0"/>
              </a:rPr>
              <a:t> = 1022.00 ( 1 + (0.03000 - 0.01500) x 0.25 ) = 1025.83 (highest ask)  </a:t>
            </a:r>
          </a:p>
          <a:p>
            <a:endParaRPr lang="en-US" sz="1000">
              <a:cs typeface="Times New Roman" pitchFamily="18" charset="0"/>
            </a:endParaRPr>
          </a:p>
          <a:p>
            <a:r>
              <a:rPr lang="en-US" sz="1600">
                <a:cs typeface="Times New Roman" pitchFamily="18" charset="0"/>
              </a:rPr>
              <a:t>  Selling the index portfolio:</a:t>
            </a:r>
          </a:p>
          <a:p>
            <a:r>
              <a:rPr lang="en-US" sz="1600">
                <a:cs typeface="Times New Roman" pitchFamily="18" charset="0"/>
              </a:rPr>
              <a:t>	F</a:t>
            </a:r>
            <a:r>
              <a:rPr lang="en-US" sz="1600" baseline="30000">
                <a:cs typeface="Times New Roman" pitchFamily="18" charset="0"/>
              </a:rPr>
              <a:t>eq</a:t>
            </a:r>
            <a:r>
              <a:rPr lang="en-US" sz="1600">
                <a:cs typeface="Times New Roman" pitchFamily="18" charset="0"/>
              </a:rPr>
              <a:t> = 1018.00 ( 1 + (0.03000 - 0.01500) x 0.25 ) = 1021.82 (lowest bid)</a:t>
            </a:r>
          </a:p>
        </p:txBody>
      </p:sp>
      <p:graphicFrame>
        <p:nvGraphicFramePr>
          <p:cNvPr id="345092" name="Object 4"/>
          <p:cNvGraphicFramePr>
            <a:graphicFrameLocks noChangeAspect="1"/>
          </p:cNvGraphicFramePr>
          <p:nvPr/>
        </p:nvGraphicFramePr>
        <p:xfrm>
          <a:off x="2667000" y="1295400"/>
          <a:ext cx="3695700" cy="431800"/>
        </p:xfrm>
        <a:graphic>
          <a:graphicData uri="http://schemas.openxmlformats.org/presentationml/2006/ole">
            <mc:AlternateContent xmlns:mc="http://schemas.openxmlformats.org/markup-compatibility/2006">
              <mc:Choice xmlns:v="urn:schemas-microsoft-com:vml" Requires="v">
                <p:oleObj spid="_x0000_s345370" name="Equation" r:id="rId3" imgW="2717800" imgH="317500" progId="Equation.3">
                  <p:embed/>
                </p:oleObj>
              </mc:Choice>
              <mc:Fallback>
                <p:oleObj name="Equation" r:id="rId3" imgW="2717800" imgH="317500" progId="Equation.3">
                  <p:embed/>
                  <p:pic>
                    <p:nvPicPr>
                      <p:cNvPr id="0" name="Picture 10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67000" y="1295400"/>
                        <a:ext cx="3695700" cy="431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45094" name="Text Box 6"/>
          <p:cNvSpPr txBox="1">
            <a:spLocks noChangeArrowheads="1"/>
          </p:cNvSpPr>
          <p:nvPr/>
        </p:nvSpPr>
        <p:spPr bwMode="auto">
          <a:xfrm>
            <a:off x="2514600" y="838200"/>
            <a:ext cx="4165600" cy="366713"/>
          </a:xfrm>
          <a:prstGeom prst="rect">
            <a:avLst/>
          </a:prstGeom>
          <a:noFill/>
          <a:ln w="9525">
            <a:noFill/>
            <a:miter lim="800000"/>
            <a:headEnd/>
            <a:tailEnd/>
          </a:ln>
          <a:effectLst/>
        </p:spPr>
        <p:txBody>
          <a:bodyPr wrap="none">
            <a:spAutoFit/>
          </a:bodyPr>
          <a:lstStyle/>
          <a:p>
            <a:pPr>
              <a:spcBef>
                <a:spcPct val="20000"/>
              </a:spcBef>
            </a:pPr>
            <a:r>
              <a:rPr lang="en-US" sz="1800" i="0" u="sng">
                <a:cs typeface="Times New Roman" pitchFamily="18" charset="0"/>
              </a:rPr>
              <a:t>Stock Index Futures Fair Value Calculation</a:t>
            </a:r>
            <a:endParaRPr lang="en-US" sz="2400" i="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34509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45091">
                                            <p:txEl>
                                              <p:pRg st="4" end="4"/>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499"/>
                                          </p:stCondLst>
                                        </p:cTn>
                                        <p:tgtEl>
                                          <p:spTgt spid="345091">
                                            <p:txEl>
                                              <p:pRg st="5" end="5"/>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345091">
                                            <p:txEl>
                                              <p:pRg st="6" end="6"/>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345091">
                                            <p:txEl>
                                              <p:pRg st="7" end="7"/>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345091">
                                            <p:txEl>
                                              <p:pRg st="9" end="9"/>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499"/>
                                          </p:stCondLst>
                                        </p:cTn>
                                        <p:tgtEl>
                                          <p:spTgt spid="345091">
                                            <p:txEl>
                                              <p:pRg st="10" end="1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345091">
                                            <p:txEl>
                                              <p:pRg st="12" end="1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345091">
                                            <p:txEl>
                                              <p:pRg st="13" end="13"/>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499"/>
                                          </p:stCondLst>
                                        </p:cTn>
                                        <p:tgtEl>
                                          <p:spTgt spid="345091">
                                            <p:txEl>
                                              <p:pRg st="14" end="14"/>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499"/>
                                          </p:stCondLst>
                                        </p:cTn>
                                        <p:tgtEl>
                                          <p:spTgt spid="345091">
                                            <p:txEl>
                                              <p:pRg st="16" end="16"/>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499"/>
                                          </p:stCondLst>
                                        </p:cTn>
                                        <p:tgtEl>
                                          <p:spTgt spid="345091">
                                            <p:txEl>
                                              <p:pRg st="17" end="1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5091" grpId="0" uiExpand="1" build="p" bldLvl="2" autoUpdateAnimBg="0"/>
    </p:bldLst>
  </p:timing>
</p:sld>
</file>

<file path=ppt/slides/slide1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FUNC-UB.0043  Futures and Options Spring 2017                           Part I: Forwards and Futures                                               ©2017 Figlewski</a:t>
            </a:r>
            <a:endParaRPr lang="en-US"/>
          </a:p>
        </p:txBody>
      </p:sp>
      <p:sp>
        <p:nvSpPr>
          <p:cNvPr id="5" name="Slide Number Placeholder 4"/>
          <p:cNvSpPr>
            <a:spLocks noGrp="1"/>
          </p:cNvSpPr>
          <p:nvPr>
            <p:ph type="sldNum" sz="quarter" idx="11"/>
          </p:nvPr>
        </p:nvSpPr>
        <p:spPr/>
        <p:txBody>
          <a:bodyPr/>
          <a:lstStyle/>
          <a:p>
            <a:fld id="{D09E412E-DB10-4408-B0B2-B924BD57A9E2}" type="slidenum">
              <a:rPr lang="en-US"/>
              <a:pPr/>
              <a:t>116</a:t>
            </a:fld>
            <a:endParaRPr lang="en-US"/>
          </a:p>
        </p:txBody>
      </p:sp>
      <p:sp>
        <p:nvSpPr>
          <p:cNvPr id="835586" name="Rectangle 2"/>
          <p:cNvSpPr>
            <a:spLocks noGrp="1" noChangeArrowheads="1"/>
          </p:cNvSpPr>
          <p:nvPr>
            <p:ph type="title"/>
          </p:nvPr>
        </p:nvSpPr>
        <p:spPr/>
        <p:txBody>
          <a:bodyPr/>
          <a:lstStyle/>
          <a:p>
            <a:r>
              <a:rPr lang="en-US"/>
              <a:t>Session 8:  Arbitrage Trades in Practice</a:t>
            </a:r>
          </a:p>
        </p:txBody>
      </p:sp>
      <p:sp>
        <p:nvSpPr>
          <p:cNvPr id="835587" name="Rectangle 3"/>
          <p:cNvSpPr>
            <a:spLocks noGrp="1" noChangeArrowheads="1"/>
          </p:cNvSpPr>
          <p:nvPr>
            <p:ph type="body" idx="1"/>
          </p:nvPr>
        </p:nvSpPr>
        <p:spPr>
          <a:xfrm>
            <a:off x="609600" y="781050"/>
            <a:ext cx="7924800" cy="5581650"/>
          </a:xfrm>
        </p:spPr>
        <p:txBody>
          <a:bodyPr/>
          <a:lstStyle/>
          <a:p>
            <a:pPr>
              <a:lnSpc>
                <a:spcPct val="90000"/>
              </a:lnSpc>
            </a:pPr>
            <a:endParaRPr lang="en-US" sz="1600">
              <a:cs typeface="Times New Roman" pitchFamily="18" charset="0"/>
            </a:endParaRPr>
          </a:p>
          <a:p>
            <a:pPr>
              <a:lnSpc>
                <a:spcPct val="90000"/>
              </a:lnSpc>
            </a:pPr>
            <a:endParaRPr lang="en-US" sz="1600">
              <a:cs typeface="Times New Roman" pitchFamily="18" charset="0"/>
            </a:endParaRPr>
          </a:p>
          <a:p>
            <a:pPr algn="ctr">
              <a:lnSpc>
                <a:spcPct val="90000"/>
              </a:lnSpc>
            </a:pPr>
            <a:r>
              <a:rPr lang="en-US" u="sng">
                <a:cs typeface="Times New Roman" pitchFamily="18" charset="0"/>
              </a:rPr>
              <a:t>Performing profitable stock index futures arbitrage is an art</a:t>
            </a:r>
          </a:p>
          <a:p>
            <a:pPr>
              <a:lnSpc>
                <a:spcPct val="90000"/>
              </a:lnSpc>
            </a:pPr>
            <a:endParaRPr lang="en-US">
              <a:cs typeface="Times New Roman" pitchFamily="18" charset="0"/>
            </a:endParaRPr>
          </a:p>
          <a:p>
            <a:pPr>
              <a:lnSpc>
                <a:spcPct val="90000"/>
              </a:lnSpc>
            </a:pPr>
            <a:r>
              <a:rPr lang="en-US">
                <a:cs typeface="Times New Roman" pitchFamily="18" charset="0"/>
              </a:rPr>
              <a:t>Important details include:</a:t>
            </a:r>
          </a:p>
          <a:p>
            <a:pPr>
              <a:lnSpc>
                <a:spcPct val="90000"/>
              </a:lnSpc>
            </a:pPr>
            <a:endParaRPr lang="en-US" sz="1000">
              <a:cs typeface="Times New Roman" pitchFamily="18" charset="0"/>
            </a:endParaRPr>
          </a:p>
          <a:p>
            <a:pPr>
              <a:lnSpc>
                <a:spcPct val="90000"/>
              </a:lnSpc>
            </a:pPr>
            <a:r>
              <a:rPr lang="en-US" sz="1600">
                <a:cs typeface="Times New Roman" pitchFamily="18" charset="0"/>
              </a:rPr>
              <a:t>Stock portfolios are traded as units, using "program trades"</a:t>
            </a:r>
          </a:p>
          <a:p>
            <a:pPr lvl="1">
              <a:lnSpc>
                <a:spcPct val="90000"/>
              </a:lnSpc>
            </a:pPr>
            <a:r>
              <a:rPr lang="en-US">
                <a:cs typeface="Times New Roman" pitchFamily="18" charset="0"/>
              </a:rPr>
              <a:t>Market impact ("bid-ask bounce")</a:t>
            </a:r>
          </a:p>
          <a:p>
            <a:pPr lvl="1">
              <a:lnSpc>
                <a:spcPct val="90000"/>
              </a:lnSpc>
            </a:pPr>
            <a:r>
              <a:rPr lang="en-US">
                <a:cs typeface="Times New Roman" pitchFamily="18" charset="0"/>
              </a:rPr>
              <a:t>Execution risk </a:t>
            </a:r>
          </a:p>
          <a:p>
            <a:pPr lvl="1">
              <a:lnSpc>
                <a:spcPct val="90000"/>
              </a:lnSpc>
            </a:pPr>
            <a:r>
              <a:rPr lang="en-US">
                <a:cs typeface="Times New Roman" pitchFamily="18" charset="0"/>
              </a:rPr>
              <a:t>"Circuit breaker" restrictions on program trading</a:t>
            </a:r>
          </a:p>
          <a:p>
            <a:pPr>
              <a:lnSpc>
                <a:spcPct val="90000"/>
              </a:lnSpc>
            </a:pPr>
            <a:endParaRPr lang="en-US" sz="90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835587">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835587">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835587">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835587">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835587">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5587" grpId="0" uiExpand="1" build="p" bldLvl="2" autoUpdateAnimBg="0"/>
    </p:bldLst>
  </p:timing>
</p:sld>
</file>

<file path=ppt/slides/slide1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FUNC-UB.0043  Futures and Options Spring 2017                           Part I: Forwards and Futures                                               ©2017 Figlewski</a:t>
            </a:r>
            <a:endParaRPr lang="en-US"/>
          </a:p>
        </p:txBody>
      </p:sp>
      <p:sp>
        <p:nvSpPr>
          <p:cNvPr id="5" name="Slide Number Placeholder 4"/>
          <p:cNvSpPr>
            <a:spLocks noGrp="1"/>
          </p:cNvSpPr>
          <p:nvPr>
            <p:ph type="sldNum" sz="quarter" idx="11"/>
          </p:nvPr>
        </p:nvSpPr>
        <p:spPr/>
        <p:txBody>
          <a:bodyPr/>
          <a:lstStyle/>
          <a:p>
            <a:fld id="{A4C64547-D3A9-4B58-8EFA-BCA7FF15565F}" type="slidenum">
              <a:rPr lang="en-US"/>
              <a:pPr/>
              <a:t>117</a:t>
            </a:fld>
            <a:endParaRPr lang="en-US"/>
          </a:p>
        </p:txBody>
      </p:sp>
      <p:sp>
        <p:nvSpPr>
          <p:cNvPr id="836610" name="Rectangle 2"/>
          <p:cNvSpPr>
            <a:spLocks noGrp="1" noChangeArrowheads="1"/>
          </p:cNvSpPr>
          <p:nvPr>
            <p:ph type="title"/>
          </p:nvPr>
        </p:nvSpPr>
        <p:spPr/>
        <p:txBody>
          <a:bodyPr/>
          <a:lstStyle/>
          <a:p>
            <a:r>
              <a:rPr lang="en-US"/>
              <a:t>Session 8:  Arbitrage Trades in Practice</a:t>
            </a:r>
          </a:p>
        </p:txBody>
      </p:sp>
      <p:sp>
        <p:nvSpPr>
          <p:cNvPr id="836611" name="Rectangle 3"/>
          <p:cNvSpPr>
            <a:spLocks noGrp="1" noChangeArrowheads="1"/>
          </p:cNvSpPr>
          <p:nvPr>
            <p:ph type="body" idx="1"/>
          </p:nvPr>
        </p:nvSpPr>
        <p:spPr>
          <a:xfrm>
            <a:off x="609600" y="781050"/>
            <a:ext cx="7924800" cy="5581650"/>
          </a:xfrm>
        </p:spPr>
        <p:txBody>
          <a:bodyPr/>
          <a:lstStyle/>
          <a:p>
            <a:pPr>
              <a:lnSpc>
                <a:spcPct val="90000"/>
              </a:lnSpc>
            </a:pPr>
            <a:endParaRPr lang="en-US" sz="1600">
              <a:cs typeface="Times New Roman" pitchFamily="18" charset="0"/>
            </a:endParaRPr>
          </a:p>
          <a:p>
            <a:pPr algn="ctr">
              <a:lnSpc>
                <a:spcPct val="90000"/>
              </a:lnSpc>
            </a:pPr>
            <a:endParaRPr lang="en-US" u="sng">
              <a:cs typeface="Times New Roman" pitchFamily="18" charset="0"/>
            </a:endParaRPr>
          </a:p>
          <a:p>
            <a:pPr algn="ctr">
              <a:lnSpc>
                <a:spcPct val="90000"/>
              </a:lnSpc>
            </a:pPr>
            <a:r>
              <a:rPr lang="en-US" u="sng">
                <a:cs typeface="Times New Roman" pitchFamily="18" charset="0"/>
              </a:rPr>
              <a:t>Performing profitable stock index futures arbitrage is an art</a:t>
            </a:r>
          </a:p>
          <a:p>
            <a:pPr>
              <a:lnSpc>
                <a:spcPct val="90000"/>
              </a:lnSpc>
            </a:pPr>
            <a:endParaRPr lang="en-US" sz="1600">
              <a:cs typeface="Times New Roman" pitchFamily="18" charset="0"/>
            </a:endParaRPr>
          </a:p>
          <a:p>
            <a:pPr>
              <a:lnSpc>
                <a:spcPct val="90000"/>
              </a:lnSpc>
            </a:pPr>
            <a:r>
              <a:rPr lang="en-US" sz="1600">
                <a:cs typeface="Times New Roman" pitchFamily="18" charset="0"/>
              </a:rPr>
              <a:t>Doing the arbitrage when the futures price is too low requires selling short the index portfolio</a:t>
            </a:r>
          </a:p>
          <a:p>
            <a:pPr>
              <a:lnSpc>
                <a:spcPct val="90000"/>
              </a:lnSpc>
            </a:pPr>
            <a:endParaRPr lang="en-US" sz="1600">
              <a:cs typeface="Times New Roman" pitchFamily="18" charset="0"/>
            </a:endParaRPr>
          </a:p>
          <a:p>
            <a:pPr>
              <a:lnSpc>
                <a:spcPct val="90000"/>
              </a:lnSpc>
            </a:pPr>
            <a:r>
              <a:rPr lang="en-US">
                <a:cs typeface="Times New Roman" pitchFamily="18" charset="0"/>
              </a:rPr>
              <a:t>Short sales</a:t>
            </a:r>
          </a:p>
          <a:p>
            <a:pPr lvl="1">
              <a:lnSpc>
                <a:spcPct val="90000"/>
              </a:lnSpc>
            </a:pPr>
            <a:r>
              <a:rPr lang="en-US">
                <a:cs typeface="Times New Roman" pitchFamily="18" charset="0"/>
              </a:rPr>
              <a:t>need to find shares to short and to pay the lender a "rebate" fee to borrow the stock</a:t>
            </a:r>
          </a:p>
          <a:p>
            <a:pPr lvl="1">
              <a:lnSpc>
                <a:spcPct val="90000"/>
              </a:lnSpc>
            </a:pPr>
            <a:r>
              <a:rPr lang="en-US">
                <a:cs typeface="Times New Roman" pitchFamily="18" charset="0"/>
              </a:rPr>
              <a:t>short sales allowed only on an uptick or constrained in some other way</a:t>
            </a:r>
          </a:p>
          <a:p>
            <a:pPr lvl="1">
              <a:lnSpc>
                <a:spcPct val="90000"/>
              </a:lnSpc>
            </a:pPr>
            <a:r>
              <a:rPr lang="en-US">
                <a:cs typeface="Times New Roman" pitchFamily="18" charset="0"/>
              </a:rPr>
              <a:t>natural advantage to an institutional investor that already has long positions in all of the stocks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836611">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836611">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836611">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836611">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836611">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6611" grpId="0" uiExpand="1" build="p" bldLvl="2" autoUpdateAnimBg="0"/>
    </p:bldLst>
  </p:timing>
</p:sld>
</file>

<file path=ppt/slides/slide1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FUNC-UB.0043  Futures and Options Spring 2017                           Part I: Forwards and Futures                                               ©2017 Figlewski</a:t>
            </a:r>
            <a:endParaRPr lang="en-US" dirty="0"/>
          </a:p>
        </p:txBody>
      </p:sp>
      <p:sp>
        <p:nvSpPr>
          <p:cNvPr id="5" name="Slide Number Placeholder 4"/>
          <p:cNvSpPr>
            <a:spLocks noGrp="1"/>
          </p:cNvSpPr>
          <p:nvPr>
            <p:ph type="sldNum" sz="quarter" idx="11"/>
          </p:nvPr>
        </p:nvSpPr>
        <p:spPr/>
        <p:txBody>
          <a:bodyPr/>
          <a:lstStyle/>
          <a:p>
            <a:fld id="{B9592336-A953-45D2-97E3-F0EA857AF65E}" type="slidenum">
              <a:rPr lang="en-US"/>
              <a:pPr/>
              <a:t>118</a:t>
            </a:fld>
            <a:endParaRPr lang="en-US"/>
          </a:p>
        </p:txBody>
      </p:sp>
      <p:sp>
        <p:nvSpPr>
          <p:cNvPr id="837634" name="Rectangle 2"/>
          <p:cNvSpPr>
            <a:spLocks noGrp="1" noChangeArrowheads="1"/>
          </p:cNvSpPr>
          <p:nvPr>
            <p:ph type="title"/>
          </p:nvPr>
        </p:nvSpPr>
        <p:spPr/>
        <p:txBody>
          <a:bodyPr/>
          <a:lstStyle/>
          <a:p>
            <a:r>
              <a:rPr lang="en-US"/>
              <a:t>Session 8:  Arbitrage Trades in Practice</a:t>
            </a:r>
          </a:p>
        </p:txBody>
      </p:sp>
      <p:sp>
        <p:nvSpPr>
          <p:cNvPr id="837635" name="Rectangle 3"/>
          <p:cNvSpPr>
            <a:spLocks noGrp="1" noChangeArrowheads="1"/>
          </p:cNvSpPr>
          <p:nvPr>
            <p:ph type="body" idx="1"/>
          </p:nvPr>
        </p:nvSpPr>
        <p:spPr>
          <a:xfrm>
            <a:off x="609600" y="781050"/>
            <a:ext cx="7924800" cy="5581650"/>
          </a:xfrm>
        </p:spPr>
        <p:txBody>
          <a:bodyPr/>
          <a:lstStyle/>
          <a:p>
            <a:pPr algn="ctr">
              <a:lnSpc>
                <a:spcPct val="90000"/>
              </a:lnSpc>
            </a:pPr>
            <a:endParaRPr lang="en-US" sz="1600" u="sng" dirty="0">
              <a:cs typeface="Times New Roman" pitchFamily="18" charset="0"/>
            </a:endParaRPr>
          </a:p>
          <a:p>
            <a:pPr algn="ctr">
              <a:lnSpc>
                <a:spcPct val="90000"/>
              </a:lnSpc>
            </a:pPr>
            <a:r>
              <a:rPr lang="en-US" sz="1600" u="sng" dirty="0">
                <a:cs typeface="Times New Roman" pitchFamily="18" charset="0"/>
              </a:rPr>
              <a:t>Performing profitable stock index futures arbitrage is an art</a:t>
            </a:r>
          </a:p>
          <a:p>
            <a:pPr>
              <a:lnSpc>
                <a:spcPct val="90000"/>
              </a:lnSpc>
            </a:pPr>
            <a:endParaRPr lang="en-US" sz="1600" dirty="0">
              <a:cs typeface="Times New Roman" pitchFamily="18" charset="0"/>
            </a:endParaRPr>
          </a:p>
          <a:p>
            <a:pPr>
              <a:lnSpc>
                <a:spcPct val="90000"/>
              </a:lnSpc>
            </a:pPr>
            <a:r>
              <a:rPr lang="en-US" sz="1600" dirty="0">
                <a:cs typeface="Times New Roman" pitchFamily="18" charset="0"/>
              </a:rPr>
              <a:t>For the trade to be approximately riskless, it may need to be held until futures expiration</a:t>
            </a:r>
          </a:p>
          <a:p>
            <a:pPr>
              <a:lnSpc>
                <a:spcPct val="90000"/>
              </a:lnSpc>
            </a:pPr>
            <a:endParaRPr lang="en-US" sz="1600" dirty="0">
              <a:cs typeface="Times New Roman" pitchFamily="18" charset="0"/>
            </a:endParaRPr>
          </a:p>
          <a:p>
            <a:pPr>
              <a:lnSpc>
                <a:spcPct val="90000"/>
              </a:lnSpc>
            </a:pPr>
            <a:r>
              <a:rPr lang="en-US" sz="1600" dirty="0">
                <a:cs typeface="Times New Roman" pitchFamily="18" charset="0"/>
              </a:rPr>
              <a:t>Unwinding at expiration, using "market on open" orders</a:t>
            </a:r>
          </a:p>
          <a:p>
            <a:pPr lvl="1">
              <a:lnSpc>
                <a:spcPct val="90000"/>
              </a:lnSpc>
            </a:pPr>
            <a:r>
              <a:rPr lang="en-US" dirty="0">
                <a:cs typeface="Times New Roman" pitchFamily="18" charset="0"/>
              </a:rPr>
              <a:t>can save one market impact</a:t>
            </a:r>
          </a:p>
          <a:p>
            <a:pPr lvl="1">
              <a:lnSpc>
                <a:spcPct val="90000"/>
              </a:lnSpc>
            </a:pPr>
            <a:r>
              <a:rPr lang="en-US" dirty="0">
                <a:cs typeface="Times New Roman" pitchFamily="18" charset="0"/>
              </a:rPr>
              <a:t>leads to the "Triple Witching Hour"</a:t>
            </a:r>
          </a:p>
          <a:p>
            <a:pPr>
              <a:lnSpc>
                <a:spcPct val="90000"/>
              </a:lnSpc>
            </a:pPr>
            <a:endParaRPr lang="en-US" sz="1600" dirty="0">
              <a:cs typeface="Times New Roman" pitchFamily="18" charset="0"/>
            </a:endParaRPr>
          </a:p>
          <a:p>
            <a:pPr>
              <a:lnSpc>
                <a:spcPct val="90000"/>
              </a:lnSpc>
            </a:pPr>
            <a:r>
              <a:rPr lang="en-US" sz="1600" dirty="0">
                <a:cs typeface="Times New Roman" pitchFamily="18" charset="0"/>
              </a:rPr>
              <a:t>Early unwinding</a:t>
            </a:r>
          </a:p>
          <a:p>
            <a:pPr lvl="1">
              <a:lnSpc>
                <a:spcPct val="90000"/>
              </a:lnSpc>
            </a:pPr>
            <a:r>
              <a:rPr lang="en-US" dirty="0">
                <a:cs typeface="Times New Roman" pitchFamily="18" charset="0"/>
              </a:rPr>
              <a:t>take the arbitrage profit as soon as possible</a:t>
            </a:r>
          </a:p>
          <a:p>
            <a:pPr lvl="1">
              <a:lnSpc>
                <a:spcPct val="90000"/>
              </a:lnSpc>
            </a:pPr>
            <a:r>
              <a:rPr lang="en-US" dirty="0">
                <a:cs typeface="Times New Roman" pitchFamily="18" charset="0"/>
              </a:rPr>
              <a:t>but unwinding early has execution risk and market impact</a:t>
            </a:r>
          </a:p>
          <a:p>
            <a:pPr lvl="1">
              <a:lnSpc>
                <a:spcPct val="90000"/>
              </a:lnSpc>
            </a:pPr>
            <a:r>
              <a:rPr lang="en-US" dirty="0">
                <a:cs typeface="Times New Roman" pitchFamily="18" charset="0"/>
              </a:rPr>
              <a:t>a risky (but common) "arbitrage" strategy: putting on the trade inside the arbitrage bounds</a:t>
            </a:r>
          </a:p>
          <a:p>
            <a:pPr>
              <a:lnSpc>
                <a:spcPct val="90000"/>
              </a:lnSpc>
            </a:pPr>
            <a:endParaRPr lang="en-US" sz="1600" dirty="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837635">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837635">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837635">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837635">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837635">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837635">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837635">
                                            <p:txEl>
                                              <p:pRg st="11" end="1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837635">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7635" grpId="0" uiExpand="1" build="p" bldLvl="2" autoUpdateAnimBg="0"/>
    </p:bldLst>
  </p:timing>
</p:sld>
</file>

<file path=ppt/slides/slide1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Slide Number Placeholder 4"/>
          <p:cNvSpPr>
            <a:spLocks noGrp="1"/>
          </p:cNvSpPr>
          <p:nvPr>
            <p:ph type="sldNum" sz="quarter" idx="11"/>
          </p:nvPr>
        </p:nvSpPr>
        <p:spPr/>
        <p:txBody>
          <a:bodyPr/>
          <a:lstStyle/>
          <a:p>
            <a:fld id="{9D30F4D5-4F42-47B1-8F8D-1278579E9EA7}" type="slidenum">
              <a:rPr lang="en-US"/>
              <a:pPr/>
              <a:t>119</a:t>
            </a:fld>
            <a:endParaRPr lang="en-US"/>
          </a:p>
        </p:txBody>
      </p:sp>
      <p:sp>
        <p:nvSpPr>
          <p:cNvPr id="838658" name="Rectangle 2"/>
          <p:cNvSpPr>
            <a:spLocks noGrp="1" noChangeArrowheads="1"/>
          </p:cNvSpPr>
          <p:nvPr>
            <p:ph type="title"/>
          </p:nvPr>
        </p:nvSpPr>
        <p:spPr/>
        <p:txBody>
          <a:bodyPr/>
          <a:lstStyle/>
          <a:p>
            <a:r>
              <a:rPr lang="en-US"/>
              <a:t>Session 8:  Arbitrage Trades in Practice</a:t>
            </a:r>
            <a:endParaRPr lang="en-US" dirty="0"/>
          </a:p>
        </p:txBody>
      </p:sp>
      <p:sp>
        <p:nvSpPr>
          <p:cNvPr id="838659" name="Rectangle 3"/>
          <p:cNvSpPr>
            <a:spLocks noGrp="1" noChangeArrowheads="1"/>
          </p:cNvSpPr>
          <p:nvPr>
            <p:ph type="body" idx="1"/>
          </p:nvPr>
        </p:nvSpPr>
        <p:spPr>
          <a:xfrm>
            <a:off x="609600" y="781050"/>
            <a:ext cx="7924800" cy="5581650"/>
          </a:xfrm>
        </p:spPr>
        <p:txBody>
          <a:bodyPr/>
          <a:lstStyle/>
          <a:p>
            <a:pPr>
              <a:lnSpc>
                <a:spcPct val="90000"/>
              </a:lnSpc>
            </a:pPr>
            <a:endParaRPr lang="en-US" sz="900" dirty="0">
              <a:cs typeface="Times New Roman" pitchFamily="18" charset="0"/>
            </a:endParaRPr>
          </a:p>
          <a:p>
            <a:pPr>
              <a:lnSpc>
                <a:spcPct val="90000"/>
              </a:lnSpc>
            </a:pPr>
            <a:endParaRPr lang="en-US" sz="900" dirty="0">
              <a:cs typeface="Times New Roman" pitchFamily="18" charset="0"/>
            </a:endParaRPr>
          </a:p>
          <a:p>
            <a:pPr lvl="1">
              <a:lnSpc>
                <a:spcPct val="90000"/>
              </a:lnSpc>
              <a:buFontTx/>
              <a:buNone/>
            </a:pPr>
            <a:endParaRPr lang="en-US" sz="900" dirty="0">
              <a:cs typeface="Times New Roman" pitchFamily="18" charset="0"/>
            </a:endParaRPr>
          </a:p>
          <a:p>
            <a:pPr algn="ctr">
              <a:lnSpc>
                <a:spcPct val="90000"/>
              </a:lnSpc>
            </a:pPr>
            <a:r>
              <a:rPr lang="en-US" u="sng" dirty="0">
                <a:cs typeface="Times New Roman" pitchFamily="18" charset="0"/>
              </a:rPr>
              <a:t>The risk of a "rogue trader"</a:t>
            </a:r>
          </a:p>
          <a:p>
            <a:pPr>
              <a:lnSpc>
                <a:spcPct val="90000"/>
              </a:lnSpc>
            </a:pPr>
            <a:endParaRPr lang="en-US" u="sng" dirty="0">
              <a:cs typeface="Times New Roman" pitchFamily="18" charset="0"/>
            </a:endParaRPr>
          </a:p>
          <a:p>
            <a:pPr>
              <a:lnSpc>
                <a:spcPct val="90000"/>
              </a:lnSpc>
            </a:pPr>
            <a:r>
              <a:rPr lang="en-US" sz="1600" dirty="0">
                <a:cs typeface="Times New Roman" pitchFamily="18" charset="0"/>
              </a:rPr>
              <a:t>Nick </a:t>
            </a:r>
            <a:r>
              <a:rPr lang="en-US" sz="1600" dirty="0" err="1">
                <a:cs typeface="Times New Roman" pitchFamily="18" charset="0"/>
              </a:rPr>
              <a:t>Leeson</a:t>
            </a:r>
            <a:r>
              <a:rPr lang="en-US" sz="1600" dirty="0">
                <a:cs typeface="Times New Roman" pitchFamily="18" charset="0"/>
              </a:rPr>
              <a:t> (Barings Bank) </a:t>
            </a:r>
          </a:p>
          <a:p>
            <a:pPr>
              <a:lnSpc>
                <a:spcPct val="90000"/>
              </a:lnSpc>
            </a:pPr>
            <a:endParaRPr lang="en-US" sz="1600" dirty="0">
              <a:cs typeface="Times New Roman" pitchFamily="18" charset="0"/>
            </a:endParaRPr>
          </a:p>
          <a:p>
            <a:pPr>
              <a:lnSpc>
                <a:spcPct val="90000"/>
              </a:lnSpc>
            </a:pPr>
            <a:r>
              <a:rPr lang="en-US" sz="1600" dirty="0">
                <a:cs typeface="Times New Roman" pitchFamily="18" charset="0"/>
              </a:rPr>
              <a:t>	$1.4 billion loss in 1995 put Barings into bankruptcy</a:t>
            </a:r>
          </a:p>
          <a:p>
            <a:pPr>
              <a:lnSpc>
                <a:spcPct val="90000"/>
              </a:lnSpc>
            </a:pPr>
            <a:endParaRPr lang="en-US" sz="1600" dirty="0">
              <a:cs typeface="Times New Roman" pitchFamily="18" charset="0"/>
            </a:endParaRPr>
          </a:p>
          <a:p>
            <a:pPr>
              <a:lnSpc>
                <a:spcPct val="90000"/>
              </a:lnSpc>
            </a:pPr>
            <a:r>
              <a:rPr lang="en-US" sz="1600" dirty="0" err="1">
                <a:cs typeface="Times New Roman" pitchFamily="18" charset="0"/>
              </a:rPr>
              <a:t>Jérôme</a:t>
            </a:r>
            <a:r>
              <a:rPr lang="en-US" sz="1600" dirty="0">
                <a:cs typeface="Times New Roman" pitchFamily="18" charset="0"/>
              </a:rPr>
              <a:t> </a:t>
            </a:r>
            <a:r>
              <a:rPr lang="en-US" sz="1600" dirty="0" err="1">
                <a:cs typeface="Times New Roman" pitchFamily="18" charset="0"/>
              </a:rPr>
              <a:t>Kerviel</a:t>
            </a:r>
            <a:r>
              <a:rPr lang="en-US" sz="1600" dirty="0">
                <a:cs typeface="Times New Roman" pitchFamily="18" charset="0"/>
              </a:rPr>
              <a:t> (</a:t>
            </a:r>
            <a:r>
              <a:rPr lang="en-US" sz="1600" dirty="0" err="1">
                <a:cs typeface="Times New Roman" pitchFamily="18" charset="0"/>
              </a:rPr>
              <a:t>Société</a:t>
            </a:r>
            <a:r>
              <a:rPr lang="en-US" sz="1600" dirty="0">
                <a:cs typeface="Times New Roman" pitchFamily="18" charset="0"/>
              </a:rPr>
              <a:t> </a:t>
            </a:r>
            <a:r>
              <a:rPr lang="en-US" sz="1600" dirty="0" err="1">
                <a:cs typeface="Times New Roman" pitchFamily="18" charset="0"/>
              </a:rPr>
              <a:t>Générale</a:t>
            </a:r>
            <a:r>
              <a:rPr lang="en-US" sz="1600" dirty="0">
                <a:cs typeface="Times New Roman" pitchFamily="18" charset="0"/>
              </a:rPr>
              <a:t>)  </a:t>
            </a:r>
          </a:p>
          <a:p>
            <a:pPr>
              <a:lnSpc>
                <a:spcPct val="90000"/>
              </a:lnSpc>
            </a:pPr>
            <a:r>
              <a:rPr lang="en-US" sz="1600" dirty="0">
                <a:cs typeface="Times New Roman" pitchFamily="18" charset="0"/>
              </a:rPr>
              <a:t>	</a:t>
            </a:r>
          </a:p>
          <a:p>
            <a:pPr>
              <a:lnSpc>
                <a:spcPct val="90000"/>
              </a:lnSpc>
            </a:pPr>
            <a:r>
              <a:rPr lang="en-US" sz="1600" dirty="0">
                <a:cs typeface="Times New Roman" pitchFamily="18" charset="0"/>
              </a:rPr>
              <a:t>	$7.1 billion loss in 2008</a:t>
            </a:r>
          </a:p>
          <a:p>
            <a:pPr>
              <a:lnSpc>
                <a:spcPct val="90000"/>
              </a:lnSpc>
            </a:pPr>
            <a:endParaRPr lang="en-US" sz="1600" dirty="0">
              <a:cs typeface="Times New Roman" pitchFamily="18" charset="0"/>
            </a:endParaRPr>
          </a:p>
          <a:p>
            <a:pPr>
              <a:lnSpc>
                <a:spcPct val="90000"/>
              </a:lnSpc>
            </a:pPr>
            <a:endParaRPr lang="en-US" sz="1600" dirty="0" smtClean="0">
              <a:cs typeface="Times New Roman" pitchFamily="18" charset="0"/>
            </a:endParaRPr>
          </a:p>
          <a:p>
            <a:pPr>
              <a:lnSpc>
                <a:spcPct val="90000"/>
              </a:lnSpc>
            </a:pPr>
            <a:r>
              <a:rPr lang="en-US" sz="1600" dirty="0" smtClean="0">
                <a:cs typeface="Times New Roman" pitchFamily="18" charset="0"/>
              </a:rPr>
              <a:t>and a more recent star "rogue"</a:t>
            </a:r>
          </a:p>
          <a:p>
            <a:pPr>
              <a:lnSpc>
                <a:spcPct val="90000"/>
              </a:lnSpc>
            </a:pPr>
            <a:endParaRPr lang="en-US" sz="1600" dirty="0" smtClean="0">
              <a:cs typeface="Times New Roman" pitchFamily="18" charset="0"/>
            </a:endParaRPr>
          </a:p>
          <a:p>
            <a:pPr>
              <a:lnSpc>
                <a:spcPct val="90000"/>
              </a:lnSpc>
            </a:pPr>
            <a:r>
              <a:rPr lang="en-US" sz="1600" dirty="0" err="1" smtClean="0">
                <a:cs typeface="Times New Roman" pitchFamily="18" charset="0"/>
              </a:rPr>
              <a:t>Kweku</a:t>
            </a:r>
            <a:r>
              <a:rPr lang="en-US" sz="1600" dirty="0" smtClean="0">
                <a:cs typeface="Times New Roman" pitchFamily="18" charset="0"/>
              </a:rPr>
              <a:t> </a:t>
            </a:r>
            <a:r>
              <a:rPr lang="en-US" sz="1600" dirty="0" err="1" smtClean="0">
                <a:cs typeface="Times New Roman" pitchFamily="18" charset="0"/>
              </a:rPr>
              <a:t>Adoboli</a:t>
            </a:r>
            <a:r>
              <a:rPr lang="en-US" sz="1600" dirty="0" smtClean="0">
                <a:cs typeface="Times New Roman" pitchFamily="18" charset="0"/>
              </a:rPr>
              <a:t> (UBS)</a:t>
            </a:r>
          </a:p>
          <a:p>
            <a:pPr>
              <a:lnSpc>
                <a:spcPct val="90000"/>
              </a:lnSpc>
            </a:pPr>
            <a:endParaRPr lang="en-US" sz="1600" dirty="0" smtClean="0">
              <a:cs typeface="Times New Roman" pitchFamily="18" charset="0"/>
            </a:endParaRPr>
          </a:p>
          <a:p>
            <a:pPr>
              <a:lnSpc>
                <a:spcPct val="90000"/>
              </a:lnSpc>
            </a:pPr>
            <a:r>
              <a:rPr lang="en-US" sz="1600" dirty="0" smtClean="0">
                <a:cs typeface="Times New Roman" pitchFamily="18" charset="0"/>
              </a:rPr>
              <a:t>	$2.3 billion loss in 2011</a:t>
            </a:r>
            <a:endParaRPr lang="en-US" sz="1600" dirty="0">
              <a:cs typeface="Times New Roman" pitchFamily="18" charset="0"/>
            </a:endParaRPr>
          </a:p>
        </p:txBody>
      </p:sp>
      <p:sp>
        <p:nvSpPr>
          <p:cNvPr id="7" name="Footer Placeholder 3"/>
          <p:cNvSpPr>
            <a:spLocks noGrp="1"/>
          </p:cNvSpPr>
          <p:nvPr>
            <p:ph type="ftr" sz="quarter" idx="10"/>
          </p:nvPr>
        </p:nvSpPr>
        <p:spPr>
          <a:xfrm>
            <a:off x="685800" y="6477000"/>
            <a:ext cx="7239000" cy="228600"/>
          </a:xfrm>
        </p:spPr>
        <p:txBody>
          <a:bodyPr/>
          <a:lstStyle/>
          <a:p>
            <a:r>
              <a:rPr lang="en-US" smtClean="0"/>
              <a:t>FUNC-UB.0043  Futures and Options Spring 2017                           Part I: Forwards and Futures                                               ©2017 Figlewski</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838659">
                                            <p:txEl>
                                              <p:pRg st="5" end="5"/>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838659">
                                            <p:txEl>
                                              <p:pRg st="7" end="7"/>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838659">
                                            <p:txEl>
                                              <p:pRg st="9" end="9"/>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838659">
                                            <p:txEl>
                                              <p:pRg st="11" end="1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838659">
                                            <p:txEl>
                                              <p:pRg st="14" end="1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838659">
                                            <p:txEl>
                                              <p:pRg st="16" end="1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838659">
                                            <p:txEl>
                                              <p:pRg st="18" end="1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8659" grpId="0" build="p" bldLvl="2" autoUpdateAnimBg="0"/>
    </p:bldLst>
  </p:timing>
</p:sld>
</file>

<file path=ppt/slides/slide1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FUNC-UB.0043  Futures and Options Spring 2017                           Part I: Forwards and Futures                                               ©2017 Figlewski</a:t>
            </a:r>
            <a:endParaRPr lang="en-US"/>
          </a:p>
        </p:txBody>
      </p:sp>
      <p:sp>
        <p:nvSpPr>
          <p:cNvPr id="5" name="Slide Number Placeholder 4"/>
          <p:cNvSpPr>
            <a:spLocks noGrp="1"/>
          </p:cNvSpPr>
          <p:nvPr>
            <p:ph type="sldNum" sz="quarter" idx="11"/>
          </p:nvPr>
        </p:nvSpPr>
        <p:spPr/>
        <p:txBody>
          <a:bodyPr/>
          <a:lstStyle/>
          <a:p>
            <a:fld id="{A6400F1D-9F91-4F39-8C6D-2B69AE7DD680}" type="slidenum">
              <a:rPr lang="en-US"/>
              <a:pPr/>
              <a:t>120</a:t>
            </a:fld>
            <a:endParaRPr lang="en-US"/>
          </a:p>
        </p:txBody>
      </p:sp>
      <p:sp>
        <p:nvSpPr>
          <p:cNvPr id="780290" name="Rectangle 2"/>
          <p:cNvSpPr>
            <a:spLocks noGrp="1" noChangeArrowheads="1"/>
          </p:cNvSpPr>
          <p:nvPr>
            <p:ph type="title"/>
          </p:nvPr>
        </p:nvSpPr>
        <p:spPr/>
        <p:txBody>
          <a:bodyPr/>
          <a:lstStyle/>
          <a:p>
            <a:r>
              <a:rPr lang="en-US" dirty="0" smtClean="0"/>
              <a:t>Sessions 9-10:  Implementing Risk Management Strategies </a:t>
            </a:r>
            <a:endParaRPr lang="en-US" dirty="0"/>
          </a:p>
        </p:txBody>
      </p:sp>
      <p:sp>
        <p:nvSpPr>
          <p:cNvPr id="780291" name="Rectangle 3"/>
          <p:cNvSpPr>
            <a:spLocks noGrp="1" noChangeArrowheads="1"/>
          </p:cNvSpPr>
          <p:nvPr>
            <p:ph type="body" idx="1"/>
          </p:nvPr>
        </p:nvSpPr>
        <p:spPr>
          <a:xfrm>
            <a:off x="685800" y="838200"/>
            <a:ext cx="7772400" cy="5410200"/>
          </a:xfrm>
        </p:spPr>
        <p:txBody>
          <a:bodyPr/>
          <a:lstStyle/>
          <a:p>
            <a:r>
              <a:rPr lang="en-US" sz="1600" dirty="0">
                <a:cs typeface="Arial" charset="0"/>
              </a:rPr>
              <a:t>As we have seen, stock index futures are somewhat more complicated than other contracts because the underlying is a portfolio.  This feature is very important in hedging and risk management applications, because a broad index portfolio is a proxy for the "market portfolio."</a:t>
            </a:r>
          </a:p>
          <a:p>
            <a:endParaRPr lang="en-US" sz="1600" dirty="0">
              <a:cs typeface="Arial" charset="0"/>
            </a:endParaRPr>
          </a:p>
          <a:p>
            <a:r>
              <a:rPr lang="en-US" sz="1600" dirty="0">
                <a:cs typeface="Arial" charset="0"/>
              </a:rPr>
              <a:t>So far, we have looked at hedges using futures </a:t>
            </a:r>
            <a:r>
              <a:rPr lang="en-US" sz="1600" dirty="0" smtClean="0">
                <a:cs typeface="Arial" charset="0"/>
              </a:rPr>
              <a:t>contracts based </a:t>
            </a:r>
            <a:r>
              <a:rPr lang="en-US" sz="1600" dirty="0">
                <a:cs typeface="Arial" charset="0"/>
              </a:rPr>
              <a:t>on the same underlying asset.  We could ignore basis risk and design a hedge simply using the principle of dollar equivalence, although it is normally more accurate to estimate the minimum risk hedge ratio statistically.</a:t>
            </a:r>
          </a:p>
          <a:p>
            <a:endParaRPr lang="en-US" sz="1600" dirty="0">
              <a:cs typeface="Arial" charset="0"/>
            </a:endParaRPr>
          </a:p>
          <a:p>
            <a:r>
              <a:rPr lang="en-US" sz="1600" dirty="0">
                <a:cs typeface="Arial" charset="0"/>
              </a:rPr>
              <a:t>Hedging an equity position with stock index futures inherently involves a </a:t>
            </a:r>
            <a:r>
              <a:rPr lang="en-US" sz="1600" dirty="0" smtClean="0">
                <a:cs typeface="Arial" charset="0"/>
              </a:rPr>
              <a:t>"cross-hedge" </a:t>
            </a:r>
            <a:r>
              <a:rPr lang="en-US" sz="1600" dirty="0">
                <a:cs typeface="Arial" charset="0"/>
              </a:rPr>
              <a:t>which, at best, only covers a portion of the total risk exposure.  But virtually all stock positions have </a:t>
            </a:r>
            <a:r>
              <a:rPr lang="en-US" sz="1600" u="sng" dirty="0">
                <a:cs typeface="Arial" charset="0"/>
              </a:rPr>
              <a:t>some</a:t>
            </a:r>
            <a:r>
              <a:rPr lang="en-US" sz="1600" dirty="0">
                <a:cs typeface="Arial" charset="0"/>
              </a:rPr>
              <a:t> market risk, and it is </a:t>
            </a:r>
            <a:r>
              <a:rPr lang="en-US" sz="1600" dirty="0" smtClean="0">
                <a:cs typeface="Arial" charset="0"/>
              </a:rPr>
              <a:t>relatively greater </a:t>
            </a:r>
            <a:r>
              <a:rPr lang="en-US" sz="1600" dirty="0">
                <a:cs typeface="Arial" charset="0"/>
              </a:rPr>
              <a:t>for portfolios of stocks because non-market risk is reduced by </a:t>
            </a:r>
            <a:r>
              <a:rPr lang="en-US" sz="1600" dirty="0" smtClean="0">
                <a:cs typeface="Arial" charset="0"/>
              </a:rPr>
              <a:t>diversification.  A </a:t>
            </a:r>
            <a:r>
              <a:rPr lang="en-US" sz="1600" dirty="0">
                <a:cs typeface="Arial" charset="0"/>
              </a:rPr>
              <a:t>single stock index futures contract based on a broad market portfolio like the S&amp;P 500 can (partially) hedge a wide variety of equity positions.  Being able to manage market risk separately from firm specific risk leads to a number of interesting trading strategies.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80291">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80291">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Footer Placeholder 3"/>
          <p:cNvSpPr>
            <a:spLocks noGrp="1"/>
          </p:cNvSpPr>
          <p:nvPr>
            <p:ph type="ftr" sz="quarter" idx="10"/>
          </p:nvPr>
        </p:nvSpPr>
        <p:spPr/>
        <p:txBody>
          <a:bodyPr/>
          <a:lstStyle/>
          <a:p>
            <a:r>
              <a:rPr lang="en-US" smtClean="0"/>
              <a:t>FUNC-UB.0043  Futures and Options Spring 2017                           Part I: Forwards and Futures                                               ©2017 Figlewski</a:t>
            </a:r>
            <a:endParaRPr lang="en-US"/>
          </a:p>
        </p:txBody>
      </p:sp>
      <p:sp>
        <p:nvSpPr>
          <p:cNvPr id="7" name="Slide Number Placeholder 4"/>
          <p:cNvSpPr>
            <a:spLocks noGrp="1"/>
          </p:cNvSpPr>
          <p:nvPr>
            <p:ph type="sldNum" sz="quarter" idx="11"/>
          </p:nvPr>
        </p:nvSpPr>
        <p:spPr/>
        <p:txBody>
          <a:bodyPr/>
          <a:lstStyle/>
          <a:p>
            <a:fld id="{4C941750-47F8-4482-BFCF-9B32C5642FF9}" type="slidenum">
              <a:rPr lang="en-US"/>
              <a:pPr/>
              <a:t>121</a:t>
            </a:fld>
            <a:endParaRPr lang="en-US"/>
          </a:p>
        </p:txBody>
      </p:sp>
      <p:sp>
        <p:nvSpPr>
          <p:cNvPr id="609282" name="Rectangle 2"/>
          <p:cNvSpPr>
            <a:spLocks noGrp="1" noChangeArrowheads="1"/>
          </p:cNvSpPr>
          <p:nvPr>
            <p:ph type="title"/>
          </p:nvPr>
        </p:nvSpPr>
        <p:spPr/>
        <p:txBody>
          <a:bodyPr/>
          <a:lstStyle/>
          <a:p>
            <a:r>
              <a:rPr lang="en-US" dirty="0"/>
              <a:t>Sessions 9-10:  Implementing Risk Management Strategies </a:t>
            </a:r>
          </a:p>
        </p:txBody>
      </p:sp>
      <p:sp>
        <p:nvSpPr>
          <p:cNvPr id="609283" name="Rectangle 3"/>
          <p:cNvSpPr>
            <a:spLocks noGrp="1" noChangeArrowheads="1"/>
          </p:cNvSpPr>
          <p:nvPr>
            <p:ph type="body" idx="1"/>
          </p:nvPr>
        </p:nvSpPr>
        <p:spPr>
          <a:xfrm>
            <a:off x="685800" y="2667000"/>
            <a:ext cx="7772400" cy="3810000"/>
          </a:xfrm>
        </p:spPr>
        <p:txBody>
          <a:bodyPr/>
          <a:lstStyle/>
          <a:p>
            <a:r>
              <a:rPr lang="en-US" sz="1600" dirty="0"/>
              <a:t>Exposure to price risk related to broad market movements is summarized by the stock's beta coefficient ( </a:t>
            </a:r>
            <a:r>
              <a:rPr lang="en-US" sz="1600" dirty="0">
                <a:sym typeface="Symbol" pitchFamily="18" charset="2"/>
              </a:rPr>
              <a:t> ).  </a:t>
            </a:r>
          </a:p>
          <a:p>
            <a:endParaRPr lang="en-US" sz="1200" dirty="0">
              <a:sym typeface="Symbol" pitchFamily="18" charset="2"/>
            </a:endParaRPr>
          </a:p>
          <a:p>
            <a:r>
              <a:rPr lang="en-US" sz="1600" dirty="0" smtClean="0">
                <a:sym typeface="Symbol" pitchFamily="18" charset="2"/>
              </a:rPr>
              <a:t>"Epsilon" (  )  </a:t>
            </a:r>
            <a:r>
              <a:rPr lang="en-US" sz="1600" dirty="0">
                <a:sym typeface="Symbol" pitchFamily="18" charset="2"/>
              </a:rPr>
              <a:t>is the random non-market </a:t>
            </a:r>
            <a:r>
              <a:rPr lang="en-US" sz="1600" dirty="0" smtClean="0">
                <a:sym typeface="Symbol" pitchFamily="18" charset="2"/>
              </a:rPr>
              <a:t>(idiosyncratic) component </a:t>
            </a:r>
            <a:r>
              <a:rPr lang="en-US" sz="1600" dirty="0">
                <a:sym typeface="Symbol" pitchFamily="18" charset="2"/>
              </a:rPr>
              <a:t>of return and </a:t>
            </a:r>
            <a:r>
              <a:rPr lang="en-US" sz="1600" dirty="0"/>
              <a:t>"alpha" </a:t>
            </a:r>
            <a:r>
              <a:rPr lang="en-US" sz="1600" dirty="0" smtClean="0"/>
              <a:t>   ( </a:t>
            </a:r>
            <a:r>
              <a:rPr lang="en-US" sz="1600" dirty="0" smtClean="0">
                <a:sym typeface="Symbol" pitchFamily="18" charset="2"/>
              </a:rPr>
              <a:t> </a:t>
            </a:r>
            <a:r>
              <a:rPr lang="en-US" sz="1600" dirty="0">
                <a:sym typeface="Symbol" pitchFamily="18" charset="2"/>
              </a:rPr>
              <a:t>) measures consistent (nonrandom) excess return </a:t>
            </a:r>
            <a:r>
              <a:rPr lang="en-US" sz="1600" u="sng" dirty="0">
                <a:sym typeface="Symbol" pitchFamily="18" charset="2"/>
              </a:rPr>
              <a:t>above</a:t>
            </a:r>
            <a:r>
              <a:rPr lang="en-US" sz="1600" dirty="0">
                <a:sym typeface="Symbol" pitchFamily="18" charset="2"/>
              </a:rPr>
              <a:t> what can be justified as compensation for bearing beta risk.  </a:t>
            </a:r>
            <a:r>
              <a:rPr lang="en-US" sz="1600" dirty="0"/>
              <a:t>In equilibrium, alpha should be zero.  Positive alpha means </a:t>
            </a:r>
            <a:r>
              <a:rPr lang="en-US" sz="1600" dirty="0" smtClean="0"/>
              <a:t>consistently superior </a:t>
            </a:r>
            <a:r>
              <a:rPr lang="en-US" sz="1600" dirty="0"/>
              <a:t>investment performance that is not due to luck.</a:t>
            </a:r>
          </a:p>
          <a:p>
            <a:endParaRPr lang="en-US" sz="1050" dirty="0"/>
          </a:p>
          <a:p>
            <a:r>
              <a:rPr lang="en-US" sz="1600" dirty="0"/>
              <a:t>A hedge with S&amp;P futures can hedge market risk but not non-market or "firm-specific" risk. Non-market risk becomes "</a:t>
            </a:r>
            <a:r>
              <a:rPr lang="en-US" sz="1600" b="1" dirty="0"/>
              <a:t>basis risk</a:t>
            </a:r>
            <a:r>
              <a:rPr lang="en-US" sz="1600" dirty="0"/>
              <a:t>" or "</a:t>
            </a:r>
            <a:r>
              <a:rPr lang="en-US" sz="1600" b="1" dirty="0"/>
              <a:t>tracking error</a:t>
            </a:r>
            <a:r>
              <a:rPr lang="en-US" sz="1600" dirty="0"/>
              <a:t>" risk in a hedging application.</a:t>
            </a:r>
          </a:p>
          <a:p>
            <a:endParaRPr lang="en-US" sz="1200" dirty="0"/>
          </a:p>
          <a:p>
            <a:r>
              <a:rPr lang="en-US" sz="1600" dirty="0"/>
              <a:t>NOTE:  </a:t>
            </a:r>
            <a:r>
              <a:rPr lang="en-US" sz="1600" dirty="0" smtClean="0"/>
              <a:t>The </a:t>
            </a:r>
            <a:r>
              <a:rPr lang="en-US" sz="1600" dirty="0"/>
              <a:t>empirical evidence </a:t>
            </a:r>
            <a:r>
              <a:rPr lang="en-US" sz="1600" dirty="0" smtClean="0"/>
              <a:t>that </a:t>
            </a:r>
            <a:r>
              <a:rPr lang="en-US" sz="1600" u="sng" dirty="0"/>
              <a:t>mean returns</a:t>
            </a:r>
            <a:r>
              <a:rPr lang="en-US" sz="1600" dirty="0"/>
              <a:t> of </a:t>
            </a:r>
            <a:r>
              <a:rPr lang="en-US" sz="1600" dirty="0" smtClean="0"/>
              <a:t>high-beta stocks </a:t>
            </a:r>
            <a:r>
              <a:rPr lang="en-US" sz="1600" dirty="0"/>
              <a:t>are </a:t>
            </a:r>
            <a:r>
              <a:rPr lang="en-US" sz="1600" dirty="0" smtClean="0"/>
              <a:t>higher than mean returns for low-beta </a:t>
            </a:r>
            <a:r>
              <a:rPr lang="en-US" sz="1600" dirty="0"/>
              <a:t>stocks is surprisingly </a:t>
            </a:r>
            <a:r>
              <a:rPr lang="en-US" sz="1600" dirty="0" smtClean="0"/>
              <a:t>(disturbingly!) weak.  BUT, </a:t>
            </a:r>
            <a:r>
              <a:rPr lang="en-US" sz="1600" dirty="0"/>
              <a:t>there is no question that beta is a good measure of </a:t>
            </a:r>
            <a:r>
              <a:rPr lang="en-US" sz="1600" u="sng" dirty="0"/>
              <a:t>exposure to market risk</a:t>
            </a:r>
            <a:r>
              <a:rPr lang="en-US" sz="1600" dirty="0" smtClean="0"/>
              <a:t>.</a:t>
            </a:r>
          </a:p>
        </p:txBody>
      </p:sp>
      <p:graphicFrame>
        <p:nvGraphicFramePr>
          <p:cNvPr id="609284" name="Object 4"/>
          <p:cNvGraphicFramePr>
            <a:graphicFrameLocks noChangeAspect="1"/>
          </p:cNvGraphicFramePr>
          <p:nvPr/>
        </p:nvGraphicFramePr>
        <p:xfrm>
          <a:off x="1447800" y="2133600"/>
          <a:ext cx="6284913" cy="311150"/>
        </p:xfrm>
        <a:graphic>
          <a:graphicData uri="http://schemas.openxmlformats.org/presentationml/2006/ole">
            <mc:AlternateContent xmlns:mc="http://schemas.openxmlformats.org/markup-compatibility/2006">
              <mc:Choice xmlns:v="urn:schemas-microsoft-com:vml" Requires="v">
                <p:oleObj spid="_x0000_s609564" name="Equation" r:id="rId3" imgW="4851400" imgH="241300" progId="Equation.3">
                  <p:embed/>
                </p:oleObj>
              </mc:Choice>
              <mc:Fallback>
                <p:oleObj name="Equation" r:id="rId3" imgW="4851400" imgH="241300" progId="Equation.3">
                  <p:embed/>
                  <p:pic>
                    <p:nvPicPr>
                      <p:cNvPr id="0" name="Picture 10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47800" y="2133600"/>
                        <a:ext cx="6284913" cy="3111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09285" name="Text Box 5"/>
          <p:cNvSpPr txBox="1">
            <a:spLocks noChangeArrowheads="1"/>
          </p:cNvSpPr>
          <p:nvPr/>
        </p:nvSpPr>
        <p:spPr bwMode="auto">
          <a:xfrm>
            <a:off x="762000" y="914400"/>
            <a:ext cx="7696200" cy="904875"/>
          </a:xfrm>
          <a:prstGeom prst="rect">
            <a:avLst/>
          </a:prstGeom>
          <a:noFill/>
          <a:ln w="9525">
            <a:noFill/>
            <a:miter lim="800000"/>
            <a:headEnd/>
            <a:tailEnd/>
          </a:ln>
          <a:effectLst/>
        </p:spPr>
        <p:txBody>
          <a:bodyPr>
            <a:spAutoFit/>
          </a:bodyPr>
          <a:lstStyle/>
          <a:p>
            <a:pPr algn="ctr">
              <a:spcBef>
                <a:spcPct val="20000"/>
              </a:spcBef>
            </a:pPr>
            <a:r>
              <a:rPr lang="en-US" sz="1800" i="0" u="sng"/>
              <a:t>Market Risk, Beta and the CAPM </a:t>
            </a:r>
            <a:endParaRPr lang="en-US" sz="1800" i="0"/>
          </a:p>
          <a:p>
            <a:pPr>
              <a:spcBef>
                <a:spcPct val="20000"/>
              </a:spcBef>
            </a:pPr>
            <a:r>
              <a:rPr lang="en-US" i="0"/>
              <a:t>The relationship between the expected return on an individual stock or a portfolio and the broad stock market is expressed in the Capital Asset Pricing Model.</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60928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0928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60928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60928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60928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9283" grpId="0" build="p" autoUpdateAnimBg="0"/>
    </p:bldLst>
  </p:timing>
</p:sld>
</file>

<file path=ppt/slides/slide1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FUNC-UB.0043  Futures and Options Spring 2017                           Part I: Forwards and Futures                                               ©2017 Figlewski</a:t>
            </a:r>
            <a:endParaRPr lang="en-US"/>
          </a:p>
        </p:txBody>
      </p:sp>
      <p:sp>
        <p:nvSpPr>
          <p:cNvPr id="5" name="Slide Number Placeholder 4"/>
          <p:cNvSpPr>
            <a:spLocks noGrp="1"/>
          </p:cNvSpPr>
          <p:nvPr>
            <p:ph type="sldNum" sz="quarter" idx="11"/>
          </p:nvPr>
        </p:nvSpPr>
        <p:spPr/>
        <p:txBody>
          <a:bodyPr/>
          <a:lstStyle/>
          <a:p>
            <a:fld id="{203BC1A0-9646-422D-8EA0-17A6FCB415D9}" type="slidenum">
              <a:rPr lang="en-US"/>
              <a:pPr/>
              <a:t>122</a:t>
            </a:fld>
            <a:endParaRPr lang="en-US"/>
          </a:p>
        </p:txBody>
      </p:sp>
      <p:sp>
        <p:nvSpPr>
          <p:cNvPr id="611330" name="Rectangle 2"/>
          <p:cNvSpPr>
            <a:spLocks noGrp="1" noChangeArrowheads="1"/>
          </p:cNvSpPr>
          <p:nvPr>
            <p:ph type="title"/>
          </p:nvPr>
        </p:nvSpPr>
        <p:spPr/>
        <p:txBody>
          <a:bodyPr/>
          <a:lstStyle/>
          <a:p>
            <a:r>
              <a:rPr lang="en-US" dirty="0"/>
              <a:t>Sessions 9-10:  Implementing Risk Management Strategies </a:t>
            </a:r>
          </a:p>
        </p:txBody>
      </p:sp>
      <p:sp>
        <p:nvSpPr>
          <p:cNvPr id="611331" name="Rectangle 3"/>
          <p:cNvSpPr>
            <a:spLocks noGrp="1" noChangeArrowheads="1"/>
          </p:cNvSpPr>
          <p:nvPr>
            <p:ph type="body" idx="1"/>
          </p:nvPr>
        </p:nvSpPr>
        <p:spPr/>
        <p:txBody>
          <a:bodyPr/>
          <a:lstStyle/>
          <a:p>
            <a:pPr algn="ctr">
              <a:lnSpc>
                <a:spcPct val="90000"/>
              </a:lnSpc>
            </a:pPr>
            <a:endParaRPr lang="en-US" u="sng" dirty="0" smtClean="0"/>
          </a:p>
          <a:p>
            <a:pPr algn="ctr">
              <a:lnSpc>
                <a:spcPct val="90000"/>
              </a:lnSpc>
            </a:pPr>
            <a:r>
              <a:rPr lang="en-US" u="sng" dirty="0" smtClean="0"/>
              <a:t>Beta</a:t>
            </a:r>
            <a:r>
              <a:rPr lang="en-US" u="sng" dirty="0"/>
              <a:t>, Alpha, and Performance Measurement</a:t>
            </a:r>
          </a:p>
          <a:p>
            <a:pPr>
              <a:lnSpc>
                <a:spcPct val="90000"/>
              </a:lnSpc>
            </a:pPr>
            <a:endParaRPr lang="en-US" sz="1000" dirty="0"/>
          </a:p>
          <a:p>
            <a:pPr>
              <a:lnSpc>
                <a:spcPct val="90000"/>
              </a:lnSpc>
            </a:pPr>
            <a:r>
              <a:rPr lang="en-US" sz="1600" dirty="0"/>
              <a:t>Money managers focus </a:t>
            </a:r>
            <a:r>
              <a:rPr lang="en-US" sz="1600" u="sng" dirty="0"/>
              <a:t>very</a:t>
            </a:r>
            <a:r>
              <a:rPr lang="en-US" sz="1600" dirty="0"/>
              <a:t> heavily on beta and alpha.  Beta measures their risk exposure, and clients evaluate a manager's performance in terms of her portfolio's alpha.</a:t>
            </a:r>
          </a:p>
          <a:p>
            <a:pPr>
              <a:lnSpc>
                <a:spcPct val="90000"/>
              </a:lnSpc>
            </a:pPr>
            <a:endParaRPr lang="en-US" sz="1600" dirty="0"/>
          </a:p>
          <a:p>
            <a:pPr>
              <a:lnSpc>
                <a:spcPct val="90000"/>
              </a:lnSpc>
            </a:pPr>
            <a:r>
              <a:rPr lang="en-US" sz="1600" dirty="0"/>
              <a:t>Anyone can create a passive portfolio with alpha of zero and whatever beta they </a:t>
            </a:r>
            <a:r>
              <a:rPr lang="en-US" sz="1600" dirty="0" smtClean="0"/>
              <a:t>want (within limits), </a:t>
            </a:r>
            <a:r>
              <a:rPr lang="en-US" sz="1600" dirty="0"/>
              <a:t>by just dividing their funds between cash and the market portfolio.  </a:t>
            </a:r>
          </a:p>
          <a:p>
            <a:pPr lvl="1">
              <a:lnSpc>
                <a:spcPct val="90000"/>
              </a:lnSpc>
            </a:pPr>
            <a:endParaRPr lang="en-US" dirty="0"/>
          </a:p>
          <a:p>
            <a:pPr lvl="1">
              <a:lnSpc>
                <a:spcPct val="90000"/>
              </a:lnSpc>
            </a:pPr>
            <a:r>
              <a:rPr lang="en-US" dirty="0"/>
              <a:t>to make beta = 0, put all the funds in T-bills;</a:t>
            </a:r>
          </a:p>
          <a:p>
            <a:pPr lvl="1">
              <a:lnSpc>
                <a:spcPct val="90000"/>
              </a:lnSpc>
            </a:pPr>
            <a:r>
              <a:rPr lang="en-US" dirty="0"/>
              <a:t>to make beta = 1.0, put all the funds in the market portfolio;</a:t>
            </a:r>
          </a:p>
          <a:p>
            <a:pPr lvl="1">
              <a:lnSpc>
                <a:spcPct val="90000"/>
              </a:lnSpc>
            </a:pPr>
            <a:r>
              <a:rPr lang="en-US" dirty="0"/>
              <a:t>to make beta = 0.5, put 1/2 the funds in T-bills and 1/2 in the market;</a:t>
            </a:r>
          </a:p>
          <a:p>
            <a:pPr lvl="1">
              <a:lnSpc>
                <a:spcPct val="90000"/>
              </a:lnSpc>
            </a:pPr>
            <a:r>
              <a:rPr lang="en-US" dirty="0"/>
              <a:t>etc.</a:t>
            </a:r>
          </a:p>
          <a:p>
            <a:pPr lvl="1">
              <a:lnSpc>
                <a:spcPct val="90000"/>
              </a:lnSpc>
            </a:pPr>
            <a:r>
              <a:rPr lang="en-US" dirty="0"/>
              <a:t>C</a:t>
            </a:r>
            <a:r>
              <a:rPr lang="en-US" dirty="0" smtClean="0"/>
              <a:t>reating a negative beta requires selling short </a:t>
            </a:r>
            <a:r>
              <a:rPr lang="en-US" dirty="0"/>
              <a:t>the market portfolio, and getting beta above 1.0 requires borrowing in order to leverage a long position in the market portfolio.  </a:t>
            </a:r>
            <a:r>
              <a:rPr lang="en-US" dirty="0" smtClean="0"/>
              <a:t>Neither of these is </a:t>
            </a:r>
            <a:r>
              <a:rPr lang="en-US" dirty="0"/>
              <a:t>easy.  Many institutional investors, such as pension funds, are not permitted to use leverage or to sell short.</a:t>
            </a:r>
          </a:p>
          <a:p>
            <a:pPr lvl="1">
              <a:lnSpc>
                <a:spcPct val="90000"/>
              </a:lnSpc>
            </a:pPr>
            <a:endParaRPr lang="en-US" dirty="0"/>
          </a:p>
          <a:p>
            <a:pPr>
              <a:lnSpc>
                <a:spcPct val="90000"/>
              </a:lnSpc>
            </a:pPr>
            <a:r>
              <a:rPr lang="en-US" sz="1600" dirty="0"/>
              <a:t>Stock index futures and other derivatives make adjusting a portfolio's beta to a target value easier than this, more direct, and much cheaper to do than by trading stocks to change its composition.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11331">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11331">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611331">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611331">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611331">
                                            <p:txEl>
                                              <p:pRg st="9" end="9"/>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499"/>
                                          </p:stCondLst>
                                        </p:cTn>
                                        <p:tgtEl>
                                          <p:spTgt spid="611331">
                                            <p:txEl>
                                              <p:pRg st="10" end="10"/>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499"/>
                                          </p:stCondLst>
                                        </p:cTn>
                                        <p:tgtEl>
                                          <p:spTgt spid="611331">
                                            <p:txEl>
                                              <p:pRg st="11" end="11"/>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499"/>
                                          </p:stCondLst>
                                        </p:cTn>
                                        <p:tgtEl>
                                          <p:spTgt spid="611331">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1331" grpId="0" uiExpand="1" build="p" bldLvl="2" autoUpdateAnimBg="0"/>
    </p:bldLst>
  </p:timing>
</p:sld>
</file>

<file path=ppt/slides/slide1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FUNC-UB.0043  Futures and Options Spring 2017                           Part I: Forwards and Futures                                               ©2017 Figlewski</a:t>
            </a:r>
            <a:endParaRPr lang="en-US"/>
          </a:p>
        </p:txBody>
      </p:sp>
      <p:sp>
        <p:nvSpPr>
          <p:cNvPr id="5" name="Slide Number Placeholder 4"/>
          <p:cNvSpPr>
            <a:spLocks noGrp="1"/>
          </p:cNvSpPr>
          <p:nvPr>
            <p:ph type="sldNum" sz="quarter" idx="11"/>
          </p:nvPr>
        </p:nvSpPr>
        <p:spPr/>
        <p:txBody>
          <a:bodyPr/>
          <a:lstStyle/>
          <a:p>
            <a:fld id="{BF6B8481-0B50-47FE-812A-877794039483}" type="slidenum">
              <a:rPr lang="en-US"/>
              <a:pPr/>
              <a:t>123</a:t>
            </a:fld>
            <a:endParaRPr lang="en-US"/>
          </a:p>
        </p:txBody>
      </p:sp>
      <p:sp>
        <p:nvSpPr>
          <p:cNvPr id="612354" name="Rectangle 2"/>
          <p:cNvSpPr>
            <a:spLocks noGrp="1" noChangeArrowheads="1"/>
          </p:cNvSpPr>
          <p:nvPr>
            <p:ph type="title"/>
          </p:nvPr>
        </p:nvSpPr>
        <p:spPr/>
        <p:txBody>
          <a:bodyPr/>
          <a:lstStyle/>
          <a:p>
            <a:r>
              <a:rPr lang="en-US" dirty="0"/>
              <a:t>Sessions 9-10:  Implementing Risk Management Strategies </a:t>
            </a:r>
          </a:p>
        </p:txBody>
      </p:sp>
      <p:sp>
        <p:nvSpPr>
          <p:cNvPr id="612355" name="Rectangle 3"/>
          <p:cNvSpPr>
            <a:spLocks noGrp="1" noChangeArrowheads="1"/>
          </p:cNvSpPr>
          <p:nvPr>
            <p:ph type="body" idx="1"/>
          </p:nvPr>
        </p:nvSpPr>
        <p:spPr/>
        <p:txBody>
          <a:bodyPr/>
          <a:lstStyle/>
          <a:p>
            <a:pPr algn="ctr">
              <a:lnSpc>
                <a:spcPct val="90000"/>
              </a:lnSpc>
            </a:pPr>
            <a:r>
              <a:rPr lang="en-US" u="sng" dirty="0"/>
              <a:t>Using Index Futures to Adjust Market Risk Exposure</a:t>
            </a:r>
          </a:p>
          <a:p>
            <a:pPr>
              <a:lnSpc>
                <a:spcPct val="90000"/>
              </a:lnSpc>
            </a:pPr>
            <a:endParaRPr lang="en-US" sz="1200" dirty="0"/>
          </a:p>
          <a:p>
            <a:pPr>
              <a:lnSpc>
                <a:spcPct val="90000"/>
              </a:lnSpc>
            </a:pPr>
            <a:r>
              <a:rPr lang="en-US" sz="1600" dirty="0"/>
              <a:t>Suppose we hold a $100 million stock portfolio whose beta is 0.70.</a:t>
            </a:r>
          </a:p>
          <a:p>
            <a:pPr>
              <a:lnSpc>
                <a:spcPct val="90000"/>
              </a:lnSpc>
            </a:pPr>
            <a:endParaRPr lang="en-US" sz="1200" dirty="0"/>
          </a:p>
          <a:p>
            <a:pPr>
              <a:lnSpc>
                <a:spcPct val="90000"/>
              </a:lnSpc>
            </a:pPr>
            <a:r>
              <a:rPr lang="en-US" sz="1600" dirty="0"/>
              <a:t>This </a:t>
            </a:r>
            <a:r>
              <a:rPr lang="en-US" sz="1600" dirty="0" smtClean="0"/>
              <a:t>has exposure to the stock market </a:t>
            </a:r>
            <a:r>
              <a:rPr lang="en-US" sz="1600" dirty="0"/>
              <a:t>like $70 million in the S&amp;P 500 index portfolio and $30 million in completely unrelated risky assets.</a:t>
            </a:r>
          </a:p>
          <a:p>
            <a:pPr>
              <a:lnSpc>
                <a:spcPct val="90000"/>
              </a:lnSpc>
            </a:pPr>
            <a:endParaRPr lang="en-US" sz="1200" dirty="0"/>
          </a:p>
          <a:p>
            <a:pPr lvl="1">
              <a:lnSpc>
                <a:spcPct val="90000"/>
              </a:lnSpc>
            </a:pPr>
            <a:r>
              <a:rPr lang="en-US" dirty="0"/>
              <a:t>To make beta = 0, hedge the full market exposure:  Sell S&amp;P futures on $70 million of the index.</a:t>
            </a:r>
          </a:p>
          <a:p>
            <a:pPr lvl="1">
              <a:lnSpc>
                <a:spcPct val="90000"/>
              </a:lnSpc>
              <a:buFontTx/>
              <a:buNone/>
            </a:pPr>
            <a:endParaRPr lang="en-US" sz="1000" dirty="0"/>
          </a:p>
          <a:p>
            <a:pPr lvl="1">
              <a:lnSpc>
                <a:spcPct val="90000"/>
              </a:lnSpc>
            </a:pPr>
            <a:r>
              <a:rPr lang="en-US" dirty="0"/>
              <a:t>To make beta = 1.0, increase market exposure to $100 million by going long index futures on $30 million of the S&amp;P.</a:t>
            </a:r>
          </a:p>
          <a:p>
            <a:pPr lvl="1">
              <a:lnSpc>
                <a:spcPct val="90000"/>
              </a:lnSpc>
              <a:buFontTx/>
              <a:buNone/>
            </a:pPr>
            <a:endParaRPr lang="en-US" sz="1000" dirty="0"/>
          </a:p>
          <a:p>
            <a:pPr lvl="1">
              <a:lnSpc>
                <a:spcPct val="90000"/>
              </a:lnSpc>
            </a:pPr>
            <a:r>
              <a:rPr lang="en-US" dirty="0"/>
              <a:t>To reduce beta to 0.5, sell S&amp;P futures to hedge $20 million of the market exposure.</a:t>
            </a:r>
          </a:p>
          <a:p>
            <a:pPr lvl="1">
              <a:lnSpc>
                <a:spcPct val="90000"/>
              </a:lnSpc>
              <a:buFontTx/>
              <a:buNone/>
            </a:pPr>
            <a:endParaRPr lang="en-US" sz="1000" dirty="0"/>
          </a:p>
          <a:p>
            <a:pPr lvl="1">
              <a:lnSpc>
                <a:spcPct val="90000"/>
              </a:lnSpc>
            </a:pPr>
            <a:r>
              <a:rPr lang="en-US" dirty="0"/>
              <a:t>etc.</a:t>
            </a:r>
          </a:p>
          <a:p>
            <a:pPr lvl="1">
              <a:lnSpc>
                <a:spcPct val="90000"/>
              </a:lnSpc>
              <a:buFontTx/>
              <a:buNone/>
            </a:pPr>
            <a:endParaRPr lang="en-US" sz="1000" dirty="0"/>
          </a:p>
          <a:p>
            <a:pPr lvl="1">
              <a:lnSpc>
                <a:spcPct val="90000"/>
              </a:lnSpc>
            </a:pPr>
            <a:r>
              <a:rPr lang="en-US" dirty="0" smtClean="0"/>
              <a:t>Creating </a:t>
            </a:r>
            <a:r>
              <a:rPr lang="en-US" dirty="0"/>
              <a:t>a negative beta is easy, just by selling more than $70 million of futures.</a:t>
            </a:r>
          </a:p>
          <a:p>
            <a:pPr lvl="1">
              <a:lnSpc>
                <a:spcPct val="90000"/>
              </a:lnSpc>
              <a:buFontTx/>
              <a:buNone/>
            </a:pPr>
            <a:endParaRPr lang="en-US" sz="1000" dirty="0"/>
          </a:p>
          <a:p>
            <a:pPr lvl="1">
              <a:lnSpc>
                <a:spcPct val="90000"/>
              </a:lnSpc>
            </a:pPr>
            <a:r>
              <a:rPr lang="en-US" dirty="0"/>
              <a:t>Similarly, getting beta above 1.0 simply requires going long more than $30 million in f</a:t>
            </a:r>
            <a:r>
              <a:rPr lang="en-US" sz="1400" dirty="0"/>
              <a:t>utures.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12355">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12355">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612355">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612355">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612355">
                                            <p:txEl>
                                              <p:pRg st="10" end="10"/>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499"/>
                                          </p:stCondLst>
                                        </p:cTn>
                                        <p:tgtEl>
                                          <p:spTgt spid="612355">
                                            <p:txEl>
                                              <p:pRg st="12" end="12"/>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499"/>
                                          </p:stCondLst>
                                        </p:cTn>
                                        <p:tgtEl>
                                          <p:spTgt spid="612355">
                                            <p:txEl>
                                              <p:pRg st="14" end="14"/>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499"/>
                                          </p:stCondLst>
                                        </p:cTn>
                                        <p:tgtEl>
                                          <p:spTgt spid="612355">
                                            <p:txEl>
                                              <p:pRg st="16" end="1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2355" grpId="0" uiExpand="1" build="p" bldLvl="2" autoUpdateAnimBg="0"/>
    </p:bldLst>
  </p:timing>
</p:sld>
</file>

<file path=ppt/slides/slide1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FUNC-UB.0043  Futures and Options Spring 2017                           Part I: Forwards and Futures                                               ©2017 Figlewski</a:t>
            </a:r>
            <a:endParaRPr lang="en-US"/>
          </a:p>
        </p:txBody>
      </p:sp>
      <p:sp>
        <p:nvSpPr>
          <p:cNvPr id="5" name="Slide Number Placeholder 4"/>
          <p:cNvSpPr>
            <a:spLocks noGrp="1"/>
          </p:cNvSpPr>
          <p:nvPr>
            <p:ph type="sldNum" sz="quarter" idx="11"/>
          </p:nvPr>
        </p:nvSpPr>
        <p:spPr/>
        <p:txBody>
          <a:bodyPr/>
          <a:lstStyle/>
          <a:p>
            <a:fld id="{7D6B21BE-E4AA-4BE3-8649-9CBE3E2EF4BA}" type="slidenum">
              <a:rPr lang="en-US"/>
              <a:pPr/>
              <a:t>124</a:t>
            </a:fld>
            <a:endParaRPr lang="en-US"/>
          </a:p>
        </p:txBody>
      </p:sp>
      <p:sp>
        <p:nvSpPr>
          <p:cNvPr id="613378" name="Rectangle 2"/>
          <p:cNvSpPr>
            <a:spLocks noGrp="1" noChangeArrowheads="1"/>
          </p:cNvSpPr>
          <p:nvPr>
            <p:ph type="title"/>
          </p:nvPr>
        </p:nvSpPr>
        <p:spPr/>
        <p:txBody>
          <a:bodyPr/>
          <a:lstStyle/>
          <a:p>
            <a:r>
              <a:rPr lang="en-US" dirty="0"/>
              <a:t>Sessions 9-10:  Implementing Risk Management Strategies </a:t>
            </a:r>
          </a:p>
        </p:txBody>
      </p:sp>
      <p:sp>
        <p:nvSpPr>
          <p:cNvPr id="613379" name="Rectangle 3"/>
          <p:cNvSpPr>
            <a:spLocks noGrp="1" noChangeArrowheads="1"/>
          </p:cNvSpPr>
          <p:nvPr>
            <p:ph type="body" idx="1"/>
          </p:nvPr>
        </p:nvSpPr>
        <p:spPr>
          <a:xfrm>
            <a:off x="685800" y="838200"/>
            <a:ext cx="7772400" cy="5638800"/>
          </a:xfrm>
        </p:spPr>
        <p:txBody>
          <a:bodyPr/>
          <a:lstStyle/>
          <a:p>
            <a:pPr algn="ctr"/>
            <a:r>
              <a:rPr lang="en-US" u="sng" dirty="0" smtClean="0"/>
              <a:t>Dollar </a:t>
            </a:r>
            <a:r>
              <a:rPr lang="en-US" u="sng" dirty="0"/>
              <a:t>Equivalence in Hedging Equity Risk</a:t>
            </a:r>
            <a:endParaRPr lang="en-US" sz="1600" u="sng" dirty="0"/>
          </a:p>
          <a:p>
            <a:endParaRPr lang="en-US" dirty="0"/>
          </a:p>
          <a:p>
            <a:r>
              <a:rPr lang="en-US" sz="1600" dirty="0"/>
              <a:t>Suppose we want to hedge $100 million of the OEX (S&amp;P 100 index) portfolio with S&amp;P 500 futures.  The beta of the OEX is about 1.0</a:t>
            </a:r>
          </a:p>
          <a:p>
            <a:endParaRPr lang="en-US" sz="1600" dirty="0"/>
          </a:p>
          <a:p>
            <a:r>
              <a:rPr lang="en-US" sz="1600" dirty="0"/>
              <a:t>To achieve dollar equivalence we need to trade futures on the same amount of the S&amp;P index as our OEX holding, $100 million.</a:t>
            </a:r>
          </a:p>
          <a:p>
            <a:endParaRPr lang="en-US" sz="1600" dirty="0"/>
          </a:p>
          <a:p>
            <a:r>
              <a:rPr lang="en-US" sz="1600" dirty="0"/>
              <a:t>Suppose the spot S&amp;P index is at </a:t>
            </a:r>
            <a:r>
              <a:rPr lang="en-US" sz="1600" dirty="0" smtClean="0"/>
              <a:t>2250.00</a:t>
            </a:r>
            <a:r>
              <a:rPr lang="en-US" sz="1600" dirty="0"/>
              <a:t>.  </a:t>
            </a:r>
            <a:r>
              <a:rPr lang="en-US" sz="1600" dirty="0" smtClean="0"/>
              <a:t>This is a lot like saying the "price" of a "share" of the index is $2250.  The </a:t>
            </a:r>
            <a:r>
              <a:rPr lang="en-US" sz="1600" dirty="0"/>
              <a:t>number of </a:t>
            </a:r>
            <a:r>
              <a:rPr lang="en-US" sz="1600" dirty="0" smtClean="0"/>
              <a:t>index "shares" </a:t>
            </a:r>
            <a:r>
              <a:rPr lang="en-US" sz="1600" dirty="0"/>
              <a:t>we want to sell futures on is  </a:t>
            </a:r>
            <a:endParaRPr lang="en-US" sz="1600" dirty="0" smtClean="0"/>
          </a:p>
          <a:p>
            <a:r>
              <a:rPr lang="en-US" sz="1600" dirty="0" smtClean="0"/>
              <a:t>$</a:t>
            </a:r>
            <a:r>
              <a:rPr lang="en-US" sz="1600" dirty="0"/>
              <a:t>100 million / </a:t>
            </a:r>
            <a:r>
              <a:rPr lang="en-US" sz="1600" dirty="0" smtClean="0"/>
              <a:t>2250 </a:t>
            </a:r>
            <a:r>
              <a:rPr lang="en-US" sz="1600" dirty="0"/>
              <a:t>= </a:t>
            </a:r>
            <a:r>
              <a:rPr lang="en-US" sz="1600" dirty="0" smtClean="0"/>
              <a:t>44,444.</a:t>
            </a:r>
            <a:endParaRPr lang="en-US" sz="1600" dirty="0"/>
          </a:p>
          <a:p>
            <a:endParaRPr lang="en-US" sz="1600" dirty="0"/>
          </a:p>
          <a:p>
            <a:r>
              <a:rPr lang="en-US" sz="1600" dirty="0"/>
              <a:t>One futures contract is for 250 index shares, so we sell  </a:t>
            </a:r>
            <a:r>
              <a:rPr lang="en-US" sz="1600" dirty="0" smtClean="0"/>
              <a:t>44,444  </a:t>
            </a:r>
            <a:r>
              <a:rPr lang="en-US" sz="1600" dirty="0"/>
              <a:t>/ 250 = </a:t>
            </a:r>
            <a:r>
              <a:rPr lang="en-US" sz="1600" dirty="0" smtClean="0"/>
              <a:t>178 </a:t>
            </a:r>
            <a:r>
              <a:rPr lang="en-US" sz="1600" dirty="0"/>
              <a:t>S&amp;P futures contracts.  </a:t>
            </a:r>
          </a:p>
          <a:p>
            <a:endParaRPr lang="en-US" sz="1600" dirty="0"/>
          </a:p>
          <a:p>
            <a:r>
              <a:rPr lang="en-US" sz="1600" dirty="0" smtClean="0"/>
              <a:t>It is somewhat better theoretically to use the level of the cash index rather than the futures price in doing this calculation because beta comes from the relation of the return on the OEX cash portfolio to the return on the S&amp;P index portfolio (rather than to the return on the future).  This distinction is a "fine point."  It matters very little in practice.</a:t>
            </a:r>
            <a:endParaRPr lang="en-US" sz="1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13379">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13379">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613379">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613379">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613379">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613379">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3379" grpId="0" uiExpand="1" build="p" autoUpdateAnimBg="0"/>
    </p:bldLst>
  </p:timing>
</p:sld>
</file>

<file path=ppt/slides/slide1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Footer Placeholder 3"/>
          <p:cNvSpPr>
            <a:spLocks noGrp="1"/>
          </p:cNvSpPr>
          <p:nvPr>
            <p:ph type="ftr" sz="quarter" idx="10"/>
          </p:nvPr>
        </p:nvSpPr>
        <p:spPr/>
        <p:txBody>
          <a:bodyPr/>
          <a:lstStyle/>
          <a:p>
            <a:r>
              <a:rPr lang="en-US" smtClean="0"/>
              <a:t>FUNC-UB.0043  Futures and Options Spring 2017                           Part I: Forwards and Futures                                               ©2017 Figlewski</a:t>
            </a:r>
            <a:endParaRPr lang="en-US"/>
          </a:p>
        </p:txBody>
      </p:sp>
      <p:sp>
        <p:nvSpPr>
          <p:cNvPr id="7" name="Slide Number Placeholder 4"/>
          <p:cNvSpPr>
            <a:spLocks noGrp="1"/>
          </p:cNvSpPr>
          <p:nvPr>
            <p:ph type="sldNum" sz="quarter" idx="11"/>
          </p:nvPr>
        </p:nvSpPr>
        <p:spPr/>
        <p:txBody>
          <a:bodyPr/>
          <a:lstStyle/>
          <a:p>
            <a:fld id="{0852CDF1-9A8A-4DD1-82E1-4EDB39D09920}" type="slidenum">
              <a:rPr lang="en-US"/>
              <a:pPr/>
              <a:t>125</a:t>
            </a:fld>
            <a:endParaRPr lang="en-US"/>
          </a:p>
        </p:txBody>
      </p:sp>
      <p:sp>
        <p:nvSpPr>
          <p:cNvPr id="614402" name="Rectangle 2"/>
          <p:cNvSpPr>
            <a:spLocks noGrp="1" noChangeArrowheads="1"/>
          </p:cNvSpPr>
          <p:nvPr>
            <p:ph type="title"/>
          </p:nvPr>
        </p:nvSpPr>
        <p:spPr/>
        <p:txBody>
          <a:bodyPr/>
          <a:lstStyle/>
          <a:p>
            <a:r>
              <a:rPr lang="en-US" dirty="0"/>
              <a:t>Sessions 9-10:  Implementing Risk Management Strategies </a:t>
            </a:r>
          </a:p>
        </p:txBody>
      </p:sp>
      <p:sp>
        <p:nvSpPr>
          <p:cNvPr id="614403" name="Rectangle 3"/>
          <p:cNvSpPr>
            <a:spLocks noGrp="1" noChangeArrowheads="1"/>
          </p:cNvSpPr>
          <p:nvPr>
            <p:ph type="body" idx="1"/>
          </p:nvPr>
        </p:nvSpPr>
        <p:spPr>
          <a:xfrm>
            <a:off x="685800" y="3381375"/>
            <a:ext cx="7772400" cy="2936875"/>
          </a:xfrm>
        </p:spPr>
        <p:txBody>
          <a:bodyPr/>
          <a:lstStyle/>
          <a:p>
            <a:r>
              <a:rPr lang="en-US" sz="1600" u="sng" dirty="0"/>
              <a:t>Example:</a:t>
            </a:r>
            <a:r>
              <a:rPr lang="en-US" sz="1600" dirty="0"/>
              <a:t> </a:t>
            </a:r>
          </a:p>
          <a:p>
            <a:r>
              <a:rPr lang="en-US" sz="1600" dirty="0"/>
              <a:t>To hedge $100 million of the OEX portfolio fully, we want to reduce the beta from 1.0 to 0.  That is, the desired change in beta is -1.0.  </a:t>
            </a:r>
          </a:p>
          <a:p>
            <a:endParaRPr lang="en-US" sz="1600" dirty="0"/>
          </a:p>
          <a:p>
            <a:r>
              <a:rPr lang="en-US" sz="1600" dirty="0"/>
              <a:t>When the S&amp;P index is </a:t>
            </a:r>
            <a:r>
              <a:rPr lang="en-US" sz="1600" dirty="0" smtClean="0"/>
              <a:t>2250.00</a:t>
            </a:r>
            <a:r>
              <a:rPr lang="en-US" sz="1600" dirty="0"/>
              <a:t>, the number of contracts to trade is</a:t>
            </a:r>
          </a:p>
          <a:p>
            <a:endParaRPr lang="en-US" sz="1600" dirty="0"/>
          </a:p>
          <a:p>
            <a:pPr algn="ctr"/>
            <a:r>
              <a:rPr lang="en-US" sz="1600" dirty="0"/>
              <a:t># contracts = - 1.0 x $100 million / (250 x </a:t>
            </a:r>
            <a:r>
              <a:rPr lang="en-US" sz="1600" dirty="0" smtClean="0"/>
              <a:t>2250.00</a:t>
            </a:r>
            <a:r>
              <a:rPr lang="en-US" sz="1600" dirty="0"/>
              <a:t>) =  - </a:t>
            </a:r>
            <a:r>
              <a:rPr lang="en-US" sz="1600" dirty="0" smtClean="0"/>
              <a:t>178 </a:t>
            </a:r>
            <a:r>
              <a:rPr lang="en-US" sz="1600" dirty="0"/>
              <a:t>contracts</a:t>
            </a:r>
          </a:p>
        </p:txBody>
      </p:sp>
      <p:graphicFrame>
        <p:nvGraphicFramePr>
          <p:cNvPr id="614404" name="Object 4"/>
          <p:cNvGraphicFramePr>
            <a:graphicFrameLocks noChangeAspect="1"/>
          </p:cNvGraphicFramePr>
          <p:nvPr/>
        </p:nvGraphicFramePr>
        <p:xfrm>
          <a:off x="1219200" y="2286000"/>
          <a:ext cx="6553200" cy="962025"/>
        </p:xfrm>
        <a:graphic>
          <a:graphicData uri="http://schemas.openxmlformats.org/presentationml/2006/ole">
            <mc:AlternateContent xmlns:mc="http://schemas.openxmlformats.org/markup-compatibility/2006">
              <mc:Choice xmlns:v="urn:schemas-microsoft-com:vml" Requires="v">
                <p:oleObj spid="_x0000_s614683" name="Equation" r:id="rId3" imgW="5448300" imgH="800100" progId="Equation.3">
                  <p:embed/>
                </p:oleObj>
              </mc:Choice>
              <mc:Fallback>
                <p:oleObj name="Equation" r:id="rId3" imgW="5448300" imgH="800100" progId="Equation.3">
                  <p:embed/>
                  <p:pic>
                    <p:nvPicPr>
                      <p:cNvPr id="0" name="Picture 10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19200" y="2286000"/>
                        <a:ext cx="6553200" cy="9620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14405" name="Text Box 5"/>
          <p:cNvSpPr txBox="1">
            <a:spLocks noChangeArrowheads="1"/>
          </p:cNvSpPr>
          <p:nvPr/>
        </p:nvSpPr>
        <p:spPr bwMode="auto">
          <a:xfrm>
            <a:off x="685800" y="914400"/>
            <a:ext cx="7769225" cy="1087438"/>
          </a:xfrm>
          <a:prstGeom prst="rect">
            <a:avLst/>
          </a:prstGeom>
          <a:noFill/>
          <a:ln w="9525">
            <a:noFill/>
            <a:miter lim="800000"/>
            <a:headEnd/>
            <a:tailEnd/>
          </a:ln>
          <a:effectLst/>
        </p:spPr>
        <p:txBody>
          <a:bodyPr>
            <a:spAutoFit/>
          </a:bodyPr>
          <a:lstStyle/>
          <a:p>
            <a:pPr algn="ctr">
              <a:spcBef>
                <a:spcPct val="20000"/>
              </a:spcBef>
            </a:pPr>
            <a:r>
              <a:rPr lang="en-US" sz="1800" i="0" u="sng"/>
              <a:t>Hedging to Adjust Beta</a:t>
            </a:r>
          </a:p>
          <a:p>
            <a:pPr>
              <a:spcBef>
                <a:spcPct val="20000"/>
              </a:spcBef>
            </a:pPr>
            <a:endParaRPr lang="en-US" sz="1000" i="0"/>
          </a:p>
          <a:p>
            <a:pPr>
              <a:spcBef>
                <a:spcPct val="20000"/>
              </a:spcBef>
            </a:pPr>
            <a:r>
              <a:rPr lang="en-US" i="0" u="sng"/>
              <a:t>General rule</a:t>
            </a:r>
            <a:r>
              <a:rPr lang="en-US" i="0"/>
              <a:t>: The number of futures contracts to trade to alter the beta of an equity position by a target amount is given by</a:t>
            </a:r>
            <a:endParaRPr lang="en-US" sz="2000" i="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61440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14403">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499"/>
                                          </p:stCondLst>
                                        </p:cTn>
                                        <p:tgtEl>
                                          <p:spTgt spid="61440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499"/>
                                          </p:stCondLst>
                                        </p:cTn>
                                        <p:tgtEl>
                                          <p:spTgt spid="61440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61440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403" grpId="0" uiExpand="1" build="p" bldLvl="2" autoUpdateAnimBg="0"/>
    </p:bldLst>
  </p:timing>
</p:sld>
</file>

<file path=ppt/slides/slide1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FUNC-UB.0043  Futures and Options Spring 2017                           Part I: Forwards and Futures                                               ©2017 Figlewski</a:t>
            </a:r>
            <a:endParaRPr lang="en-US"/>
          </a:p>
        </p:txBody>
      </p:sp>
      <p:sp>
        <p:nvSpPr>
          <p:cNvPr id="5" name="Slide Number Placeholder 4"/>
          <p:cNvSpPr>
            <a:spLocks noGrp="1"/>
          </p:cNvSpPr>
          <p:nvPr>
            <p:ph type="sldNum" sz="quarter" idx="11"/>
          </p:nvPr>
        </p:nvSpPr>
        <p:spPr/>
        <p:txBody>
          <a:bodyPr/>
          <a:lstStyle/>
          <a:p>
            <a:fld id="{33BA00E5-60FC-4689-B5EA-942DE67D07CC}" type="slidenum">
              <a:rPr lang="en-US"/>
              <a:pPr/>
              <a:t>126</a:t>
            </a:fld>
            <a:endParaRPr lang="en-US"/>
          </a:p>
        </p:txBody>
      </p:sp>
      <p:sp>
        <p:nvSpPr>
          <p:cNvPr id="615426" name="Rectangle 2"/>
          <p:cNvSpPr>
            <a:spLocks noGrp="1" noChangeArrowheads="1"/>
          </p:cNvSpPr>
          <p:nvPr>
            <p:ph type="title"/>
          </p:nvPr>
        </p:nvSpPr>
        <p:spPr/>
        <p:txBody>
          <a:bodyPr/>
          <a:lstStyle/>
          <a:p>
            <a:r>
              <a:rPr lang="en-US" dirty="0"/>
              <a:t>Sessions 9-10:  Implementing Risk Management Strategies </a:t>
            </a:r>
          </a:p>
        </p:txBody>
      </p:sp>
      <p:sp>
        <p:nvSpPr>
          <p:cNvPr id="615427" name="Rectangle 3"/>
          <p:cNvSpPr>
            <a:spLocks noGrp="1" noChangeArrowheads="1"/>
          </p:cNvSpPr>
          <p:nvPr>
            <p:ph type="body" idx="1"/>
          </p:nvPr>
        </p:nvSpPr>
        <p:spPr/>
        <p:txBody>
          <a:bodyPr/>
          <a:lstStyle/>
          <a:p>
            <a:pPr algn="ctr"/>
            <a:endParaRPr lang="en-US" u="sng" dirty="0"/>
          </a:p>
          <a:p>
            <a:pPr algn="ctr"/>
            <a:r>
              <a:rPr lang="en-US" u="sng" dirty="0"/>
              <a:t>Hedging to Adjust Beta</a:t>
            </a:r>
          </a:p>
          <a:p>
            <a:endParaRPr lang="en-US" dirty="0"/>
          </a:p>
          <a:p>
            <a:r>
              <a:rPr lang="en-US" u="sng" dirty="0"/>
              <a:t>Very Important:</a:t>
            </a:r>
            <a:r>
              <a:rPr lang="en-US" dirty="0"/>
              <a:t>  The effect on overall beta from trading futures is completely different from what happens when stocks with different betas are combined in a portfolio.  </a:t>
            </a:r>
          </a:p>
          <a:p>
            <a:endParaRPr lang="en-US" sz="800" dirty="0"/>
          </a:p>
          <a:p>
            <a:endParaRPr lang="en-US" u="sng" dirty="0"/>
          </a:p>
          <a:p>
            <a:r>
              <a:rPr lang="en-US" u="sng" dirty="0"/>
              <a:t>Examples:</a:t>
            </a:r>
            <a:r>
              <a:rPr lang="en-US" dirty="0"/>
              <a:t> </a:t>
            </a:r>
          </a:p>
          <a:p>
            <a:pPr lvl="1"/>
            <a:endParaRPr lang="en-US" dirty="0"/>
          </a:p>
          <a:p>
            <a:pPr lvl="1"/>
            <a:r>
              <a:rPr lang="en-US" dirty="0"/>
              <a:t>Combining $100 million of a stock with beta = 0.8 and $100 million of a portfolio with beta = 1.0 yields a $200 million portfolio with beta = 0.9 </a:t>
            </a:r>
          </a:p>
          <a:p>
            <a:pPr lvl="1"/>
            <a:endParaRPr lang="en-US" dirty="0"/>
          </a:p>
          <a:p>
            <a:pPr lvl="1"/>
            <a:r>
              <a:rPr lang="en-US" dirty="0"/>
              <a:t>Adding a $100 million long S&amp;P 500 futures position to a $100 million portfolio with beta = 0.8 produces a position still worth $100 </a:t>
            </a:r>
            <a:r>
              <a:rPr lang="en-US" dirty="0" smtClean="0"/>
              <a:t>million.  But its exposure to the market is like $180 million in the index, so its </a:t>
            </a:r>
            <a:r>
              <a:rPr lang="en-US" dirty="0"/>
              <a:t>beta </a:t>
            </a:r>
            <a:r>
              <a:rPr lang="en-US" dirty="0" smtClean="0"/>
              <a:t>is </a:t>
            </a:r>
            <a:r>
              <a:rPr lang="en-US" dirty="0"/>
              <a:t>1.8.</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15427">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15427">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615427">
                                            <p:txEl>
                                              <p:pRg st="8" end="8"/>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615427">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5427" grpId="0" uiExpand="1" build="p" bldLvl="2" autoUpdateAnimBg="0"/>
    </p:bldLst>
  </p:timing>
</p:sld>
</file>

<file path=ppt/slides/slide1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 name="Footer Placeholder 3"/>
          <p:cNvSpPr>
            <a:spLocks noGrp="1"/>
          </p:cNvSpPr>
          <p:nvPr>
            <p:ph type="ftr" sz="quarter" idx="10"/>
          </p:nvPr>
        </p:nvSpPr>
        <p:spPr/>
        <p:txBody>
          <a:bodyPr/>
          <a:lstStyle/>
          <a:p>
            <a:r>
              <a:rPr lang="en-US" smtClean="0"/>
              <a:t>FUNC-UB.0043  Futures and Options Spring 2017                           Part I: Forwards and Futures                                               ©2017 Figlewski</a:t>
            </a:r>
            <a:endParaRPr lang="en-US"/>
          </a:p>
        </p:txBody>
      </p:sp>
      <p:sp>
        <p:nvSpPr>
          <p:cNvPr id="10" name="Slide Number Placeholder 4"/>
          <p:cNvSpPr>
            <a:spLocks noGrp="1"/>
          </p:cNvSpPr>
          <p:nvPr>
            <p:ph type="sldNum" sz="quarter" idx="11"/>
          </p:nvPr>
        </p:nvSpPr>
        <p:spPr/>
        <p:txBody>
          <a:bodyPr/>
          <a:lstStyle/>
          <a:p>
            <a:fld id="{310FDAAF-6DD4-460F-A7A2-2EE6D8823D29}" type="slidenum">
              <a:rPr lang="en-US"/>
              <a:pPr/>
              <a:t>127</a:t>
            </a:fld>
            <a:endParaRPr lang="en-US"/>
          </a:p>
        </p:txBody>
      </p:sp>
      <p:sp>
        <p:nvSpPr>
          <p:cNvPr id="781314" name="Rectangle 2"/>
          <p:cNvSpPr>
            <a:spLocks noGrp="1" noChangeArrowheads="1"/>
          </p:cNvSpPr>
          <p:nvPr>
            <p:ph type="title"/>
          </p:nvPr>
        </p:nvSpPr>
        <p:spPr/>
        <p:txBody>
          <a:bodyPr/>
          <a:lstStyle/>
          <a:p>
            <a:r>
              <a:rPr lang="en-US" dirty="0"/>
              <a:t>Sessions 9-10:  Implementing Risk Management Strategies </a:t>
            </a:r>
          </a:p>
        </p:txBody>
      </p:sp>
      <p:sp>
        <p:nvSpPr>
          <p:cNvPr id="781315" name="Rectangle 3"/>
          <p:cNvSpPr>
            <a:spLocks noGrp="1" noChangeArrowheads="1"/>
          </p:cNvSpPr>
          <p:nvPr>
            <p:ph type="body" idx="1"/>
          </p:nvPr>
        </p:nvSpPr>
        <p:spPr>
          <a:xfrm>
            <a:off x="685800" y="762000"/>
            <a:ext cx="7772400" cy="5638800"/>
          </a:xfrm>
        </p:spPr>
        <p:txBody>
          <a:bodyPr/>
          <a:lstStyle/>
          <a:p>
            <a:pPr algn="ctr"/>
            <a:r>
              <a:rPr lang="en-US" u="sng" dirty="0" smtClean="0"/>
              <a:t>Statistical </a:t>
            </a:r>
            <a:r>
              <a:rPr lang="en-US" u="sng" dirty="0"/>
              <a:t>Hedging</a:t>
            </a:r>
          </a:p>
          <a:p>
            <a:endParaRPr lang="en-US" dirty="0"/>
          </a:p>
          <a:p>
            <a:r>
              <a:rPr lang="en-US" sz="1600" dirty="0"/>
              <a:t>Beta is estimated from a regression of returns for the individual stock on the returns on the market.  Using the S&amp;P 500 as the market index,</a:t>
            </a:r>
          </a:p>
          <a:p>
            <a:endParaRPr lang="en-US" sz="1600" dirty="0"/>
          </a:p>
          <a:p>
            <a:endParaRPr lang="en-US" sz="1600" dirty="0"/>
          </a:p>
          <a:p>
            <a:endParaRPr lang="en-US" sz="1600" dirty="0"/>
          </a:p>
          <a:p>
            <a:endParaRPr lang="en-US" sz="1600" dirty="0"/>
          </a:p>
          <a:p>
            <a:endParaRPr lang="en-US" sz="1600" dirty="0"/>
          </a:p>
          <a:p>
            <a:endParaRPr lang="en-US" sz="1600" dirty="0"/>
          </a:p>
          <a:p>
            <a:endParaRPr lang="en-US" sz="1600" dirty="0"/>
          </a:p>
        </p:txBody>
      </p:sp>
      <p:graphicFrame>
        <p:nvGraphicFramePr>
          <p:cNvPr id="781316" name="Object 4"/>
          <p:cNvGraphicFramePr>
            <a:graphicFrameLocks noChangeAspect="1"/>
          </p:cNvGraphicFramePr>
          <p:nvPr>
            <p:extLst>
              <p:ext uri="{D42A27DB-BD31-4B8C-83A1-F6EECF244321}">
                <p14:modId xmlns:p14="http://schemas.microsoft.com/office/powerpoint/2010/main" val="989668592"/>
              </p:ext>
            </p:extLst>
          </p:nvPr>
        </p:nvGraphicFramePr>
        <p:xfrm>
          <a:off x="2819400" y="2139889"/>
          <a:ext cx="3886200" cy="320736"/>
        </p:xfrm>
        <a:graphic>
          <a:graphicData uri="http://schemas.openxmlformats.org/presentationml/2006/ole">
            <mc:AlternateContent xmlns:mc="http://schemas.openxmlformats.org/markup-compatibility/2006">
              <mc:Choice xmlns:v="urn:schemas-microsoft-com:vml" Requires="v">
                <p:oleObj spid="_x0000_s781880" name="Equation" r:id="rId4" imgW="2921000" imgH="241300" progId="Equation.3">
                  <p:embed/>
                </p:oleObj>
              </mc:Choice>
              <mc:Fallback>
                <p:oleObj name="Equation" r:id="rId4" imgW="2921000" imgH="241300" progId="Equation.3">
                  <p:embed/>
                  <p:pic>
                    <p:nvPicPr>
                      <p:cNvPr id="0" name="Picture 20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19400" y="2139889"/>
                        <a:ext cx="3886200" cy="320736"/>
                      </a:xfrm>
                      <a:prstGeom prst="rect">
                        <a:avLst/>
                      </a:prstGeom>
                      <a:noFill/>
                      <a:extLst/>
                    </p:spPr>
                  </p:pic>
                </p:oleObj>
              </mc:Fallback>
            </mc:AlternateContent>
          </a:graphicData>
        </a:graphic>
      </p:graphicFrame>
      <p:graphicFrame>
        <p:nvGraphicFramePr>
          <p:cNvPr id="781317" name="Object 5"/>
          <p:cNvGraphicFramePr>
            <a:graphicFrameLocks noChangeAspect="1"/>
          </p:cNvGraphicFramePr>
          <p:nvPr>
            <p:extLst>
              <p:ext uri="{D42A27DB-BD31-4B8C-83A1-F6EECF244321}">
                <p14:modId xmlns:p14="http://schemas.microsoft.com/office/powerpoint/2010/main" val="699368463"/>
              </p:ext>
            </p:extLst>
          </p:nvPr>
        </p:nvGraphicFramePr>
        <p:xfrm>
          <a:off x="2819400" y="3079750"/>
          <a:ext cx="3886200" cy="446088"/>
        </p:xfrm>
        <a:graphic>
          <a:graphicData uri="http://schemas.openxmlformats.org/presentationml/2006/ole">
            <mc:AlternateContent xmlns:mc="http://schemas.openxmlformats.org/markup-compatibility/2006">
              <mc:Choice xmlns:v="urn:schemas-microsoft-com:vml" Requires="v">
                <p:oleObj spid="_x0000_s781881" name="Equation" r:id="rId6" imgW="2412720" imgH="241200" progId="Equation.3">
                  <p:embed/>
                </p:oleObj>
              </mc:Choice>
              <mc:Fallback>
                <p:oleObj name="Equation" r:id="rId6" imgW="2412720" imgH="241200" progId="Equation.3">
                  <p:embed/>
                  <p:pic>
                    <p:nvPicPr>
                      <p:cNvPr id="0" name="Picture 201"/>
                      <p:cNvPicPr>
                        <a:picLocks noChangeAspect="1" noChangeArrowheads="1"/>
                      </p:cNvPicPr>
                      <p:nvPr/>
                    </p:nvPicPr>
                    <p:blipFill>
                      <a:blip r:embed="rId7"/>
                      <a:srcRect/>
                      <a:stretch>
                        <a:fillRect/>
                      </a:stretch>
                    </p:blipFill>
                    <p:spPr bwMode="auto">
                      <a:xfrm>
                        <a:off x="2819400" y="3079750"/>
                        <a:ext cx="3886200" cy="446088"/>
                      </a:xfrm>
                      <a:prstGeom prst="rect">
                        <a:avLst/>
                      </a:prstGeom>
                      <a:noFill/>
                      <a:extLst/>
                    </p:spPr>
                  </p:pic>
                </p:oleObj>
              </mc:Fallback>
            </mc:AlternateContent>
          </a:graphicData>
        </a:graphic>
      </p:graphicFrame>
      <p:sp>
        <p:nvSpPr>
          <p:cNvPr id="781318" name="Text Box 6"/>
          <p:cNvSpPr txBox="1">
            <a:spLocks noChangeArrowheads="1"/>
          </p:cNvSpPr>
          <p:nvPr/>
        </p:nvSpPr>
        <p:spPr bwMode="auto">
          <a:xfrm>
            <a:off x="685800" y="2667000"/>
            <a:ext cx="7721600" cy="336550"/>
          </a:xfrm>
          <a:prstGeom prst="rect">
            <a:avLst/>
          </a:prstGeom>
          <a:noFill/>
          <a:ln w="9525">
            <a:noFill/>
            <a:miter lim="800000"/>
            <a:headEnd/>
            <a:tailEnd/>
          </a:ln>
          <a:effectLst/>
        </p:spPr>
        <p:txBody>
          <a:bodyPr>
            <a:spAutoFit/>
          </a:bodyPr>
          <a:lstStyle/>
          <a:p>
            <a:pPr>
              <a:spcBef>
                <a:spcPct val="20000"/>
              </a:spcBef>
            </a:pPr>
            <a:r>
              <a:rPr lang="en-US" i="0" dirty="0"/>
              <a:t>The minimum risk hedge ratio h* is estimated from almost the identical regression, </a:t>
            </a:r>
          </a:p>
        </p:txBody>
      </p:sp>
      <p:sp>
        <p:nvSpPr>
          <p:cNvPr id="781319" name="Text Box 7"/>
          <p:cNvSpPr txBox="1">
            <a:spLocks noChangeArrowheads="1"/>
          </p:cNvSpPr>
          <p:nvPr/>
        </p:nvSpPr>
        <p:spPr bwMode="auto">
          <a:xfrm>
            <a:off x="685800" y="3733800"/>
            <a:ext cx="7772400" cy="830997"/>
          </a:xfrm>
          <a:prstGeom prst="rect">
            <a:avLst/>
          </a:prstGeom>
          <a:noFill/>
          <a:ln w="9525">
            <a:noFill/>
            <a:miter lim="800000"/>
            <a:headEnd/>
            <a:tailEnd/>
          </a:ln>
          <a:effectLst/>
        </p:spPr>
        <p:txBody>
          <a:bodyPr>
            <a:spAutoFit/>
          </a:bodyPr>
          <a:lstStyle/>
          <a:p>
            <a:pPr>
              <a:spcBef>
                <a:spcPct val="20000"/>
              </a:spcBef>
            </a:pPr>
            <a:r>
              <a:rPr lang="en-US" i="0" dirty="0"/>
              <a:t>h* is like the beta of the stock relative to the S&amp;P futures contract.  This hedge ratio is likely to be a little more </a:t>
            </a:r>
            <a:r>
              <a:rPr lang="en-US" i="0" dirty="0" smtClean="0"/>
              <a:t>accurate than using beta as the hedge ratio </a:t>
            </a:r>
            <a:r>
              <a:rPr lang="en-US" i="0" dirty="0"/>
              <a:t>because it takes account of the basis risk.</a:t>
            </a:r>
          </a:p>
        </p:txBody>
      </p:sp>
      <p:sp>
        <p:nvSpPr>
          <p:cNvPr id="781320" name="Text Box 8"/>
          <p:cNvSpPr txBox="1">
            <a:spLocks noChangeArrowheads="1"/>
          </p:cNvSpPr>
          <p:nvPr/>
        </p:nvSpPr>
        <p:spPr bwMode="auto">
          <a:xfrm>
            <a:off x="749300" y="4564797"/>
            <a:ext cx="7594600" cy="1126462"/>
          </a:xfrm>
          <a:prstGeom prst="rect">
            <a:avLst/>
          </a:prstGeom>
          <a:noFill/>
          <a:ln w="9525">
            <a:noFill/>
            <a:miter lim="800000"/>
            <a:headEnd/>
            <a:tailEnd/>
          </a:ln>
          <a:effectLst/>
        </p:spPr>
        <p:txBody>
          <a:bodyPr>
            <a:spAutoFit/>
          </a:bodyPr>
          <a:lstStyle/>
          <a:p>
            <a:pPr>
              <a:spcBef>
                <a:spcPct val="20000"/>
              </a:spcBef>
            </a:pPr>
            <a:r>
              <a:rPr lang="en-US" i="0" dirty="0"/>
              <a:t>But using the stock's beta as a hedge ratio is often easier, since beta may be known, while running a regression requires data analysis</a:t>
            </a:r>
            <a:r>
              <a:rPr lang="en-US" i="0" dirty="0" smtClean="0"/>
              <a:t>.  In practice, the difference in performance between using beta and h*is rarely worth worrying about.  </a:t>
            </a:r>
          </a:p>
          <a:p>
            <a:pPr>
              <a:spcBef>
                <a:spcPct val="20000"/>
              </a:spcBef>
            </a:pPr>
            <a:endParaRPr lang="en-US" i="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81315">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499"/>
                                          </p:stCondLst>
                                        </p:cTn>
                                        <p:tgtEl>
                                          <p:spTgt spid="78131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499"/>
                                          </p:stCondLst>
                                        </p:cTn>
                                        <p:tgtEl>
                                          <p:spTgt spid="78131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499"/>
                                          </p:stCondLst>
                                        </p:cTn>
                                        <p:tgtEl>
                                          <p:spTgt spid="7813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78131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7813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1315" grpId="0" build="p" autoUpdateAnimBg="0"/>
      <p:bldP spid="781318" grpId="0" autoUpdateAnimBg="0"/>
      <p:bldP spid="781319" grpId="0" autoUpdateAnimBg="0"/>
      <p:bldP spid="781320" grpId="0" autoUpdateAnimBg="0"/>
    </p:bld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4"/>
          <p:cNvSpPr>
            <a:spLocks noGrp="1"/>
          </p:cNvSpPr>
          <p:nvPr>
            <p:ph type="sldNum" sz="quarter" idx="11"/>
          </p:nvPr>
        </p:nvSpPr>
        <p:spPr/>
        <p:txBody>
          <a:bodyPr/>
          <a:lstStyle/>
          <a:p>
            <a:fld id="{9EF38A6C-9E79-4027-AC87-F9719F23F4CF}" type="slidenum">
              <a:rPr lang="en-US"/>
              <a:pPr/>
              <a:t>128</a:t>
            </a:fld>
            <a:endParaRPr lang="en-US"/>
          </a:p>
        </p:txBody>
      </p:sp>
      <p:sp>
        <p:nvSpPr>
          <p:cNvPr id="619522" name="Rectangle 2"/>
          <p:cNvSpPr>
            <a:spLocks noGrp="1" noChangeArrowheads="1"/>
          </p:cNvSpPr>
          <p:nvPr>
            <p:ph type="title"/>
          </p:nvPr>
        </p:nvSpPr>
        <p:spPr/>
        <p:txBody>
          <a:bodyPr/>
          <a:lstStyle/>
          <a:p>
            <a:r>
              <a:rPr lang="en-US" dirty="0"/>
              <a:t>Sessions 9-10:  Implementing Risk Management Strategies </a:t>
            </a:r>
          </a:p>
        </p:txBody>
      </p:sp>
      <p:sp>
        <p:nvSpPr>
          <p:cNvPr id="619523" name="Rectangle 3"/>
          <p:cNvSpPr>
            <a:spLocks noGrp="1" noChangeArrowheads="1"/>
          </p:cNvSpPr>
          <p:nvPr>
            <p:ph type="body" idx="1"/>
          </p:nvPr>
        </p:nvSpPr>
        <p:spPr>
          <a:xfrm>
            <a:off x="685800" y="762000"/>
            <a:ext cx="7772400" cy="1508125"/>
          </a:xfrm>
        </p:spPr>
        <p:txBody>
          <a:bodyPr/>
          <a:lstStyle/>
          <a:p>
            <a:pPr algn="ctr"/>
            <a:r>
              <a:rPr lang="en-US" u="sng" dirty="0"/>
              <a:t>Statistical Hedging, p.2</a:t>
            </a:r>
          </a:p>
          <a:p>
            <a:r>
              <a:rPr lang="en-US" dirty="0"/>
              <a:t>This table shows hedging parameters estimated from historical returns </a:t>
            </a:r>
            <a:r>
              <a:rPr lang="en-US" dirty="0" smtClean="0"/>
              <a:t>from Sept. 2011 – Sept. 2012. </a:t>
            </a:r>
            <a:r>
              <a:rPr lang="en-US" dirty="0"/>
              <a:t>Note that Intel is much less correlated to the S&amp;P than are the diversified portfolios. It is hard to hedge a single </a:t>
            </a:r>
            <a:r>
              <a:rPr lang="en-US"/>
              <a:t>stock </a:t>
            </a:r>
            <a:r>
              <a:rPr lang="en-US" smtClean="0"/>
              <a:t>well with index futures.</a:t>
            </a:r>
            <a:endParaRPr lang="en-US" dirty="0"/>
          </a:p>
          <a:p>
            <a:endParaRPr lang="en-US" dirty="0"/>
          </a:p>
        </p:txBody>
      </p:sp>
      <p:graphicFrame>
        <p:nvGraphicFramePr>
          <p:cNvPr id="2" name="Object 1"/>
          <p:cNvGraphicFramePr>
            <a:graphicFrameLocks noChangeAspect="1"/>
          </p:cNvGraphicFramePr>
          <p:nvPr>
            <p:extLst>
              <p:ext uri="{D42A27DB-BD31-4B8C-83A1-F6EECF244321}">
                <p14:modId xmlns:p14="http://schemas.microsoft.com/office/powerpoint/2010/main" val="3048924000"/>
              </p:ext>
            </p:extLst>
          </p:nvPr>
        </p:nvGraphicFramePr>
        <p:xfrm>
          <a:off x="1504950" y="2443163"/>
          <a:ext cx="6248400" cy="3457575"/>
        </p:xfrm>
        <a:graphic>
          <a:graphicData uri="http://schemas.openxmlformats.org/presentationml/2006/ole">
            <mc:AlternateContent xmlns:mc="http://schemas.openxmlformats.org/markup-compatibility/2006">
              <mc:Choice xmlns:v="urn:schemas-microsoft-com:vml" Requires="v">
                <p:oleObj spid="_x0000_s855289" name="Macro-Enabled Worksheet" r:id="rId4" imgW="6248400" imgH="3457530" progId="Excel.SheetMacroEnabled.12">
                  <p:embed/>
                </p:oleObj>
              </mc:Choice>
              <mc:Fallback>
                <p:oleObj name="Macro-Enabled Worksheet" r:id="rId4" imgW="6248400" imgH="3457530" progId="Excel.SheetMacroEnabled.12">
                  <p:embed/>
                  <p:pic>
                    <p:nvPicPr>
                      <p:cNvPr id="0" name="Picture 6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04950" y="2443163"/>
                        <a:ext cx="6248400" cy="34575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 name="Footer Placeholder 3"/>
          <p:cNvSpPr>
            <a:spLocks noGrp="1"/>
          </p:cNvSpPr>
          <p:nvPr>
            <p:ph type="ftr" sz="quarter" idx="10"/>
          </p:nvPr>
        </p:nvSpPr>
        <p:spPr>
          <a:xfrm>
            <a:off x="685800" y="6477000"/>
            <a:ext cx="7239000" cy="228600"/>
          </a:xfrm>
        </p:spPr>
        <p:txBody>
          <a:bodyPr/>
          <a:lstStyle/>
          <a:p>
            <a:r>
              <a:rPr lang="en-US" smtClean="0"/>
              <a:t>FUNC-UB.0043  Futures and Options Spring 2017                           Part I: Forwards and Futures                                               ©2017 Figlewski</a:t>
            </a:r>
            <a:endParaRPr lang="en-US"/>
          </a:p>
        </p:txBody>
      </p:sp>
    </p:spTree>
    <p:extLst>
      <p:ext uri="{BB962C8B-B14F-4D97-AF65-F5344CB8AC3E}">
        <p14:creationId xmlns:p14="http://schemas.microsoft.com/office/powerpoint/2010/main" val="2258263804"/>
      </p:ext>
    </p:extLst>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p:txBody>
          <a:bodyPr/>
          <a:lstStyle/>
          <a:p>
            <a:r>
              <a:rPr lang="en-US" smtClean="0"/>
              <a:t>FUNC-UB.0043  Futures and Options Spring 2017                           Part I: Forwards and Futures                                               ©2017 Figlewski</a:t>
            </a:r>
            <a:endParaRPr lang="en-US"/>
          </a:p>
        </p:txBody>
      </p:sp>
      <p:sp>
        <p:nvSpPr>
          <p:cNvPr id="6" name="Slide Number Placeholder 4"/>
          <p:cNvSpPr>
            <a:spLocks noGrp="1"/>
          </p:cNvSpPr>
          <p:nvPr>
            <p:ph type="sldNum" sz="quarter" idx="11"/>
          </p:nvPr>
        </p:nvSpPr>
        <p:spPr/>
        <p:txBody>
          <a:bodyPr/>
          <a:lstStyle/>
          <a:p>
            <a:fld id="{A825E80B-ACA8-463C-9A97-35B433D4132D}" type="slidenum">
              <a:rPr lang="en-US"/>
              <a:pPr/>
              <a:t>129</a:t>
            </a:fld>
            <a:endParaRPr lang="en-US"/>
          </a:p>
        </p:txBody>
      </p:sp>
      <p:sp>
        <p:nvSpPr>
          <p:cNvPr id="621570" name="Rectangle 2"/>
          <p:cNvSpPr>
            <a:spLocks noGrp="1" noChangeArrowheads="1"/>
          </p:cNvSpPr>
          <p:nvPr>
            <p:ph type="title"/>
          </p:nvPr>
        </p:nvSpPr>
        <p:spPr/>
        <p:txBody>
          <a:bodyPr/>
          <a:lstStyle/>
          <a:p>
            <a:r>
              <a:rPr lang="en-US" dirty="0"/>
              <a:t>Sessions 9-10:  Implementing Risk Management Strategies </a:t>
            </a:r>
          </a:p>
        </p:txBody>
      </p:sp>
      <p:sp>
        <p:nvSpPr>
          <p:cNvPr id="621571" name="Rectangle 3"/>
          <p:cNvSpPr>
            <a:spLocks noGrp="1" noChangeArrowheads="1"/>
          </p:cNvSpPr>
          <p:nvPr>
            <p:ph type="body" idx="1"/>
          </p:nvPr>
        </p:nvSpPr>
        <p:spPr/>
        <p:txBody>
          <a:bodyPr/>
          <a:lstStyle/>
          <a:p>
            <a:pPr algn="ctr"/>
            <a:r>
              <a:rPr lang="en-US" u="sng"/>
              <a:t>Tracking Error</a:t>
            </a:r>
          </a:p>
          <a:p>
            <a:r>
              <a:rPr lang="en-US"/>
              <a:t>An important hedging strategy is to use S&amp;P index futures plus bonds as a substitute for some other portfolio.  The objective is to track the value of the target portfolio over time.  The discrepancy due to hedging inaccuracy is called tracking error.</a:t>
            </a:r>
          </a:p>
          <a:p>
            <a:endParaRPr lang="en-US"/>
          </a:p>
          <a:p>
            <a:endParaRPr lang="en-US"/>
          </a:p>
          <a:p>
            <a:endParaRPr lang="en-US"/>
          </a:p>
        </p:txBody>
      </p:sp>
      <p:graphicFrame>
        <p:nvGraphicFramePr>
          <p:cNvPr id="3" name="Object 2"/>
          <p:cNvGraphicFramePr>
            <a:graphicFrameLocks noChangeAspect="1"/>
          </p:cNvGraphicFramePr>
          <p:nvPr>
            <p:extLst>
              <p:ext uri="{D42A27DB-BD31-4B8C-83A1-F6EECF244321}">
                <p14:modId xmlns:p14="http://schemas.microsoft.com/office/powerpoint/2010/main" val="1292077929"/>
              </p:ext>
            </p:extLst>
          </p:nvPr>
        </p:nvGraphicFramePr>
        <p:xfrm>
          <a:off x="762000" y="2286000"/>
          <a:ext cx="7613650" cy="4291013"/>
        </p:xfrm>
        <a:graphic>
          <a:graphicData uri="http://schemas.openxmlformats.org/presentationml/2006/ole">
            <mc:AlternateContent xmlns:mc="http://schemas.openxmlformats.org/markup-compatibility/2006">
              <mc:Choice xmlns:v="urn:schemas-microsoft-com:vml" Requires="v">
                <p:oleObj spid="_x0000_s621854" name="Macro-Enabled Worksheet" r:id="rId4" imgW="10982255" imgH="6629310" progId="Excel.SheetMacroEnabled.12">
                  <p:embed/>
                </p:oleObj>
              </mc:Choice>
              <mc:Fallback>
                <p:oleObj name="Macro-Enabled Worksheet" r:id="rId4" imgW="10982255" imgH="6629310" progId="Excel.SheetMacroEnabled.12">
                  <p:embed/>
                  <p:pic>
                    <p:nvPicPr>
                      <p:cNvPr id="0" name="Picture 10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2000" y="2286000"/>
                        <a:ext cx="7613650" cy="42910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p:txBody>
          <a:bodyPr/>
          <a:lstStyle/>
          <a:p>
            <a:r>
              <a:rPr lang="en-US" smtClean="0"/>
              <a:t>FUNC-UB.0043  Futures and Options Spring 2017                           Part I: Forwards and Futures                                               ©2017 Figlewski</a:t>
            </a:r>
            <a:endParaRPr lang="en-US"/>
          </a:p>
        </p:txBody>
      </p:sp>
      <p:sp>
        <p:nvSpPr>
          <p:cNvPr id="6" name="Slide Number Placeholder 4"/>
          <p:cNvSpPr>
            <a:spLocks noGrp="1"/>
          </p:cNvSpPr>
          <p:nvPr>
            <p:ph type="sldNum" sz="quarter" idx="11"/>
          </p:nvPr>
        </p:nvSpPr>
        <p:spPr/>
        <p:txBody>
          <a:bodyPr/>
          <a:lstStyle/>
          <a:p>
            <a:fld id="{4D39F98F-41C4-4BCC-85F0-95DC6F1E7D81}" type="slidenum">
              <a:rPr lang="en-US"/>
              <a:pPr/>
              <a:t>130</a:t>
            </a:fld>
            <a:endParaRPr lang="en-US"/>
          </a:p>
        </p:txBody>
      </p:sp>
      <p:sp>
        <p:nvSpPr>
          <p:cNvPr id="623618" name="Rectangle 2"/>
          <p:cNvSpPr>
            <a:spLocks noGrp="1" noChangeArrowheads="1"/>
          </p:cNvSpPr>
          <p:nvPr>
            <p:ph type="title"/>
          </p:nvPr>
        </p:nvSpPr>
        <p:spPr/>
        <p:txBody>
          <a:bodyPr/>
          <a:lstStyle/>
          <a:p>
            <a:r>
              <a:rPr lang="en-US" dirty="0"/>
              <a:t>Sessions 9-10:  Implementing Risk Management Strategies </a:t>
            </a:r>
          </a:p>
        </p:txBody>
      </p:sp>
      <p:sp>
        <p:nvSpPr>
          <p:cNvPr id="623619" name="Rectangle 3"/>
          <p:cNvSpPr>
            <a:spLocks noGrp="1" noChangeArrowheads="1"/>
          </p:cNvSpPr>
          <p:nvPr>
            <p:ph type="body" idx="1"/>
          </p:nvPr>
        </p:nvSpPr>
        <p:spPr/>
        <p:txBody>
          <a:bodyPr/>
          <a:lstStyle/>
          <a:p>
            <a:pPr algn="ctr"/>
            <a:r>
              <a:rPr lang="en-US" u="sng"/>
              <a:t>Tracking Error with the Other Indexes</a:t>
            </a:r>
          </a:p>
          <a:p>
            <a:pPr>
              <a:lnSpc>
                <a:spcPct val="130000"/>
              </a:lnSpc>
            </a:pPr>
            <a:r>
              <a:rPr lang="en-US"/>
              <a:t>Error in tracking the OEX is quite small.</a:t>
            </a:r>
          </a:p>
          <a:p>
            <a:endParaRPr lang="en-US"/>
          </a:p>
          <a:p>
            <a:endParaRPr lang="en-US"/>
          </a:p>
          <a:p>
            <a:endParaRPr lang="en-US"/>
          </a:p>
        </p:txBody>
      </p:sp>
      <p:graphicFrame>
        <p:nvGraphicFramePr>
          <p:cNvPr id="3" name="Object 2"/>
          <p:cNvGraphicFramePr>
            <a:graphicFrameLocks noChangeAspect="1"/>
          </p:cNvGraphicFramePr>
          <p:nvPr>
            <p:extLst>
              <p:ext uri="{D42A27DB-BD31-4B8C-83A1-F6EECF244321}">
                <p14:modId xmlns:p14="http://schemas.microsoft.com/office/powerpoint/2010/main" val="2886588306"/>
              </p:ext>
            </p:extLst>
          </p:nvPr>
        </p:nvGraphicFramePr>
        <p:xfrm>
          <a:off x="1066800" y="1676400"/>
          <a:ext cx="6923696" cy="4724400"/>
        </p:xfrm>
        <a:graphic>
          <a:graphicData uri="http://schemas.openxmlformats.org/presentationml/2006/ole">
            <mc:AlternateContent xmlns:mc="http://schemas.openxmlformats.org/markup-compatibility/2006">
              <mc:Choice xmlns:v="urn:schemas-microsoft-com:vml" Requires="v">
                <p:oleObj spid="_x0000_s623900" name="Macro-Enabled Worksheet" r:id="rId3" imgW="8685297" imgH="6307951" progId="Excel.SheetMacroEnabled.12">
                  <p:embed/>
                </p:oleObj>
              </mc:Choice>
              <mc:Fallback>
                <p:oleObj name="Macro-Enabled Worksheet" r:id="rId3" imgW="8685297" imgH="6307951" progId="Excel.SheetMacroEnabled.12">
                  <p:embed/>
                  <p:pic>
                    <p:nvPicPr>
                      <p:cNvPr id="0" name="Picture 10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6800" y="1676400"/>
                        <a:ext cx="6923696" cy="4724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p:txBody>
          <a:bodyPr/>
          <a:lstStyle/>
          <a:p>
            <a:r>
              <a:rPr lang="en-US" smtClean="0"/>
              <a:t>FUNC-UB.0043  Futures and Options Spring 2017                           Part I: Forwards and Futures                                               ©2017 Figlewski</a:t>
            </a:r>
            <a:endParaRPr lang="en-US"/>
          </a:p>
        </p:txBody>
      </p:sp>
      <p:sp>
        <p:nvSpPr>
          <p:cNvPr id="6" name="Slide Number Placeholder 4"/>
          <p:cNvSpPr>
            <a:spLocks noGrp="1"/>
          </p:cNvSpPr>
          <p:nvPr>
            <p:ph type="sldNum" sz="quarter" idx="11"/>
          </p:nvPr>
        </p:nvSpPr>
        <p:spPr/>
        <p:txBody>
          <a:bodyPr/>
          <a:lstStyle/>
          <a:p>
            <a:fld id="{50F0E047-623D-4694-9A01-24715041E3F6}" type="slidenum">
              <a:rPr lang="en-US"/>
              <a:pPr/>
              <a:t>131</a:t>
            </a:fld>
            <a:endParaRPr lang="en-US"/>
          </a:p>
        </p:txBody>
      </p:sp>
      <p:sp>
        <p:nvSpPr>
          <p:cNvPr id="624642" name="Rectangle 2"/>
          <p:cNvSpPr>
            <a:spLocks noGrp="1" noChangeArrowheads="1"/>
          </p:cNvSpPr>
          <p:nvPr>
            <p:ph type="title"/>
          </p:nvPr>
        </p:nvSpPr>
        <p:spPr/>
        <p:txBody>
          <a:bodyPr/>
          <a:lstStyle/>
          <a:p>
            <a:r>
              <a:rPr lang="en-US" dirty="0"/>
              <a:t>Sessions 9-10:  Implementing Risk Management Strategies </a:t>
            </a:r>
          </a:p>
        </p:txBody>
      </p:sp>
      <p:sp>
        <p:nvSpPr>
          <p:cNvPr id="624643" name="Rectangle 3"/>
          <p:cNvSpPr>
            <a:spLocks noGrp="1" noChangeArrowheads="1"/>
          </p:cNvSpPr>
          <p:nvPr>
            <p:ph type="body" idx="1"/>
          </p:nvPr>
        </p:nvSpPr>
        <p:spPr/>
        <p:txBody>
          <a:bodyPr/>
          <a:lstStyle/>
          <a:p>
            <a:pPr algn="ctr"/>
            <a:r>
              <a:rPr lang="en-US" u="sng"/>
              <a:t>Tracking Error with the Other Indexes</a:t>
            </a:r>
          </a:p>
          <a:p>
            <a:r>
              <a:rPr lang="en-US"/>
              <a:t>But there is large tracking error in trying to replicate the NDX using S&amp;P 500 futures.</a:t>
            </a:r>
          </a:p>
          <a:p>
            <a:endParaRPr lang="en-US"/>
          </a:p>
          <a:p>
            <a:endParaRPr lang="en-US"/>
          </a:p>
          <a:p>
            <a:endParaRPr lang="en-US"/>
          </a:p>
        </p:txBody>
      </p:sp>
      <p:graphicFrame>
        <p:nvGraphicFramePr>
          <p:cNvPr id="3" name="Object 2"/>
          <p:cNvGraphicFramePr>
            <a:graphicFrameLocks noChangeAspect="1"/>
          </p:cNvGraphicFramePr>
          <p:nvPr>
            <p:extLst>
              <p:ext uri="{D42A27DB-BD31-4B8C-83A1-F6EECF244321}">
                <p14:modId xmlns:p14="http://schemas.microsoft.com/office/powerpoint/2010/main" val="4195324076"/>
              </p:ext>
            </p:extLst>
          </p:nvPr>
        </p:nvGraphicFramePr>
        <p:xfrm>
          <a:off x="762000" y="1752600"/>
          <a:ext cx="7804150" cy="4700588"/>
        </p:xfrm>
        <a:graphic>
          <a:graphicData uri="http://schemas.openxmlformats.org/presentationml/2006/ole">
            <mc:AlternateContent xmlns:mc="http://schemas.openxmlformats.org/markup-compatibility/2006">
              <mc:Choice xmlns:v="urn:schemas-microsoft-com:vml" Requires="v">
                <p:oleObj spid="_x0000_s624925" name="Macro-Enabled Worksheet" r:id="rId3" imgW="10991951" imgH="6619749" progId="Excel.SheetMacroEnabled.12">
                  <p:embed/>
                </p:oleObj>
              </mc:Choice>
              <mc:Fallback>
                <p:oleObj name="Macro-Enabled Worksheet" r:id="rId3" imgW="10991951" imgH="6619749" progId="Excel.SheetMacroEnabled.12">
                  <p:embed/>
                  <p:pic>
                    <p:nvPicPr>
                      <p:cNvPr id="0" name="Picture 102"/>
                      <p:cNvPicPr>
                        <a:picLocks noChangeAspect="1" noChangeArrowheads="1"/>
                      </p:cNvPicPr>
                      <p:nvPr/>
                    </p:nvPicPr>
                    <p:blipFill>
                      <a:blip r:embed="rId4"/>
                      <a:srcRect/>
                      <a:stretch>
                        <a:fillRect/>
                      </a:stretch>
                    </p:blipFill>
                    <p:spPr bwMode="auto">
                      <a:xfrm>
                        <a:off x="762000" y="1752600"/>
                        <a:ext cx="7804150" cy="47005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p:txBody>
          <a:bodyPr/>
          <a:lstStyle/>
          <a:p>
            <a:r>
              <a:rPr lang="en-US" smtClean="0"/>
              <a:t>FUNC-UB.0043  Futures and Options Spring 2017                           Part I: Forwards and Futures                                               ©2017 Figlewski</a:t>
            </a:r>
            <a:endParaRPr lang="en-US"/>
          </a:p>
        </p:txBody>
      </p:sp>
      <p:sp>
        <p:nvSpPr>
          <p:cNvPr id="6" name="Slide Number Placeholder 4"/>
          <p:cNvSpPr>
            <a:spLocks noGrp="1"/>
          </p:cNvSpPr>
          <p:nvPr>
            <p:ph type="sldNum" sz="quarter" idx="11"/>
          </p:nvPr>
        </p:nvSpPr>
        <p:spPr/>
        <p:txBody>
          <a:bodyPr/>
          <a:lstStyle/>
          <a:p>
            <a:fld id="{E5A39225-9CA4-417B-AF14-8F9FF59F5A50}" type="slidenum">
              <a:rPr lang="en-US"/>
              <a:pPr/>
              <a:t>132</a:t>
            </a:fld>
            <a:endParaRPr lang="en-US"/>
          </a:p>
        </p:txBody>
      </p:sp>
      <p:sp>
        <p:nvSpPr>
          <p:cNvPr id="627714" name="Rectangle 2"/>
          <p:cNvSpPr>
            <a:spLocks noGrp="1" noChangeArrowheads="1"/>
          </p:cNvSpPr>
          <p:nvPr>
            <p:ph type="title"/>
          </p:nvPr>
        </p:nvSpPr>
        <p:spPr/>
        <p:txBody>
          <a:bodyPr/>
          <a:lstStyle/>
          <a:p>
            <a:r>
              <a:rPr lang="en-US" dirty="0"/>
              <a:t>Sessions 9-10:  Implementing Risk Management Strategies </a:t>
            </a:r>
          </a:p>
        </p:txBody>
      </p:sp>
      <p:sp>
        <p:nvSpPr>
          <p:cNvPr id="627715" name="Rectangle 3"/>
          <p:cNvSpPr>
            <a:spLocks noGrp="1" noChangeArrowheads="1"/>
          </p:cNvSpPr>
          <p:nvPr>
            <p:ph type="body" idx="1"/>
          </p:nvPr>
        </p:nvSpPr>
        <p:spPr>
          <a:xfrm>
            <a:off x="685800" y="685800"/>
            <a:ext cx="7772400" cy="5476875"/>
          </a:xfrm>
        </p:spPr>
        <p:txBody>
          <a:bodyPr/>
          <a:lstStyle/>
          <a:p>
            <a:pPr algn="ctr"/>
            <a:r>
              <a:rPr lang="en-US" u="sng" dirty="0"/>
              <a:t>Important Risk Management Strategies Using Stock Index Futures</a:t>
            </a:r>
          </a:p>
          <a:p>
            <a:endParaRPr lang="en-US" sz="1000" dirty="0"/>
          </a:p>
          <a:p>
            <a:r>
              <a:rPr lang="en-US" sz="1600" u="sng" dirty="0"/>
              <a:t>Hedging and general risk management:</a:t>
            </a:r>
            <a:r>
              <a:rPr lang="en-US" sz="1600" dirty="0"/>
              <a:t>  In many cases, what is needed is less market exposure, but not zero.  Use index futures to set beta to a target level.</a:t>
            </a:r>
          </a:p>
          <a:p>
            <a:r>
              <a:rPr lang="en-US" sz="1600" dirty="0"/>
              <a:t>This graph shows a beta = 0.4 strategy with the S&amp;P 500 portfolio.</a:t>
            </a:r>
          </a:p>
        </p:txBody>
      </p:sp>
      <p:graphicFrame>
        <p:nvGraphicFramePr>
          <p:cNvPr id="2" name="Object 1"/>
          <p:cNvGraphicFramePr>
            <a:graphicFrameLocks noChangeAspect="1"/>
          </p:cNvGraphicFramePr>
          <p:nvPr>
            <p:extLst>
              <p:ext uri="{D42A27DB-BD31-4B8C-83A1-F6EECF244321}">
                <p14:modId xmlns:p14="http://schemas.microsoft.com/office/powerpoint/2010/main" val="3383558517"/>
              </p:ext>
            </p:extLst>
          </p:nvPr>
        </p:nvGraphicFramePr>
        <p:xfrm>
          <a:off x="1371600" y="2133600"/>
          <a:ext cx="6315010" cy="4343400"/>
        </p:xfrm>
        <a:graphic>
          <a:graphicData uri="http://schemas.openxmlformats.org/presentationml/2006/ole">
            <mc:AlternateContent xmlns:mc="http://schemas.openxmlformats.org/markup-compatibility/2006">
              <mc:Choice xmlns:v="urn:schemas-microsoft-com:vml" Requires="v">
                <p:oleObj spid="_x0000_s627995" name="Macro-Enabled Worksheet" r:id="rId3" imgW="8685297" imgH="6307951" progId="Excel.SheetMacroEnabled.12">
                  <p:embed/>
                </p:oleObj>
              </mc:Choice>
              <mc:Fallback>
                <p:oleObj name="Macro-Enabled Worksheet" r:id="rId3" imgW="8685297" imgH="6307951" progId="Excel.SheetMacroEnabled.12">
                  <p:embed/>
                  <p:pic>
                    <p:nvPicPr>
                      <p:cNvPr id="0" name="Picture 10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71600" y="2133600"/>
                        <a:ext cx="6315010" cy="4343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FUNC-UB.0043  Futures and Options Spring 2017                           Part I: Forwards and Futures                                               ©2017 Figlewski</a:t>
            </a:r>
            <a:endParaRPr lang="en-US"/>
          </a:p>
        </p:txBody>
      </p:sp>
      <p:sp>
        <p:nvSpPr>
          <p:cNvPr id="5" name="Slide Number Placeholder 4"/>
          <p:cNvSpPr>
            <a:spLocks noGrp="1"/>
          </p:cNvSpPr>
          <p:nvPr>
            <p:ph type="sldNum" sz="quarter" idx="11"/>
          </p:nvPr>
        </p:nvSpPr>
        <p:spPr/>
        <p:txBody>
          <a:bodyPr/>
          <a:lstStyle/>
          <a:p>
            <a:fld id="{D681022F-D257-46FE-82DF-03FCEB534F04}" type="slidenum">
              <a:rPr lang="en-US"/>
              <a:pPr/>
              <a:t>133</a:t>
            </a:fld>
            <a:endParaRPr lang="en-US"/>
          </a:p>
        </p:txBody>
      </p:sp>
      <p:sp>
        <p:nvSpPr>
          <p:cNvPr id="628738" name="Rectangle 2"/>
          <p:cNvSpPr>
            <a:spLocks noGrp="1" noChangeArrowheads="1"/>
          </p:cNvSpPr>
          <p:nvPr>
            <p:ph type="title"/>
          </p:nvPr>
        </p:nvSpPr>
        <p:spPr/>
        <p:txBody>
          <a:bodyPr/>
          <a:lstStyle/>
          <a:p>
            <a:r>
              <a:rPr lang="en-US" dirty="0"/>
              <a:t>Sessions 9-10:  Implementing Risk Management Strategies </a:t>
            </a:r>
          </a:p>
        </p:txBody>
      </p:sp>
      <p:sp>
        <p:nvSpPr>
          <p:cNvPr id="628739" name="Rectangle 3"/>
          <p:cNvSpPr>
            <a:spLocks noGrp="1" noChangeArrowheads="1"/>
          </p:cNvSpPr>
          <p:nvPr>
            <p:ph type="body" idx="1"/>
          </p:nvPr>
        </p:nvSpPr>
        <p:spPr>
          <a:xfrm>
            <a:off x="1295400" y="762000"/>
            <a:ext cx="6781800" cy="5715000"/>
          </a:xfrm>
        </p:spPr>
        <p:txBody>
          <a:bodyPr/>
          <a:lstStyle/>
          <a:p>
            <a:pPr algn="ctr"/>
            <a:endParaRPr lang="en-US" u="sng" dirty="0"/>
          </a:p>
          <a:p>
            <a:pPr algn="ctr"/>
            <a:r>
              <a:rPr lang="en-US" u="sng" dirty="0"/>
              <a:t>Important Risk Management Strategies Using Index Futures</a:t>
            </a:r>
          </a:p>
          <a:p>
            <a:pPr algn="ctr"/>
            <a:endParaRPr lang="en-US" u="sng" dirty="0"/>
          </a:p>
          <a:p>
            <a:r>
              <a:rPr lang="en-US" sz="1600" u="sng" dirty="0"/>
              <a:t>Equitizing Cash</a:t>
            </a:r>
            <a:r>
              <a:rPr lang="en-US" sz="1600" dirty="0"/>
              <a:t>.  The reverse of hedging is buying futures to obtain market exposure on cash that is held, without investing it in stocks (or in advance of investing it). </a:t>
            </a:r>
          </a:p>
          <a:p>
            <a:endParaRPr lang="en-US" sz="1600" dirty="0"/>
          </a:p>
          <a:p>
            <a:pPr lvl="1"/>
            <a:r>
              <a:rPr lang="en-US" dirty="0"/>
              <a:t>new money </a:t>
            </a:r>
            <a:r>
              <a:rPr lang="en-US" dirty="0" smtClean="0"/>
              <a:t>received by a portfolio manager</a:t>
            </a:r>
            <a:endParaRPr lang="en-US" dirty="0"/>
          </a:p>
          <a:p>
            <a:pPr lvl="1"/>
            <a:r>
              <a:rPr lang="en-US" dirty="0"/>
              <a:t>putting dividends to work immediately</a:t>
            </a:r>
          </a:p>
          <a:p>
            <a:pPr lvl="1"/>
            <a:r>
              <a:rPr lang="en-US" dirty="0"/>
              <a:t>changing managers</a:t>
            </a:r>
          </a:p>
          <a:p>
            <a:pPr lvl="1"/>
            <a:endParaRPr lang="en-US" dirty="0"/>
          </a:p>
          <a:p>
            <a:r>
              <a:rPr lang="en-US" sz="1600" dirty="0"/>
              <a:t>To create a portfolio that "looks" like $100 million in the S&amp;P 500 portfolio, just hold $100 million in cash and go long S&amp;P futures on $100 million.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28739">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28739">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628739">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628739">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628739">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8739" grpId="0" uiExpand="1" build="p" bldLvl="2" autoUpdateAnimBg="0"/>
    </p:bldLst>
  </p:timing>
</p:sld>
</file>

<file path=ppt/slides/slide1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FUNC-UB.0043  Futures and Options Spring 2017                           Part I: Forwards and Futures                                               ©2017 Figlewski</a:t>
            </a:r>
            <a:endParaRPr lang="en-US"/>
          </a:p>
        </p:txBody>
      </p:sp>
      <p:sp>
        <p:nvSpPr>
          <p:cNvPr id="5" name="Slide Number Placeholder 4"/>
          <p:cNvSpPr>
            <a:spLocks noGrp="1"/>
          </p:cNvSpPr>
          <p:nvPr>
            <p:ph type="sldNum" sz="quarter" idx="11"/>
          </p:nvPr>
        </p:nvSpPr>
        <p:spPr/>
        <p:txBody>
          <a:bodyPr/>
          <a:lstStyle/>
          <a:p>
            <a:fld id="{050F2340-63A2-4A54-AFC8-D112F542D326}" type="slidenum">
              <a:rPr lang="en-US"/>
              <a:pPr/>
              <a:t>134</a:t>
            </a:fld>
            <a:endParaRPr lang="en-US"/>
          </a:p>
        </p:txBody>
      </p:sp>
      <p:sp>
        <p:nvSpPr>
          <p:cNvPr id="839682" name="Rectangle 2"/>
          <p:cNvSpPr>
            <a:spLocks noGrp="1" noChangeArrowheads="1"/>
          </p:cNvSpPr>
          <p:nvPr>
            <p:ph type="title"/>
          </p:nvPr>
        </p:nvSpPr>
        <p:spPr/>
        <p:txBody>
          <a:bodyPr/>
          <a:lstStyle/>
          <a:p>
            <a:r>
              <a:rPr lang="en-US" dirty="0"/>
              <a:t>Sessions 9-10:  Implementing Risk Management Strategies </a:t>
            </a:r>
          </a:p>
        </p:txBody>
      </p:sp>
      <p:sp>
        <p:nvSpPr>
          <p:cNvPr id="839683" name="Rectangle 3"/>
          <p:cNvSpPr>
            <a:spLocks noGrp="1" noChangeArrowheads="1"/>
          </p:cNvSpPr>
          <p:nvPr>
            <p:ph type="body" idx="1"/>
          </p:nvPr>
        </p:nvSpPr>
        <p:spPr/>
        <p:txBody>
          <a:bodyPr/>
          <a:lstStyle/>
          <a:p>
            <a:pPr marL="342900" indent="-342900"/>
            <a:endParaRPr lang="en-US" dirty="0"/>
          </a:p>
          <a:p>
            <a:pPr marL="342900" indent="-342900" algn="ctr"/>
            <a:r>
              <a:rPr lang="en-US" u="sng" dirty="0"/>
              <a:t>Asset Allocation and Market Timing</a:t>
            </a:r>
          </a:p>
          <a:p>
            <a:pPr lvl="1"/>
            <a:endParaRPr lang="en-US" dirty="0"/>
          </a:p>
          <a:p>
            <a:pPr lvl="1"/>
            <a:r>
              <a:rPr lang="en-US" dirty="0"/>
              <a:t>Use futures to increase beta (market exposure) when the market is expected to rise and to hedge when it is expected to fall.  Note:  This </a:t>
            </a:r>
            <a:r>
              <a:rPr lang="en-US" u="sng" dirty="0"/>
              <a:t>isn't</a:t>
            </a:r>
            <a:r>
              <a:rPr lang="en-US" dirty="0"/>
              <a:t> hedging.</a:t>
            </a:r>
          </a:p>
          <a:p>
            <a:pPr lvl="1"/>
            <a:endParaRPr lang="en-US" dirty="0"/>
          </a:p>
          <a:p>
            <a:pPr lvl="1"/>
            <a:r>
              <a:rPr lang="en-US" dirty="0"/>
              <a:t>A special variant of this strategy called "portfolio insurance" uses futures to adjust market exposure to create a profit profile that looks like a stock portfolio with a protective put option.  We will cover portfolio insurance in depth later </a:t>
            </a:r>
            <a:r>
              <a:rPr lang="en-US" dirty="0" smtClean="0"/>
              <a:t>on, in the options portion of the course.</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83968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83968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9683" grpId="0" uiExpand="1" build="p" bldLvl="2" autoUpdateAnimBg="0"/>
    </p:bldLst>
  </p:timing>
</p:sld>
</file>

<file path=ppt/slides/slide1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FUNC-UB.0043  Futures and Options Spring 2017                           Part I: Forwards and Futures                                               ©2017 Figlewski</a:t>
            </a:r>
            <a:endParaRPr lang="en-US"/>
          </a:p>
        </p:txBody>
      </p:sp>
      <p:sp>
        <p:nvSpPr>
          <p:cNvPr id="5" name="Slide Number Placeholder 4"/>
          <p:cNvSpPr>
            <a:spLocks noGrp="1"/>
          </p:cNvSpPr>
          <p:nvPr>
            <p:ph type="sldNum" sz="quarter" idx="11"/>
          </p:nvPr>
        </p:nvSpPr>
        <p:spPr/>
        <p:txBody>
          <a:bodyPr/>
          <a:lstStyle/>
          <a:p>
            <a:fld id="{56C996C8-0B6E-4B13-863B-65F988D6DCF4}" type="slidenum">
              <a:rPr lang="en-US"/>
              <a:pPr/>
              <a:t>135</a:t>
            </a:fld>
            <a:endParaRPr lang="en-US"/>
          </a:p>
        </p:txBody>
      </p:sp>
      <p:sp>
        <p:nvSpPr>
          <p:cNvPr id="841730" name="Rectangle 2"/>
          <p:cNvSpPr>
            <a:spLocks noGrp="1" noChangeArrowheads="1"/>
          </p:cNvSpPr>
          <p:nvPr>
            <p:ph type="title"/>
          </p:nvPr>
        </p:nvSpPr>
        <p:spPr/>
        <p:txBody>
          <a:bodyPr/>
          <a:lstStyle/>
          <a:p>
            <a:r>
              <a:rPr lang="en-US" dirty="0"/>
              <a:t>Sessions 9-10:  Implementing Risk Management Strategies </a:t>
            </a:r>
          </a:p>
        </p:txBody>
      </p:sp>
      <p:sp>
        <p:nvSpPr>
          <p:cNvPr id="841731" name="Rectangle 3"/>
          <p:cNvSpPr>
            <a:spLocks noGrp="1" noChangeArrowheads="1"/>
          </p:cNvSpPr>
          <p:nvPr>
            <p:ph type="body" idx="1"/>
          </p:nvPr>
        </p:nvSpPr>
        <p:spPr/>
        <p:txBody>
          <a:bodyPr/>
          <a:lstStyle/>
          <a:p>
            <a:pPr marL="342900" indent="-342900" algn="ctr"/>
            <a:endParaRPr lang="en-US"/>
          </a:p>
          <a:p>
            <a:pPr marL="342900" indent="-342900" algn="ctr"/>
            <a:r>
              <a:rPr lang="en-US" u="sng"/>
              <a:t>Basis Trading</a:t>
            </a:r>
          </a:p>
          <a:p>
            <a:pPr marL="342900" indent="-342900" algn="ctr"/>
            <a:endParaRPr lang="en-US"/>
          </a:p>
          <a:p>
            <a:pPr lvl="1"/>
            <a:r>
              <a:rPr lang="en-US"/>
              <a:t>Combine a position in the stock portfolio for one index like the NDX and use index futures to take an opposite position in a different index to trade on </a:t>
            </a:r>
            <a:r>
              <a:rPr lang="en-US" u="sng"/>
              <a:t>relative</a:t>
            </a:r>
            <a:r>
              <a:rPr lang="en-US"/>
              <a:t> performance.</a:t>
            </a:r>
          </a:p>
          <a:p>
            <a:pPr marL="342900" indent="-342900"/>
            <a:endParaRPr lang="en-US"/>
          </a:p>
        </p:txBody>
      </p:sp>
    </p:spTree>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FUNC-UB.0043  Futures and Options Spring 2017                           Part I: Forwards and Futures                                               ©2017 Figlewski</a:t>
            </a:r>
            <a:endParaRPr lang="en-US"/>
          </a:p>
        </p:txBody>
      </p:sp>
      <p:sp>
        <p:nvSpPr>
          <p:cNvPr id="5" name="Slide Number Placeholder 4"/>
          <p:cNvSpPr>
            <a:spLocks noGrp="1"/>
          </p:cNvSpPr>
          <p:nvPr>
            <p:ph type="sldNum" sz="quarter" idx="11"/>
          </p:nvPr>
        </p:nvSpPr>
        <p:spPr/>
        <p:txBody>
          <a:bodyPr/>
          <a:lstStyle/>
          <a:p>
            <a:fld id="{5797420D-84A1-4621-81B7-B147A01135AE}" type="slidenum">
              <a:rPr lang="en-US"/>
              <a:pPr/>
              <a:t>136</a:t>
            </a:fld>
            <a:endParaRPr lang="en-US"/>
          </a:p>
        </p:txBody>
      </p:sp>
      <p:sp>
        <p:nvSpPr>
          <p:cNvPr id="843778" name="Rectangle 2"/>
          <p:cNvSpPr>
            <a:spLocks noGrp="1" noChangeArrowheads="1"/>
          </p:cNvSpPr>
          <p:nvPr>
            <p:ph type="title"/>
          </p:nvPr>
        </p:nvSpPr>
        <p:spPr/>
        <p:txBody>
          <a:bodyPr/>
          <a:lstStyle/>
          <a:p>
            <a:r>
              <a:rPr lang="en-US" dirty="0"/>
              <a:t>Sessions 9-10:  Implementing Risk Management Strategies </a:t>
            </a:r>
          </a:p>
        </p:txBody>
      </p:sp>
      <p:sp>
        <p:nvSpPr>
          <p:cNvPr id="843779" name="Rectangle 3"/>
          <p:cNvSpPr>
            <a:spLocks noGrp="1" noChangeArrowheads="1"/>
          </p:cNvSpPr>
          <p:nvPr>
            <p:ph type="body" idx="1"/>
          </p:nvPr>
        </p:nvSpPr>
        <p:spPr/>
        <p:txBody>
          <a:bodyPr/>
          <a:lstStyle/>
          <a:p>
            <a:pPr marL="342900" indent="-342900"/>
            <a:endParaRPr lang="en-US" dirty="0"/>
          </a:p>
          <a:p>
            <a:pPr marL="342900" indent="-342900" algn="ctr"/>
            <a:r>
              <a:rPr lang="en-US" u="sng" dirty="0"/>
              <a:t>Portable Alpha</a:t>
            </a:r>
          </a:p>
          <a:p>
            <a:pPr lvl="1"/>
            <a:endParaRPr lang="en-US" dirty="0"/>
          </a:p>
          <a:p>
            <a:pPr lvl="1"/>
            <a:endParaRPr lang="en-US" dirty="0"/>
          </a:p>
          <a:p>
            <a:pPr lvl="1"/>
            <a:r>
              <a:rPr lang="en-US" dirty="0"/>
              <a:t>Alpha is consistent excess return relative to the market.  In a </a:t>
            </a:r>
            <a:r>
              <a:rPr lang="en-US" dirty="0" smtClean="0"/>
              <a:t>"portable alpha" </a:t>
            </a:r>
            <a:r>
              <a:rPr lang="en-US" dirty="0"/>
              <a:t>strategy, a fund manager can pursue profit opportunities in a wide range of investment classes and then use futures to create effective market exposure in the market he prefers.</a:t>
            </a:r>
          </a:p>
          <a:p>
            <a:pPr lvl="1"/>
            <a:endParaRPr lang="en-US" dirty="0"/>
          </a:p>
          <a:p>
            <a:pPr lvl="1"/>
            <a:r>
              <a:rPr lang="en-US" dirty="0"/>
              <a:t>For example, an equity fund manager might offer an enhanced S&amp;P fund that makes its alpha from currency trades and then uses futures to gain the equity exposure needed to match the S&amp;P index.</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843779">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84377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3779" grpId="0" uiExpand="1" build="p" bldLvl="2" autoUpdateAnimBg="0"/>
    </p:bldLst>
  </p:timing>
</p:sld>
</file>

<file path=ppt/slides/slide1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FUNC-UB.0043  Futures and Options Spring 2017                           Part I: Forwards and Futures                                               ©2017 Figlewski</a:t>
            </a:r>
            <a:endParaRPr lang="en-US"/>
          </a:p>
        </p:txBody>
      </p:sp>
      <p:sp>
        <p:nvSpPr>
          <p:cNvPr id="5" name="Slide Number Placeholder 4"/>
          <p:cNvSpPr>
            <a:spLocks noGrp="1"/>
          </p:cNvSpPr>
          <p:nvPr>
            <p:ph type="sldNum" sz="quarter" idx="11"/>
          </p:nvPr>
        </p:nvSpPr>
        <p:spPr/>
        <p:txBody>
          <a:bodyPr/>
          <a:lstStyle/>
          <a:p>
            <a:fld id="{33920BDD-D099-4217-82A0-76373B43B90D}" type="slidenum">
              <a:rPr lang="en-US"/>
              <a:pPr/>
              <a:t>137</a:t>
            </a:fld>
            <a:endParaRPr lang="en-US"/>
          </a:p>
        </p:txBody>
      </p:sp>
      <p:sp>
        <p:nvSpPr>
          <p:cNvPr id="631810" name="Rectangle 2"/>
          <p:cNvSpPr>
            <a:spLocks noGrp="1" noChangeArrowheads="1"/>
          </p:cNvSpPr>
          <p:nvPr>
            <p:ph type="title"/>
          </p:nvPr>
        </p:nvSpPr>
        <p:spPr/>
        <p:txBody>
          <a:bodyPr/>
          <a:lstStyle/>
          <a:p>
            <a:r>
              <a:rPr lang="en-US" dirty="0"/>
              <a:t>Sessions 9-10:  Implementing Risk Management Strategies </a:t>
            </a:r>
          </a:p>
        </p:txBody>
      </p:sp>
      <p:sp>
        <p:nvSpPr>
          <p:cNvPr id="631811" name="Rectangle 3"/>
          <p:cNvSpPr>
            <a:spLocks noGrp="1" noChangeArrowheads="1"/>
          </p:cNvSpPr>
          <p:nvPr>
            <p:ph type="body" idx="1"/>
          </p:nvPr>
        </p:nvSpPr>
        <p:spPr>
          <a:xfrm>
            <a:off x="609600" y="762000"/>
            <a:ext cx="8001000" cy="5715000"/>
          </a:xfrm>
        </p:spPr>
        <p:txBody>
          <a:bodyPr/>
          <a:lstStyle/>
          <a:p>
            <a:r>
              <a:rPr lang="en-US" sz="1600" dirty="0" smtClean="0"/>
              <a:t>Futures </a:t>
            </a:r>
            <a:r>
              <a:rPr lang="en-US" sz="1600" dirty="0"/>
              <a:t>based on US Treasury bonds and notes allow hedging medium and long term interest rates.  The most important is the </a:t>
            </a:r>
            <a:r>
              <a:rPr lang="en-US" sz="1600" dirty="0" smtClean="0"/>
              <a:t>Treasury </a:t>
            </a:r>
            <a:r>
              <a:rPr lang="en-US" sz="1600" dirty="0"/>
              <a:t>bond contract at the Chicago Board of Trade.  The fair value calculation for bond futures is complicated by the fact that many different bonds are deliverable, but only one will be the "cheapest to deliver." </a:t>
            </a:r>
            <a:endParaRPr lang="en-US" sz="1600" dirty="0" smtClean="0"/>
          </a:p>
          <a:p>
            <a:endParaRPr lang="en-US" sz="1200" dirty="0">
              <a:cs typeface="Arial" charset="0"/>
            </a:endParaRPr>
          </a:p>
          <a:p>
            <a:r>
              <a:rPr lang="en-US" sz="1600" dirty="0" smtClean="0">
                <a:cs typeface="Arial" charset="0"/>
              </a:rPr>
              <a:t>We </a:t>
            </a:r>
            <a:r>
              <a:rPr lang="en-US" sz="1600" dirty="0">
                <a:cs typeface="Arial" charset="0"/>
              </a:rPr>
              <a:t>begin this session by identifying the "Cheapest to Deliver" bond for the T-bond futures contract. </a:t>
            </a:r>
            <a:r>
              <a:rPr lang="en-US" sz="1600" dirty="0" smtClean="0">
                <a:cs typeface="Arial" charset="0"/>
              </a:rPr>
              <a:t>The option to decide which of several "grades" of the underlying will be delivered belongs to the short side of the contract.  It is a standard feature of most futures contracts that allow delivery.  Not surprisingly, it is very important in determining the fair value of the contract.</a:t>
            </a:r>
            <a:endParaRPr lang="en-US" sz="1600" dirty="0"/>
          </a:p>
          <a:p>
            <a:endParaRPr lang="en-US" sz="1200" dirty="0">
              <a:cs typeface="Arial" charset="0"/>
            </a:endParaRPr>
          </a:p>
          <a:p>
            <a:r>
              <a:rPr lang="en-US" sz="1600" dirty="0">
                <a:cs typeface="Arial" charset="0"/>
              </a:rPr>
              <a:t>Then we look at futures based on short term interest rates.  These are some of the most important derivative contracts in the market, but using them properly to lock in a specific interest rate turns out to be a lot trickier than one might think.</a:t>
            </a:r>
          </a:p>
          <a:p>
            <a:endParaRPr lang="en-US" sz="1200" dirty="0">
              <a:cs typeface="Arial" charset="0"/>
            </a:endParaRPr>
          </a:p>
          <a:p>
            <a:r>
              <a:rPr lang="en-US" sz="1600" dirty="0">
                <a:cs typeface="Arial" charset="0"/>
              </a:rPr>
              <a:t>Futures on short term interest rates are based on the rate itself, converted to a futures price by subtracting the annualized rate from 100.  The 90-day Eurodollar futures contract traded at the Chicago Mercantile Exchange is the most important, but other contracts, such as OTC forward rate agreements (FRAs) will have similar properties.</a:t>
            </a:r>
          </a:p>
          <a:p>
            <a:endParaRPr lang="en-US" sz="1200" dirty="0">
              <a:cs typeface="Arial" charset="0"/>
            </a:endParaRPr>
          </a:p>
          <a:p>
            <a:r>
              <a:rPr lang="en-US" sz="1600" dirty="0">
                <a:cs typeface="Arial" charset="0"/>
              </a:rPr>
              <a:t>Dollar equivalence in hedging interest rates with a contract like the Eurodollar future requires a couple of subtle adjustments, which we will explore in this session.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318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31811">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631811">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631811">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631811">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1811" grpId="0" build="p" bldLvl="2" autoUpdateAnimBg="0"/>
    </p:bldLst>
  </p:timing>
</p:sld>
</file>

<file path=ppt/slides/slide1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FUNC-UB.0043  Futures and Options Spring 2017                           Part I: Forwards and Futures                                               ©2017 Figlewski</a:t>
            </a:r>
            <a:endParaRPr lang="en-US"/>
          </a:p>
        </p:txBody>
      </p:sp>
      <p:sp>
        <p:nvSpPr>
          <p:cNvPr id="5" name="Slide Number Placeholder 4"/>
          <p:cNvSpPr>
            <a:spLocks noGrp="1"/>
          </p:cNvSpPr>
          <p:nvPr>
            <p:ph type="sldNum" sz="quarter" idx="11"/>
          </p:nvPr>
        </p:nvSpPr>
        <p:spPr/>
        <p:txBody>
          <a:bodyPr/>
          <a:lstStyle/>
          <a:p>
            <a:fld id="{4DD33DF6-6F43-4BDD-90A1-F8F5B0302E48}" type="slidenum">
              <a:rPr lang="en-US"/>
              <a:pPr/>
              <a:t>138</a:t>
            </a:fld>
            <a:endParaRPr lang="en-US"/>
          </a:p>
        </p:txBody>
      </p:sp>
      <p:sp>
        <p:nvSpPr>
          <p:cNvPr id="727042" name="Rectangle 2"/>
          <p:cNvSpPr>
            <a:spLocks noGrp="1" noChangeArrowheads="1"/>
          </p:cNvSpPr>
          <p:nvPr>
            <p:ph type="title"/>
          </p:nvPr>
        </p:nvSpPr>
        <p:spPr/>
        <p:txBody>
          <a:bodyPr/>
          <a:lstStyle/>
          <a:p>
            <a:r>
              <a:rPr lang="en-US" dirty="0"/>
              <a:t>Sessions 9-10:  Implementing Risk Management Strategies </a:t>
            </a:r>
          </a:p>
        </p:txBody>
      </p:sp>
      <p:sp>
        <p:nvSpPr>
          <p:cNvPr id="727043" name="Rectangle 3"/>
          <p:cNvSpPr>
            <a:spLocks noGrp="1" noChangeArrowheads="1"/>
          </p:cNvSpPr>
          <p:nvPr>
            <p:ph type="body" idx="1"/>
          </p:nvPr>
        </p:nvSpPr>
        <p:spPr/>
        <p:txBody>
          <a:bodyPr/>
          <a:lstStyle/>
          <a:p>
            <a:pPr algn="ctr">
              <a:lnSpc>
                <a:spcPct val="90000"/>
              </a:lnSpc>
              <a:spcBef>
                <a:spcPct val="0"/>
              </a:spcBef>
            </a:pPr>
            <a:r>
              <a:rPr lang="en-US" sz="1600" u="sng" dirty="0">
                <a:cs typeface="Arial" charset="0"/>
              </a:rPr>
              <a:t>The Cheapest to Deliver T-Bond (from previous year's homework)</a:t>
            </a:r>
            <a:r>
              <a:rPr lang="en-US" sz="1600" dirty="0">
                <a:cs typeface="Times New Roman" pitchFamily="18" charset="0"/>
              </a:rPr>
              <a:t> </a:t>
            </a:r>
          </a:p>
          <a:p>
            <a:pPr>
              <a:lnSpc>
                <a:spcPct val="90000"/>
              </a:lnSpc>
              <a:spcBef>
                <a:spcPct val="0"/>
              </a:spcBef>
            </a:pPr>
            <a:endParaRPr lang="en-US" sz="1600" dirty="0" smtClean="0">
              <a:cs typeface="Times New Roman" pitchFamily="18" charset="0"/>
            </a:endParaRPr>
          </a:p>
          <a:p>
            <a:pPr>
              <a:lnSpc>
                <a:spcPct val="90000"/>
              </a:lnSpc>
              <a:spcBef>
                <a:spcPct val="0"/>
              </a:spcBef>
            </a:pPr>
            <a:r>
              <a:rPr lang="en-US" sz="1600" dirty="0" smtClean="0">
                <a:cs typeface="Times New Roman" pitchFamily="18" charset="0"/>
              </a:rPr>
              <a:t>1</a:t>
            </a:r>
            <a:r>
              <a:rPr lang="en-US" sz="1600" dirty="0">
                <a:cs typeface="Times New Roman" pitchFamily="18" charset="0"/>
              </a:rPr>
              <a:t>.  This problem involves two Treasury bonds and the T-bond futures contract.</a:t>
            </a:r>
          </a:p>
          <a:p>
            <a:pPr>
              <a:lnSpc>
                <a:spcPct val="90000"/>
              </a:lnSpc>
            </a:pPr>
            <a:r>
              <a:rPr lang="en-US" sz="1600" dirty="0">
                <a:cs typeface="Times New Roman" pitchFamily="18" charset="0"/>
              </a:rPr>
              <a:t>Note: For this problem, you should assume that the T-Bond contract is based on a 20-year </a:t>
            </a:r>
            <a:r>
              <a:rPr lang="en-US" sz="1600" dirty="0" smtClean="0">
                <a:cs typeface="Times New Roman" pitchFamily="18" charset="0"/>
              </a:rPr>
              <a:t>6.00% coupon T-Bond.</a:t>
            </a:r>
            <a:endParaRPr lang="en-US" sz="1600" dirty="0">
              <a:cs typeface="Times New Roman" pitchFamily="18" charset="0"/>
            </a:endParaRPr>
          </a:p>
          <a:p>
            <a:pPr>
              <a:lnSpc>
                <a:spcPct val="90000"/>
              </a:lnSpc>
            </a:pPr>
            <a:endParaRPr lang="en-US" sz="600" dirty="0">
              <a:cs typeface="Times New Roman" pitchFamily="18" charset="0"/>
            </a:endParaRPr>
          </a:p>
          <a:p>
            <a:pPr lvl="1">
              <a:lnSpc>
                <a:spcPct val="90000"/>
              </a:lnSpc>
            </a:pPr>
            <a:r>
              <a:rPr lang="en-US" dirty="0">
                <a:cs typeface="Times New Roman" pitchFamily="18" charset="0"/>
              </a:rPr>
              <a:t>Bond #1:  8.00% coupon, 20 year maturity.</a:t>
            </a:r>
          </a:p>
          <a:p>
            <a:pPr lvl="1">
              <a:lnSpc>
                <a:spcPct val="90000"/>
              </a:lnSpc>
            </a:pPr>
            <a:r>
              <a:rPr lang="en-US" dirty="0">
                <a:cs typeface="Times New Roman" pitchFamily="18" charset="0"/>
              </a:rPr>
              <a:t>Bond #2:  5.25% coupon, 27 year maturity</a:t>
            </a:r>
          </a:p>
          <a:p>
            <a:pPr lvl="1">
              <a:lnSpc>
                <a:spcPct val="90000"/>
              </a:lnSpc>
            </a:pPr>
            <a:r>
              <a:rPr lang="en-US" dirty="0">
                <a:cs typeface="Times New Roman" pitchFamily="18" charset="0"/>
              </a:rPr>
              <a:t>Bond #3   6.00% coupon, 20 year maturity (Futures quotes are based on this "synthetic" bond)</a:t>
            </a:r>
            <a:endParaRPr lang="en-US" sz="1400" dirty="0">
              <a:cs typeface="Times New Roman" pitchFamily="18" charset="0"/>
            </a:endParaRPr>
          </a:p>
          <a:p>
            <a:pPr>
              <a:lnSpc>
                <a:spcPct val="90000"/>
              </a:lnSpc>
            </a:pPr>
            <a:endParaRPr lang="en-US" sz="700" dirty="0">
              <a:cs typeface="Times New Roman" pitchFamily="18" charset="0"/>
            </a:endParaRPr>
          </a:p>
          <a:p>
            <a:pPr>
              <a:lnSpc>
                <a:spcPct val="90000"/>
              </a:lnSpc>
            </a:pPr>
            <a:r>
              <a:rPr lang="en-US" sz="1600" dirty="0">
                <a:cs typeface="Times New Roman" pitchFamily="18" charset="0"/>
              </a:rPr>
              <a:t>The </a:t>
            </a:r>
            <a:r>
              <a:rPr lang="en-US" sz="1600" dirty="0" smtClean="0">
                <a:cs typeface="Times New Roman" pitchFamily="18" charset="0"/>
              </a:rPr>
              <a:t>Chicago </a:t>
            </a:r>
            <a:r>
              <a:rPr lang="en-US" sz="1600" dirty="0">
                <a:cs typeface="Times New Roman" pitchFamily="18" charset="0"/>
              </a:rPr>
              <a:t>Board of Trade's </a:t>
            </a:r>
            <a:r>
              <a:rPr lang="en-US" sz="1600" dirty="0" smtClean="0">
                <a:cs typeface="Times New Roman" pitchFamily="18" charset="0"/>
              </a:rPr>
              <a:t>Treasury </a:t>
            </a:r>
            <a:r>
              <a:rPr lang="en-US" sz="1600" dirty="0">
                <a:cs typeface="Times New Roman" pitchFamily="18" charset="0"/>
              </a:rPr>
              <a:t>bond futures contract </a:t>
            </a:r>
            <a:r>
              <a:rPr lang="en-US" sz="1600" dirty="0" smtClean="0">
                <a:cs typeface="Times New Roman" pitchFamily="18" charset="0"/>
              </a:rPr>
              <a:t>allows any Treasury </a:t>
            </a:r>
            <a:r>
              <a:rPr lang="en-US" sz="1600" dirty="0">
                <a:cs typeface="Times New Roman" pitchFamily="18" charset="0"/>
              </a:rPr>
              <a:t>bond </a:t>
            </a:r>
            <a:r>
              <a:rPr lang="en-US" sz="1600" dirty="0" smtClean="0">
                <a:cs typeface="Times New Roman" pitchFamily="18" charset="0"/>
              </a:rPr>
              <a:t>with maturity of 15-25 years can </a:t>
            </a:r>
            <a:r>
              <a:rPr lang="en-US" sz="1600" dirty="0">
                <a:cs typeface="Times New Roman" pitchFamily="18" charset="0"/>
              </a:rPr>
              <a:t>be delivered.  Delivery must always be $100,000 face value.  To adjust for the price effects of differences in coupon and maturity for the deliverable bonds, the </a:t>
            </a:r>
            <a:r>
              <a:rPr lang="en-US" sz="1600" dirty="0" smtClean="0">
                <a:cs typeface="Times New Roman" pitchFamily="18" charset="0"/>
              </a:rPr>
              <a:t>invoice price to be paid when the bonds are delivered is </a:t>
            </a:r>
            <a:r>
              <a:rPr lang="en-US" sz="1600" dirty="0">
                <a:cs typeface="Times New Roman" pitchFamily="18" charset="0"/>
              </a:rPr>
              <a:t>set equal to the futures price in the market times a "Delivery Factor" for the actual </a:t>
            </a:r>
            <a:r>
              <a:rPr lang="en-US" sz="1600" dirty="0" smtClean="0">
                <a:cs typeface="Times New Roman" pitchFamily="18" charset="0"/>
              </a:rPr>
              <a:t>bonds.</a:t>
            </a:r>
            <a:endParaRPr lang="en-US" sz="1600" dirty="0">
              <a:cs typeface="Times New Roman" pitchFamily="18" charset="0"/>
            </a:endParaRPr>
          </a:p>
          <a:p>
            <a:pPr>
              <a:lnSpc>
                <a:spcPct val="90000"/>
              </a:lnSpc>
            </a:pPr>
            <a:endParaRPr lang="en-US" sz="800" dirty="0">
              <a:cs typeface="Times New Roman" pitchFamily="18" charset="0"/>
            </a:endParaRPr>
          </a:p>
          <a:p>
            <a:pPr>
              <a:lnSpc>
                <a:spcPct val="90000"/>
              </a:lnSpc>
            </a:pPr>
            <a:r>
              <a:rPr lang="en-US" sz="1600" dirty="0">
                <a:cs typeface="Times New Roman" pitchFamily="18" charset="0"/>
              </a:rPr>
              <a:t>At a yield of 6.00%, a 6.00% percent coupon bond will sell at par, i.e., a price of 100.  </a:t>
            </a:r>
            <a:r>
              <a:rPr lang="en-US" sz="1600" dirty="0" smtClean="0">
                <a:cs typeface="Times New Roman" pitchFamily="18" charset="0"/>
              </a:rPr>
              <a:t>At </a:t>
            </a:r>
            <a:r>
              <a:rPr lang="en-US" sz="1600" dirty="0">
                <a:cs typeface="Times New Roman" pitchFamily="18" charset="0"/>
              </a:rPr>
              <a:t>a yield of 6.00 percent </a:t>
            </a:r>
            <a:r>
              <a:rPr lang="en-US" sz="1600" dirty="0" smtClean="0">
                <a:cs typeface="Times New Roman" pitchFamily="18" charset="0"/>
              </a:rPr>
              <a:t>a </a:t>
            </a:r>
            <a:r>
              <a:rPr lang="en-US" sz="1600" dirty="0">
                <a:cs typeface="Times New Roman" pitchFamily="18" charset="0"/>
              </a:rPr>
              <a:t>higher coupon bond will be above par </a:t>
            </a:r>
            <a:r>
              <a:rPr lang="en-US" sz="1600" dirty="0" smtClean="0">
                <a:cs typeface="Times New Roman" pitchFamily="18" charset="0"/>
              </a:rPr>
              <a:t>and </a:t>
            </a:r>
            <a:r>
              <a:rPr lang="en-US" sz="1600" dirty="0">
                <a:cs typeface="Times New Roman" pitchFamily="18" charset="0"/>
              </a:rPr>
              <a:t>a lower coupon bond will be below par. The delivery factor is set so that when market yields are 6.00 percent, the price paid at delivery equals the value of the particular bond.  For example, if a bond's price at 6.00 percent is 120.00, its delivery factor (DF) would be 1.2000. If the bond is delivered when the futures price is 9</a:t>
            </a:r>
            <a:r>
              <a:rPr lang="en-US" sz="1600" dirty="0" smtClean="0">
                <a:cs typeface="Times New Roman" pitchFamily="18" charset="0"/>
              </a:rPr>
              <a:t>0</a:t>
            </a:r>
            <a:r>
              <a:rPr lang="en-US" sz="1600" dirty="0">
                <a:cs typeface="Times New Roman" pitchFamily="18" charset="0"/>
              </a:rPr>
              <a:t>, the price paid will be </a:t>
            </a:r>
            <a:r>
              <a:rPr lang="en-US" sz="1600" dirty="0" smtClean="0">
                <a:cs typeface="Times New Roman" pitchFamily="18" charset="0"/>
              </a:rPr>
              <a:t>90 </a:t>
            </a:r>
            <a:r>
              <a:rPr lang="en-US" sz="1600" dirty="0">
                <a:cs typeface="Times New Roman" pitchFamily="18" charset="0"/>
              </a:rPr>
              <a:t>x </a:t>
            </a:r>
            <a:r>
              <a:rPr lang="en-US" sz="1600" dirty="0" smtClean="0">
                <a:cs typeface="Times New Roman" pitchFamily="18" charset="0"/>
              </a:rPr>
              <a:t>1.200 </a:t>
            </a:r>
            <a:r>
              <a:rPr lang="en-US" sz="1600" dirty="0">
                <a:cs typeface="Times New Roman" pitchFamily="18" charset="0"/>
              </a:rPr>
              <a:t>= </a:t>
            </a:r>
            <a:r>
              <a:rPr lang="en-US" sz="1600" dirty="0" smtClean="0">
                <a:cs typeface="Times New Roman" pitchFamily="18" charset="0"/>
              </a:rPr>
              <a:t>108  </a:t>
            </a:r>
            <a:r>
              <a:rPr lang="en-US" sz="1600" dirty="0">
                <a:cs typeface="Times New Roman" pitchFamily="18" charset="0"/>
              </a:rPr>
              <a:t>and the total dollar amount paid will be $</a:t>
            </a:r>
            <a:r>
              <a:rPr lang="en-US" sz="1600" dirty="0" smtClean="0">
                <a:cs typeface="Times New Roman" pitchFamily="18" charset="0"/>
              </a:rPr>
              <a:t>108,000</a:t>
            </a:r>
            <a:r>
              <a:rPr lang="en-US" sz="1600" dirty="0">
                <a:cs typeface="Times New Roman" pitchFamily="18" charset="0"/>
              </a:rPr>
              <a:t>.  (Note that the DF is a fixed number based on 6 percent.  It doesn't change when yields in the market change.)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2704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27043">
                                            <p:txEl>
                                              <p:pRg st="3" end="3"/>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499"/>
                                          </p:stCondLst>
                                        </p:cTn>
                                        <p:tgtEl>
                                          <p:spTgt spid="727043">
                                            <p:txEl>
                                              <p:pRg st="5" end="5"/>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727043">
                                            <p:txEl>
                                              <p:pRg st="6" end="6"/>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727043">
                                            <p:txEl>
                                              <p:pRg st="7" end="7"/>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727043">
                                            <p:txEl>
                                              <p:pRg st="9" end="9"/>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499"/>
                                          </p:stCondLst>
                                        </p:cTn>
                                        <p:tgtEl>
                                          <p:spTgt spid="72704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7043" grpId="0" uiExpand="1" build="p" autoUpdateAnimBg="0"/>
    </p:bldLst>
  </p:timing>
</p:sld>
</file>

<file path=ppt/slides/slide1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FUNC-UB.0043  Futures and Options Spring 2017                           Part I: Forwards and Futures                                               ©2017 Figlewski</a:t>
            </a:r>
            <a:endParaRPr lang="en-US"/>
          </a:p>
        </p:txBody>
      </p:sp>
      <p:sp>
        <p:nvSpPr>
          <p:cNvPr id="5" name="Slide Number Placeholder 4"/>
          <p:cNvSpPr>
            <a:spLocks noGrp="1"/>
          </p:cNvSpPr>
          <p:nvPr>
            <p:ph type="sldNum" sz="quarter" idx="11"/>
          </p:nvPr>
        </p:nvSpPr>
        <p:spPr/>
        <p:txBody>
          <a:bodyPr/>
          <a:lstStyle/>
          <a:p>
            <a:fld id="{1C70C6DF-514A-46EE-9136-57E427722639}" type="slidenum">
              <a:rPr lang="en-US"/>
              <a:pPr/>
              <a:t>139</a:t>
            </a:fld>
            <a:endParaRPr lang="en-US"/>
          </a:p>
        </p:txBody>
      </p:sp>
      <p:sp>
        <p:nvSpPr>
          <p:cNvPr id="728066" name="Rectangle 2"/>
          <p:cNvSpPr>
            <a:spLocks noGrp="1" noChangeArrowheads="1"/>
          </p:cNvSpPr>
          <p:nvPr>
            <p:ph type="title"/>
          </p:nvPr>
        </p:nvSpPr>
        <p:spPr/>
        <p:txBody>
          <a:bodyPr/>
          <a:lstStyle/>
          <a:p>
            <a:r>
              <a:rPr lang="en-US" dirty="0"/>
              <a:t>Sessions 9-10:  Implementing Risk Management Strategies </a:t>
            </a:r>
          </a:p>
        </p:txBody>
      </p:sp>
      <p:sp>
        <p:nvSpPr>
          <p:cNvPr id="728067" name="Rectangle 3"/>
          <p:cNvSpPr>
            <a:spLocks noGrp="1" noChangeArrowheads="1"/>
          </p:cNvSpPr>
          <p:nvPr>
            <p:ph type="body" idx="1"/>
          </p:nvPr>
        </p:nvSpPr>
        <p:spPr/>
        <p:txBody>
          <a:bodyPr/>
          <a:lstStyle/>
          <a:p>
            <a:pPr algn="ctr">
              <a:lnSpc>
                <a:spcPct val="90000"/>
              </a:lnSpc>
            </a:pPr>
            <a:r>
              <a:rPr lang="en-US" u="sng">
                <a:cs typeface="Arial" charset="0"/>
              </a:rPr>
              <a:t>Homework Problem continue</a:t>
            </a:r>
            <a:r>
              <a:rPr lang="en-US" sz="2000" u="sng">
                <a:cs typeface="Arial" charset="0"/>
              </a:rPr>
              <a:t>d</a:t>
            </a:r>
          </a:p>
          <a:p>
            <a:pPr>
              <a:lnSpc>
                <a:spcPct val="90000"/>
              </a:lnSpc>
            </a:pPr>
            <a:r>
              <a:rPr lang="en-US" sz="1600">
                <a:cs typeface="Times New Roman" pitchFamily="18" charset="0"/>
              </a:rPr>
              <a:t>a)  Use the PRICE function in Excel to find the prices these three bonds would have at a yield of 6.00%.  Use the Excel DURATION function to find their durations at a 6.00 percent yield.  Read about how these functions work in Excel Help.</a:t>
            </a:r>
          </a:p>
          <a:p>
            <a:pPr>
              <a:lnSpc>
                <a:spcPct val="90000"/>
              </a:lnSpc>
            </a:pPr>
            <a:endParaRPr lang="en-US" sz="800">
              <a:cs typeface="Times New Roman" pitchFamily="18" charset="0"/>
            </a:endParaRPr>
          </a:p>
          <a:p>
            <a:pPr>
              <a:lnSpc>
                <a:spcPct val="90000"/>
              </a:lnSpc>
            </a:pPr>
            <a:r>
              <a:rPr lang="en-US" sz="1600">
                <a:cs typeface="Times New Roman" pitchFamily="18" charset="0"/>
              </a:rPr>
              <a:t>b)  What will the Delivery Factors be for Bonds #1 and #2?</a:t>
            </a:r>
          </a:p>
          <a:p>
            <a:pPr>
              <a:lnSpc>
                <a:spcPct val="90000"/>
              </a:lnSpc>
            </a:pPr>
            <a:endParaRPr lang="en-US" sz="700">
              <a:cs typeface="Times New Roman" pitchFamily="18" charset="0"/>
            </a:endParaRPr>
          </a:p>
          <a:p>
            <a:pPr>
              <a:lnSpc>
                <a:spcPct val="90000"/>
              </a:lnSpc>
            </a:pPr>
            <a:r>
              <a:rPr lang="en-US" sz="1600">
                <a:cs typeface="Times New Roman" pitchFamily="18" charset="0"/>
              </a:rPr>
              <a:t>c)  Suppose on futures delivery day, market yields are 5.00%.  What will the prices of the three bonds be?  What will $100,000 face value of each be worth?</a:t>
            </a:r>
          </a:p>
          <a:p>
            <a:pPr>
              <a:lnSpc>
                <a:spcPct val="90000"/>
              </a:lnSpc>
            </a:pPr>
            <a:endParaRPr lang="en-US" sz="800">
              <a:cs typeface="Times New Roman" pitchFamily="18" charset="0"/>
            </a:endParaRPr>
          </a:p>
          <a:p>
            <a:pPr>
              <a:lnSpc>
                <a:spcPct val="90000"/>
              </a:lnSpc>
            </a:pPr>
            <a:r>
              <a:rPr lang="en-US" sz="1600">
                <a:cs typeface="Times New Roman" pitchFamily="18" charset="0"/>
              </a:rPr>
              <a:t>d)  Suppose the price of a 6 percent 20-year bond that you just calculated in part c) is the futures price in the market.  You can deliver $100,000 face value of either of the two Treasury bonds and get paid F x DF x 1000, the futures price times the bond's delivery factor times the size of the futures contract.  What are the two possible dollar amounts you could receive for delivering the two bonds?  Which one would you pick to deliver?</a:t>
            </a:r>
          </a:p>
          <a:p>
            <a:pPr>
              <a:lnSpc>
                <a:spcPct val="90000"/>
              </a:lnSpc>
            </a:pPr>
            <a:endParaRPr lang="en-US" sz="800">
              <a:cs typeface="Times New Roman" pitchFamily="18" charset="0"/>
            </a:endParaRPr>
          </a:p>
          <a:p>
            <a:pPr>
              <a:lnSpc>
                <a:spcPct val="90000"/>
              </a:lnSpc>
            </a:pPr>
            <a:r>
              <a:rPr lang="en-US" sz="1600">
                <a:cs typeface="Times New Roman" pitchFamily="18" charset="0"/>
              </a:rPr>
              <a:t>e)  Do parts c) and d) again, this time assuming the market yield is 7.00% for all of the bonds.</a:t>
            </a:r>
          </a:p>
          <a:p>
            <a:pPr>
              <a:lnSpc>
                <a:spcPct val="90000"/>
              </a:lnSpc>
            </a:pPr>
            <a:endParaRPr lang="en-US" sz="800">
              <a:cs typeface="Times New Roman" pitchFamily="18" charset="0"/>
            </a:endParaRPr>
          </a:p>
          <a:p>
            <a:pPr>
              <a:lnSpc>
                <a:spcPct val="90000"/>
              </a:lnSpc>
            </a:pPr>
            <a:r>
              <a:rPr lang="en-US" sz="1600">
                <a:cs typeface="Times New Roman" pitchFamily="18" charset="0"/>
              </a:rPr>
              <a:t>f)  (harder) From these results, what is the general principle about which bond will become "cheapest to deliver" when yields are below 6%, and above 6%?</a:t>
            </a:r>
          </a:p>
          <a:p>
            <a:pPr>
              <a:lnSpc>
                <a:spcPct val="90000"/>
              </a:lnSpc>
            </a:pPr>
            <a:endParaRPr lang="en-US" sz="800">
              <a:cs typeface="Times New Roman" pitchFamily="18" charset="0"/>
            </a:endParaRPr>
          </a:p>
          <a:p>
            <a:pPr>
              <a:lnSpc>
                <a:spcPct val="90000"/>
              </a:lnSpc>
            </a:pPr>
            <a:r>
              <a:rPr lang="en-US" sz="1600">
                <a:cs typeface="Times New Roman" pitchFamily="18" charset="0"/>
              </a:rPr>
              <a:t>g)  (harder)  Assume these are the only two bonds that can be delivered against the futures contract.  What will the futures price be in the market when yields are at 5.00% and at 7.00% so that there is no profitable arbitrage opportunity?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28067">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28067">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728067">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728067">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728067">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728067">
                                            <p:txEl>
                                              <p:pRg st="11" end="1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728067">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8067" grpId="0" uiExpand="1" build="p" autoUpdateAnimBg="0"/>
    </p:bld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FUNC-UB.0043  Futures and Options Spring 2017                           Part I: Forwards and Futures                                               ©2017 Figlewski</a:t>
            </a:r>
            <a:endParaRPr lang="en-US"/>
          </a:p>
        </p:txBody>
      </p:sp>
      <p:sp>
        <p:nvSpPr>
          <p:cNvPr id="5" name="Slide Number Placeholder 4"/>
          <p:cNvSpPr>
            <a:spLocks noGrp="1"/>
          </p:cNvSpPr>
          <p:nvPr>
            <p:ph type="sldNum" sz="quarter" idx="11"/>
          </p:nvPr>
        </p:nvSpPr>
        <p:spPr/>
        <p:txBody>
          <a:bodyPr/>
          <a:lstStyle/>
          <a:p>
            <a:fld id="{231C080C-9073-4D3F-B8E1-CEB0FA35C0C0}" type="slidenum">
              <a:rPr lang="en-US"/>
              <a:pPr/>
              <a:t>140</a:t>
            </a:fld>
            <a:endParaRPr lang="en-US"/>
          </a:p>
        </p:txBody>
      </p:sp>
      <p:sp>
        <p:nvSpPr>
          <p:cNvPr id="729090" name="Rectangle 2"/>
          <p:cNvSpPr>
            <a:spLocks noGrp="1" noChangeArrowheads="1"/>
          </p:cNvSpPr>
          <p:nvPr>
            <p:ph type="title"/>
          </p:nvPr>
        </p:nvSpPr>
        <p:spPr/>
        <p:txBody>
          <a:bodyPr/>
          <a:lstStyle/>
          <a:p>
            <a:r>
              <a:rPr lang="en-US" dirty="0"/>
              <a:t>Sessions 9-10:  Implementing Risk Management Strategies </a:t>
            </a:r>
          </a:p>
        </p:txBody>
      </p:sp>
      <p:graphicFrame>
        <p:nvGraphicFramePr>
          <p:cNvPr id="729091" name="Object 3"/>
          <p:cNvGraphicFramePr>
            <a:graphicFrameLocks noChangeAspect="1"/>
          </p:cNvGraphicFramePr>
          <p:nvPr/>
        </p:nvGraphicFramePr>
        <p:xfrm>
          <a:off x="609600" y="838200"/>
          <a:ext cx="7858125" cy="5372100"/>
        </p:xfrm>
        <a:graphic>
          <a:graphicData uri="http://schemas.openxmlformats.org/presentationml/2006/ole">
            <mc:AlternateContent xmlns:mc="http://schemas.openxmlformats.org/markup-compatibility/2006">
              <mc:Choice xmlns:v="urn:schemas-microsoft-com:vml" Requires="v">
                <p:oleObj spid="_x0000_s729369" name="Worksheet" r:id="rId3" imgW="7831080" imgH="5366880" progId="Excel.Sheet.8">
                  <p:embed/>
                </p:oleObj>
              </mc:Choice>
              <mc:Fallback>
                <p:oleObj name="Worksheet" r:id="rId3" imgW="7831080" imgH="5366880" progId="Excel.Sheet.8">
                  <p:embed/>
                  <p:pic>
                    <p:nvPicPr>
                      <p:cNvPr id="0" name="Picture 9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838200"/>
                        <a:ext cx="7858125" cy="5372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FUNC-UB.0043  Futures and Options Spring 2017                           Part I: Forwards and Futures                                               ©2017 Figlewski</a:t>
            </a:r>
            <a:endParaRPr lang="en-US"/>
          </a:p>
        </p:txBody>
      </p:sp>
      <p:sp>
        <p:nvSpPr>
          <p:cNvPr id="5" name="Slide Number Placeholder 4"/>
          <p:cNvSpPr>
            <a:spLocks noGrp="1"/>
          </p:cNvSpPr>
          <p:nvPr>
            <p:ph type="sldNum" sz="quarter" idx="11"/>
          </p:nvPr>
        </p:nvSpPr>
        <p:spPr/>
        <p:txBody>
          <a:bodyPr/>
          <a:lstStyle/>
          <a:p>
            <a:fld id="{B163FB57-7900-4C71-B4E7-743B34F93319}" type="slidenum">
              <a:rPr lang="en-US"/>
              <a:pPr/>
              <a:t>141</a:t>
            </a:fld>
            <a:endParaRPr lang="en-US"/>
          </a:p>
        </p:txBody>
      </p:sp>
      <p:sp>
        <p:nvSpPr>
          <p:cNvPr id="730114" name="Rectangle 2"/>
          <p:cNvSpPr>
            <a:spLocks noGrp="1" noChangeArrowheads="1"/>
          </p:cNvSpPr>
          <p:nvPr>
            <p:ph type="title"/>
          </p:nvPr>
        </p:nvSpPr>
        <p:spPr/>
        <p:txBody>
          <a:bodyPr/>
          <a:lstStyle/>
          <a:p>
            <a:r>
              <a:rPr lang="en-US" dirty="0"/>
              <a:t>Sessions 9-10:  Implementing Risk Management Strategies </a:t>
            </a:r>
          </a:p>
        </p:txBody>
      </p:sp>
      <p:graphicFrame>
        <p:nvGraphicFramePr>
          <p:cNvPr id="730115" name="Object 3"/>
          <p:cNvGraphicFramePr>
            <a:graphicFrameLocks noChangeAspect="1"/>
          </p:cNvGraphicFramePr>
          <p:nvPr/>
        </p:nvGraphicFramePr>
        <p:xfrm>
          <a:off x="642938" y="1347788"/>
          <a:ext cx="7858125" cy="4162425"/>
        </p:xfrm>
        <a:graphic>
          <a:graphicData uri="http://schemas.openxmlformats.org/presentationml/2006/ole">
            <mc:AlternateContent xmlns:mc="http://schemas.openxmlformats.org/markup-compatibility/2006">
              <mc:Choice xmlns:v="urn:schemas-microsoft-com:vml" Requires="v">
                <p:oleObj spid="_x0000_s730393" name="Worksheet" r:id="rId3" imgW="7831080" imgH="4158360" progId="Excel.Sheet.8">
                  <p:embed/>
                </p:oleObj>
              </mc:Choice>
              <mc:Fallback>
                <p:oleObj name="Worksheet" r:id="rId3" imgW="7831080" imgH="4158360" progId="Excel.Sheet.8">
                  <p:embed/>
                  <p:pic>
                    <p:nvPicPr>
                      <p:cNvPr id="0" name="Picture 9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2938" y="1347788"/>
                        <a:ext cx="7858125" cy="4162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FUNC-UB.0043  Futures and Options Spring 2017                           Part I: Forwards and Futures                                               ©2017 Figlewski</a:t>
            </a:r>
            <a:endParaRPr lang="en-US"/>
          </a:p>
        </p:txBody>
      </p:sp>
      <p:sp>
        <p:nvSpPr>
          <p:cNvPr id="5" name="Slide Number Placeholder 4"/>
          <p:cNvSpPr>
            <a:spLocks noGrp="1"/>
          </p:cNvSpPr>
          <p:nvPr>
            <p:ph type="sldNum" sz="quarter" idx="11"/>
          </p:nvPr>
        </p:nvSpPr>
        <p:spPr/>
        <p:txBody>
          <a:bodyPr/>
          <a:lstStyle/>
          <a:p>
            <a:fld id="{97BF7982-294D-49CD-9078-988B22DA3901}" type="slidenum">
              <a:rPr lang="en-US"/>
              <a:pPr/>
              <a:t>142</a:t>
            </a:fld>
            <a:endParaRPr lang="en-US"/>
          </a:p>
        </p:txBody>
      </p:sp>
      <p:sp>
        <p:nvSpPr>
          <p:cNvPr id="731138" name="Rectangle 2"/>
          <p:cNvSpPr>
            <a:spLocks noGrp="1" noChangeArrowheads="1"/>
          </p:cNvSpPr>
          <p:nvPr>
            <p:ph type="title"/>
          </p:nvPr>
        </p:nvSpPr>
        <p:spPr/>
        <p:txBody>
          <a:bodyPr/>
          <a:lstStyle/>
          <a:p>
            <a:r>
              <a:rPr lang="en-US" dirty="0"/>
              <a:t>Sessions 9-10:  Implementing Risk Management Strategies </a:t>
            </a:r>
          </a:p>
        </p:txBody>
      </p:sp>
      <p:graphicFrame>
        <p:nvGraphicFramePr>
          <p:cNvPr id="731139" name="Object 3"/>
          <p:cNvGraphicFramePr>
            <a:graphicFrameLocks noChangeAspect="1"/>
          </p:cNvGraphicFramePr>
          <p:nvPr/>
        </p:nvGraphicFramePr>
        <p:xfrm>
          <a:off x="642938" y="990600"/>
          <a:ext cx="7858125" cy="4876800"/>
        </p:xfrm>
        <a:graphic>
          <a:graphicData uri="http://schemas.openxmlformats.org/presentationml/2006/ole">
            <mc:AlternateContent xmlns:mc="http://schemas.openxmlformats.org/markup-compatibility/2006">
              <mc:Choice xmlns:v="urn:schemas-microsoft-com:vml" Requires="v">
                <p:oleObj spid="_x0000_s731417" name="Worksheet" r:id="rId3" imgW="7831080" imgH="4871880" progId="Excel.Sheet.8">
                  <p:embed/>
                </p:oleObj>
              </mc:Choice>
              <mc:Fallback>
                <p:oleObj name="Worksheet" r:id="rId3" imgW="7831080" imgH="4871880" progId="Excel.Sheet.8">
                  <p:embed/>
                  <p:pic>
                    <p:nvPicPr>
                      <p:cNvPr id="0" name="Picture 9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2938" y="990600"/>
                        <a:ext cx="7858125" cy="487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FUNC-UB.0043  Futures and Options Spring 2017                           Part I: Forwards and Futures                                               ©2017 Figlewski</a:t>
            </a:r>
            <a:endParaRPr lang="en-US"/>
          </a:p>
        </p:txBody>
      </p:sp>
      <p:sp>
        <p:nvSpPr>
          <p:cNvPr id="5" name="Slide Number Placeholder 4"/>
          <p:cNvSpPr>
            <a:spLocks noGrp="1"/>
          </p:cNvSpPr>
          <p:nvPr>
            <p:ph type="sldNum" sz="quarter" idx="11"/>
          </p:nvPr>
        </p:nvSpPr>
        <p:spPr/>
        <p:txBody>
          <a:bodyPr/>
          <a:lstStyle/>
          <a:p>
            <a:fld id="{670EFB80-D3E9-4F81-AD2F-B176EC2C472F}" type="slidenum">
              <a:rPr lang="en-US"/>
              <a:pPr/>
              <a:t>143</a:t>
            </a:fld>
            <a:endParaRPr lang="en-US"/>
          </a:p>
        </p:txBody>
      </p:sp>
      <p:sp>
        <p:nvSpPr>
          <p:cNvPr id="732162" name="Rectangle 2"/>
          <p:cNvSpPr>
            <a:spLocks noGrp="1" noChangeArrowheads="1"/>
          </p:cNvSpPr>
          <p:nvPr>
            <p:ph type="title"/>
          </p:nvPr>
        </p:nvSpPr>
        <p:spPr/>
        <p:txBody>
          <a:bodyPr/>
          <a:lstStyle/>
          <a:p>
            <a:r>
              <a:rPr lang="en-US" dirty="0"/>
              <a:t>Sessions 9-10:  Implementing Risk Management Strategies </a:t>
            </a:r>
          </a:p>
        </p:txBody>
      </p:sp>
      <p:graphicFrame>
        <p:nvGraphicFramePr>
          <p:cNvPr id="732163" name="Object 3"/>
          <p:cNvGraphicFramePr>
            <a:graphicFrameLocks noChangeAspect="1"/>
          </p:cNvGraphicFramePr>
          <p:nvPr/>
        </p:nvGraphicFramePr>
        <p:xfrm>
          <a:off x="642938" y="1066800"/>
          <a:ext cx="7967662" cy="4724400"/>
        </p:xfrm>
        <a:graphic>
          <a:graphicData uri="http://schemas.openxmlformats.org/presentationml/2006/ole">
            <mc:AlternateContent xmlns:mc="http://schemas.openxmlformats.org/markup-compatibility/2006">
              <mc:Choice xmlns:v="urn:schemas-microsoft-com:vml" Requires="v">
                <p:oleObj spid="_x0000_s732441" name="Worksheet" r:id="rId3" imgW="7831080" imgH="4415400" progId="Excel.Sheet.8">
                  <p:embed/>
                </p:oleObj>
              </mc:Choice>
              <mc:Fallback>
                <p:oleObj name="Worksheet" r:id="rId3" imgW="7831080" imgH="4415400" progId="Excel.Sheet.8">
                  <p:embed/>
                  <p:pic>
                    <p:nvPicPr>
                      <p:cNvPr id="0" name="Picture 9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2938" y="1066800"/>
                        <a:ext cx="7967662" cy="472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FUNC-UB.0043  Futures and Options Spring 2017                           Part I: Forwards and Futures                                               ©2017 Figlewski</a:t>
            </a:r>
            <a:endParaRPr lang="en-US"/>
          </a:p>
        </p:txBody>
      </p:sp>
      <p:sp>
        <p:nvSpPr>
          <p:cNvPr id="5" name="Slide Number Placeholder 4"/>
          <p:cNvSpPr>
            <a:spLocks noGrp="1"/>
          </p:cNvSpPr>
          <p:nvPr>
            <p:ph type="sldNum" sz="quarter" idx="11"/>
          </p:nvPr>
        </p:nvSpPr>
        <p:spPr/>
        <p:txBody>
          <a:bodyPr/>
          <a:lstStyle/>
          <a:p>
            <a:fld id="{66735646-1AE9-460F-A57C-DACA934510F7}" type="slidenum">
              <a:rPr lang="en-US"/>
              <a:pPr/>
              <a:t>144</a:t>
            </a:fld>
            <a:endParaRPr lang="en-US"/>
          </a:p>
        </p:txBody>
      </p:sp>
      <p:sp>
        <p:nvSpPr>
          <p:cNvPr id="733186" name="Rectangle 2"/>
          <p:cNvSpPr>
            <a:spLocks noGrp="1" noChangeArrowheads="1"/>
          </p:cNvSpPr>
          <p:nvPr>
            <p:ph type="title"/>
          </p:nvPr>
        </p:nvSpPr>
        <p:spPr/>
        <p:txBody>
          <a:bodyPr/>
          <a:lstStyle/>
          <a:p>
            <a:r>
              <a:rPr lang="en-US" dirty="0"/>
              <a:t>Sessions 9-10:  Implementing Risk Management Strategies </a:t>
            </a:r>
          </a:p>
        </p:txBody>
      </p:sp>
      <p:sp>
        <p:nvSpPr>
          <p:cNvPr id="733187" name="Rectangle 3"/>
          <p:cNvSpPr>
            <a:spLocks noGrp="1" noChangeArrowheads="1"/>
          </p:cNvSpPr>
          <p:nvPr>
            <p:ph type="body" idx="1"/>
          </p:nvPr>
        </p:nvSpPr>
        <p:spPr/>
        <p:txBody>
          <a:bodyPr/>
          <a:lstStyle/>
          <a:p>
            <a:endParaRPr lang="en-US">
              <a:cs typeface="Arial" charset="0"/>
            </a:endParaRPr>
          </a:p>
          <a:p>
            <a:pPr algn="ctr"/>
            <a:r>
              <a:rPr lang="en-US" u="sng">
                <a:cs typeface="Arial" charset="0"/>
              </a:rPr>
              <a:t>The Cost of Carry for CBOT Treasury Bond Futures</a:t>
            </a:r>
          </a:p>
          <a:p>
            <a:endParaRPr lang="en-US">
              <a:cs typeface="Arial" charset="0"/>
            </a:endParaRPr>
          </a:p>
          <a:p>
            <a:r>
              <a:rPr lang="en-US" sz="1600">
                <a:cs typeface="Arial" charset="0"/>
              </a:rPr>
              <a:t>Treasury bonds held for delivery against a T-bond futures contract, as in a cash and carry arbitrage, will be financed by "putting them out on repurchase."  In a repurchase (a "repo"), the bond is sold but the seller commits to repurchase it at a slightly higher price the following day.  (This commitment is actually a kind of forward contract!)</a:t>
            </a:r>
          </a:p>
          <a:p>
            <a:endParaRPr lang="en-US" sz="1600">
              <a:cs typeface="Arial" charset="0"/>
            </a:endParaRPr>
          </a:p>
          <a:p>
            <a:r>
              <a:rPr lang="en-US" sz="1600">
                <a:cs typeface="Arial" charset="0"/>
              </a:rPr>
              <a:t>A repurchase is really just an overnight loan, for which the bond serves as collateral.  (If the borrower doesn't pay back the loan, the lender can sell the bond to recover the funds.)  The difference between the selling price and the repurchase price is the interest on the loan.</a:t>
            </a:r>
          </a:p>
          <a:p>
            <a:endParaRPr lang="en-US" sz="1600">
              <a:cs typeface="Arial" charset="0"/>
            </a:endParaRPr>
          </a:p>
          <a:p>
            <a:r>
              <a:rPr lang="en-US" sz="1600">
                <a:cs typeface="Arial" charset="0"/>
              </a:rPr>
              <a:t>The bond also accrues coupon interest over time, so the </a:t>
            </a:r>
            <a:r>
              <a:rPr lang="en-US" sz="1600" u="sng">
                <a:cs typeface="Arial" charset="0"/>
              </a:rPr>
              <a:t>net</a:t>
            </a:r>
            <a:r>
              <a:rPr lang="en-US" sz="1600">
                <a:cs typeface="Arial" charset="0"/>
              </a:rPr>
              <a:t> cost of carry is the difference between the repo rate and the coupon yield.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33187">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33187">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733187">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3187" grpId="0" uiExpand="1" build="p" autoUpdateAnimBg="0"/>
    </p:bldLst>
  </p:timing>
</p:sld>
</file>

<file path=ppt/slides/slide1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Footer Placeholder 3"/>
          <p:cNvSpPr>
            <a:spLocks noGrp="1"/>
          </p:cNvSpPr>
          <p:nvPr>
            <p:ph type="ftr" sz="quarter" idx="10"/>
          </p:nvPr>
        </p:nvSpPr>
        <p:spPr/>
        <p:txBody>
          <a:bodyPr/>
          <a:lstStyle/>
          <a:p>
            <a:r>
              <a:rPr lang="en-US" smtClean="0"/>
              <a:t>FUNC-UB.0043  Futures and Options Spring 2017                           Part I: Forwards and Futures                                               ©2017 Figlewski</a:t>
            </a:r>
            <a:endParaRPr lang="en-US"/>
          </a:p>
        </p:txBody>
      </p:sp>
      <p:sp>
        <p:nvSpPr>
          <p:cNvPr id="7" name="Slide Number Placeholder 4"/>
          <p:cNvSpPr>
            <a:spLocks noGrp="1"/>
          </p:cNvSpPr>
          <p:nvPr>
            <p:ph type="sldNum" sz="quarter" idx="11"/>
          </p:nvPr>
        </p:nvSpPr>
        <p:spPr/>
        <p:txBody>
          <a:bodyPr/>
          <a:lstStyle/>
          <a:p>
            <a:fld id="{1B77146C-58A4-4861-94BF-D1C445D91675}" type="slidenum">
              <a:rPr lang="en-US"/>
              <a:pPr/>
              <a:t>145</a:t>
            </a:fld>
            <a:endParaRPr lang="en-US"/>
          </a:p>
        </p:txBody>
      </p:sp>
      <p:sp>
        <p:nvSpPr>
          <p:cNvPr id="734210" name="Rectangle 2"/>
          <p:cNvSpPr>
            <a:spLocks noGrp="1" noChangeArrowheads="1"/>
          </p:cNvSpPr>
          <p:nvPr>
            <p:ph type="title"/>
          </p:nvPr>
        </p:nvSpPr>
        <p:spPr/>
        <p:txBody>
          <a:bodyPr/>
          <a:lstStyle/>
          <a:p>
            <a:r>
              <a:rPr lang="en-US" dirty="0"/>
              <a:t>Sessions 9-10:  Implementing Risk Management Strategies </a:t>
            </a:r>
          </a:p>
        </p:txBody>
      </p:sp>
      <p:sp>
        <p:nvSpPr>
          <p:cNvPr id="734211" name="Rectangle 3"/>
          <p:cNvSpPr>
            <a:spLocks noGrp="1" noChangeArrowheads="1"/>
          </p:cNvSpPr>
          <p:nvPr>
            <p:ph type="body" idx="1"/>
          </p:nvPr>
        </p:nvSpPr>
        <p:spPr/>
        <p:txBody>
          <a:bodyPr/>
          <a:lstStyle/>
          <a:p>
            <a:pPr algn="ctr"/>
            <a:r>
              <a:rPr lang="en-US" u="sng">
                <a:cs typeface="Arial" charset="0"/>
              </a:rPr>
              <a:t>Cost of Carry Pricing for CBOT Treasury Bond Futures</a:t>
            </a:r>
          </a:p>
          <a:p>
            <a:pPr>
              <a:lnSpc>
                <a:spcPct val="20000"/>
              </a:lnSpc>
            </a:pPr>
            <a:endParaRPr lang="en-US" sz="2000">
              <a:cs typeface="Arial" charset="0"/>
            </a:endParaRPr>
          </a:p>
          <a:p>
            <a:r>
              <a:rPr lang="en-US" sz="1600">
                <a:cs typeface="Arial" charset="0"/>
              </a:rPr>
              <a:t>Let	r = repurchase rate (quoted on a 360 day year)</a:t>
            </a:r>
          </a:p>
          <a:p>
            <a:endParaRPr lang="en-US" sz="900">
              <a:cs typeface="Arial" charset="0"/>
            </a:endParaRPr>
          </a:p>
          <a:p>
            <a:r>
              <a:rPr lang="en-US" sz="1600">
                <a:cs typeface="Arial" charset="0"/>
              </a:rPr>
              <a:t>	T = days to futures maturity</a:t>
            </a:r>
          </a:p>
          <a:p>
            <a:endParaRPr lang="en-US" sz="900">
              <a:cs typeface="Arial" charset="0"/>
            </a:endParaRPr>
          </a:p>
          <a:p>
            <a:pPr>
              <a:lnSpc>
                <a:spcPct val="70000"/>
              </a:lnSpc>
            </a:pPr>
            <a:r>
              <a:rPr lang="en-US" sz="1600">
                <a:cs typeface="Arial" charset="0"/>
              </a:rPr>
              <a:t>	C = total coupon interest earned (per $100 face value) as of futures</a:t>
            </a:r>
          </a:p>
          <a:p>
            <a:pPr>
              <a:lnSpc>
                <a:spcPct val="70000"/>
              </a:lnSpc>
            </a:pPr>
            <a:r>
              <a:rPr lang="en-US" sz="1600">
                <a:cs typeface="Arial" charset="0"/>
              </a:rPr>
              <a:t>                       maturity date T. C includes accrued interest as of date T, plus all</a:t>
            </a:r>
          </a:p>
          <a:p>
            <a:pPr>
              <a:lnSpc>
                <a:spcPct val="70000"/>
              </a:lnSpc>
            </a:pPr>
            <a:r>
              <a:rPr lang="en-US" sz="1600">
                <a:cs typeface="Arial" charset="0"/>
              </a:rPr>
              <a:t>                       coupons that will be paid out between now and expiration, reinvested</a:t>
            </a:r>
          </a:p>
          <a:p>
            <a:pPr>
              <a:lnSpc>
                <a:spcPct val="70000"/>
              </a:lnSpc>
            </a:pPr>
            <a:r>
              <a:rPr lang="en-US" sz="1600">
                <a:cs typeface="Arial" charset="0"/>
              </a:rPr>
              <a:t>	     until T at the riskless rate.</a:t>
            </a:r>
          </a:p>
          <a:p>
            <a:endParaRPr lang="en-US" sz="900">
              <a:cs typeface="Arial" charset="0"/>
            </a:endParaRPr>
          </a:p>
          <a:p>
            <a:pPr>
              <a:lnSpc>
                <a:spcPct val="70000"/>
              </a:lnSpc>
            </a:pPr>
            <a:r>
              <a:rPr lang="en-US" sz="1600">
                <a:cs typeface="Arial" charset="0"/>
              </a:rPr>
              <a:t>	B</a:t>
            </a:r>
            <a:r>
              <a:rPr lang="en-US" sz="1600" baseline="-25000">
                <a:cs typeface="Arial" charset="0"/>
              </a:rPr>
              <a:t>0</a:t>
            </a:r>
            <a:r>
              <a:rPr lang="en-US" sz="1600">
                <a:cs typeface="Arial" charset="0"/>
              </a:rPr>
              <a:t> = current price of the deliverable bond, including interest accrued but</a:t>
            </a:r>
          </a:p>
          <a:p>
            <a:pPr>
              <a:lnSpc>
                <a:spcPct val="70000"/>
              </a:lnSpc>
            </a:pPr>
            <a:r>
              <a:rPr lang="en-US" sz="1600">
                <a:cs typeface="Arial" charset="0"/>
              </a:rPr>
              <a:t>                        not paid as of date 0.</a:t>
            </a:r>
          </a:p>
          <a:p>
            <a:endParaRPr lang="en-US" sz="900">
              <a:cs typeface="Arial" charset="0"/>
            </a:endParaRPr>
          </a:p>
          <a:p>
            <a:pPr>
              <a:lnSpc>
                <a:spcPct val="70000"/>
              </a:lnSpc>
            </a:pPr>
            <a:r>
              <a:rPr lang="en-US" sz="1600">
                <a:cs typeface="Arial" charset="0"/>
              </a:rPr>
              <a:t>	DF = Delivery Factor (the contract's delivery factor set by the CBOT for</a:t>
            </a:r>
          </a:p>
          <a:p>
            <a:pPr>
              <a:lnSpc>
                <a:spcPct val="70000"/>
              </a:lnSpc>
            </a:pPr>
            <a:r>
              <a:rPr lang="en-US" sz="1600">
                <a:cs typeface="Arial" charset="0"/>
              </a:rPr>
              <a:t>                         that particular bond and futures expiration date)</a:t>
            </a:r>
          </a:p>
          <a:p>
            <a:pPr>
              <a:lnSpc>
                <a:spcPct val="70000"/>
              </a:lnSpc>
            </a:pPr>
            <a:endParaRPr lang="en-US" sz="1600">
              <a:cs typeface="Arial" charset="0"/>
            </a:endParaRPr>
          </a:p>
          <a:p>
            <a:pPr>
              <a:lnSpc>
                <a:spcPct val="70000"/>
              </a:lnSpc>
            </a:pPr>
            <a:endParaRPr lang="en-US" sz="1200">
              <a:cs typeface="Arial" charset="0"/>
            </a:endParaRPr>
          </a:p>
          <a:p>
            <a:pPr>
              <a:lnSpc>
                <a:spcPct val="70000"/>
              </a:lnSpc>
            </a:pPr>
            <a:r>
              <a:rPr lang="en-US" sz="1600">
                <a:cs typeface="Arial" charset="0"/>
              </a:rPr>
              <a:t>Then,</a:t>
            </a:r>
          </a:p>
          <a:p>
            <a:pPr>
              <a:lnSpc>
                <a:spcPct val="70000"/>
              </a:lnSpc>
            </a:pPr>
            <a:endParaRPr lang="en-US" sz="1600">
              <a:cs typeface="Arial" charset="0"/>
            </a:endParaRPr>
          </a:p>
          <a:p>
            <a:pPr>
              <a:lnSpc>
                <a:spcPct val="70000"/>
              </a:lnSpc>
            </a:pPr>
            <a:endParaRPr lang="en-US" sz="1600">
              <a:cs typeface="Arial" charset="0"/>
            </a:endParaRPr>
          </a:p>
        </p:txBody>
      </p:sp>
      <p:graphicFrame>
        <p:nvGraphicFramePr>
          <p:cNvPr id="734212" name="Object 4"/>
          <p:cNvGraphicFramePr>
            <a:graphicFrameLocks noChangeAspect="1"/>
          </p:cNvGraphicFramePr>
          <p:nvPr/>
        </p:nvGraphicFramePr>
        <p:xfrm>
          <a:off x="2209800" y="4648200"/>
          <a:ext cx="4289425" cy="687388"/>
        </p:xfrm>
        <a:graphic>
          <a:graphicData uri="http://schemas.openxmlformats.org/presentationml/2006/ole">
            <mc:AlternateContent xmlns:mc="http://schemas.openxmlformats.org/markup-compatibility/2006">
              <mc:Choice xmlns:v="urn:schemas-microsoft-com:vml" Requires="v">
                <p:oleObj spid="_x0000_s734491" name="Equation" r:id="rId3" imgW="3251200" imgH="520700" progId="Equation.3">
                  <p:embed/>
                </p:oleObj>
              </mc:Choice>
              <mc:Fallback>
                <p:oleObj name="Equation" r:id="rId3" imgW="3251200" imgH="520700" progId="Equation.3">
                  <p:embed/>
                  <p:pic>
                    <p:nvPicPr>
                      <p:cNvPr id="0" name="Picture 10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09800" y="4648200"/>
                        <a:ext cx="4289425" cy="6873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34213" name="Text Box 5"/>
          <p:cNvSpPr txBox="1">
            <a:spLocks noChangeArrowheads="1"/>
          </p:cNvSpPr>
          <p:nvPr/>
        </p:nvSpPr>
        <p:spPr bwMode="auto">
          <a:xfrm>
            <a:off x="685800" y="5715000"/>
            <a:ext cx="7785100" cy="533400"/>
          </a:xfrm>
          <a:prstGeom prst="rect">
            <a:avLst/>
          </a:prstGeom>
          <a:noFill/>
          <a:ln w="9525">
            <a:noFill/>
            <a:miter lim="800000"/>
            <a:headEnd/>
            <a:tailEnd/>
          </a:ln>
          <a:effectLst/>
        </p:spPr>
        <p:txBody>
          <a:bodyPr>
            <a:spAutoFit/>
          </a:bodyPr>
          <a:lstStyle/>
          <a:p>
            <a:pPr>
              <a:lnSpc>
                <a:spcPct val="90000"/>
              </a:lnSpc>
              <a:spcBef>
                <a:spcPct val="20000"/>
              </a:spcBef>
            </a:pPr>
            <a:r>
              <a:rPr lang="en-US" i="0">
                <a:cs typeface="Arial" charset="0"/>
              </a:rPr>
              <a:t>The actual fair value will be a little lower than this F</a:t>
            </a:r>
            <a:r>
              <a:rPr lang="en-US" i="0" baseline="30000">
                <a:cs typeface="Arial" charset="0"/>
              </a:rPr>
              <a:t>eq</a:t>
            </a:r>
            <a:r>
              <a:rPr lang="en-US" i="0">
                <a:cs typeface="Arial" charset="0"/>
              </a:rPr>
              <a:t> because there is economic value in the delivery options that the short side of the contract has.</a:t>
            </a:r>
            <a:endParaRPr lang="en-US" i="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34211">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34211">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34211">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34211">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34211">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34211">
                                            <p:txEl>
                                              <p:pRg st="9" end="9"/>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734211">
                                            <p:txEl>
                                              <p:pRg st="11" end="11"/>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734211">
                                            <p:txEl>
                                              <p:pRg st="12" end="1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734211">
                                            <p:txEl>
                                              <p:pRg st="14" end="14"/>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734211">
                                            <p:txEl>
                                              <p:pRg st="15" end="15"/>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734211">
                                            <p:txEl>
                                              <p:pRg st="18" end="18"/>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499"/>
                                          </p:stCondLst>
                                        </p:cTn>
                                        <p:tgtEl>
                                          <p:spTgt spid="73421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499"/>
                                          </p:stCondLst>
                                        </p:cTn>
                                        <p:tgtEl>
                                          <p:spTgt spid="7342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4213" grpId="0" autoUpdateAnimBg="0"/>
    </p:bld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FUNC-UB.0043  Futures and Options Spring 2017                           Part I: Forwards and Futures                                               ©2017 Figlewski</a:t>
            </a:r>
            <a:endParaRPr lang="en-US"/>
          </a:p>
        </p:txBody>
      </p:sp>
      <p:sp>
        <p:nvSpPr>
          <p:cNvPr id="5" name="Slide Number Placeholder 4"/>
          <p:cNvSpPr>
            <a:spLocks noGrp="1"/>
          </p:cNvSpPr>
          <p:nvPr>
            <p:ph type="sldNum" sz="quarter" idx="11"/>
          </p:nvPr>
        </p:nvSpPr>
        <p:spPr/>
        <p:txBody>
          <a:bodyPr/>
          <a:lstStyle/>
          <a:p>
            <a:fld id="{5AFBC7ED-1785-4DCA-BFBF-0A09AA95624A}" type="slidenum">
              <a:rPr lang="en-US"/>
              <a:pPr/>
              <a:t>146</a:t>
            </a:fld>
            <a:endParaRPr lang="en-US"/>
          </a:p>
        </p:txBody>
      </p:sp>
      <p:sp>
        <p:nvSpPr>
          <p:cNvPr id="735234" name="Rectangle 2"/>
          <p:cNvSpPr>
            <a:spLocks noGrp="1" noChangeArrowheads="1"/>
          </p:cNvSpPr>
          <p:nvPr>
            <p:ph type="title"/>
          </p:nvPr>
        </p:nvSpPr>
        <p:spPr/>
        <p:txBody>
          <a:bodyPr/>
          <a:lstStyle/>
          <a:p>
            <a:r>
              <a:rPr lang="en-US" dirty="0"/>
              <a:t>Sessions 9-10:  Implementing Risk Management Strategies </a:t>
            </a:r>
          </a:p>
        </p:txBody>
      </p:sp>
      <p:sp>
        <p:nvSpPr>
          <p:cNvPr id="735235" name="Rectangle 3"/>
          <p:cNvSpPr>
            <a:spLocks noGrp="1" noChangeArrowheads="1"/>
          </p:cNvSpPr>
          <p:nvPr>
            <p:ph type="body" idx="1"/>
          </p:nvPr>
        </p:nvSpPr>
        <p:spPr/>
        <p:txBody>
          <a:bodyPr/>
          <a:lstStyle/>
          <a:p>
            <a:pPr>
              <a:lnSpc>
                <a:spcPct val="90000"/>
              </a:lnSpc>
            </a:pPr>
            <a:endParaRPr lang="en-US" sz="1200">
              <a:cs typeface="Arial" charset="0"/>
            </a:endParaRPr>
          </a:p>
          <a:p>
            <a:pPr algn="ctr">
              <a:lnSpc>
                <a:spcPct val="90000"/>
              </a:lnSpc>
            </a:pPr>
            <a:r>
              <a:rPr lang="en-US" u="sng">
                <a:cs typeface="Arial" charset="0"/>
              </a:rPr>
              <a:t>Cost of Carry Pricing for CBOT Treasury Bond Futures</a:t>
            </a:r>
          </a:p>
          <a:p>
            <a:pPr>
              <a:lnSpc>
                <a:spcPct val="90000"/>
              </a:lnSpc>
            </a:pPr>
            <a:endParaRPr lang="en-US" sz="1200">
              <a:cs typeface="Arial" charset="0"/>
            </a:endParaRPr>
          </a:p>
          <a:p>
            <a:pPr>
              <a:lnSpc>
                <a:spcPct val="90000"/>
              </a:lnSpc>
            </a:pPr>
            <a:r>
              <a:rPr lang="en-US" u="sng">
                <a:cs typeface="Arial" charset="0"/>
              </a:rPr>
              <a:t>Example:</a:t>
            </a:r>
          </a:p>
          <a:p>
            <a:pPr>
              <a:lnSpc>
                <a:spcPct val="90000"/>
              </a:lnSpc>
            </a:pPr>
            <a:r>
              <a:rPr lang="en-US">
                <a:cs typeface="Arial" charset="0"/>
              </a:rPr>
              <a:t>Values on Sept. 26, 1997 for the 11 1/4 coupon bond maturing on 2/15/2015 (this was the cheapest to deliver T-bond at that time for the DEC 1997 futures contract):	</a:t>
            </a:r>
          </a:p>
          <a:p>
            <a:pPr>
              <a:lnSpc>
                <a:spcPct val="90000"/>
              </a:lnSpc>
            </a:pPr>
            <a:r>
              <a:rPr lang="en-US">
                <a:cs typeface="Arial" charset="0"/>
              </a:rPr>
              <a:t>	repo rate:  	r = 5.51%</a:t>
            </a:r>
          </a:p>
          <a:p>
            <a:pPr>
              <a:lnSpc>
                <a:spcPct val="90000"/>
              </a:lnSpc>
            </a:pPr>
            <a:r>
              <a:rPr lang="en-US">
                <a:cs typeface="Arial" charset="0"/>
              </a:rPr>
              <a:t>	T:		T = 84 days</a:t>
            </a:r>
          </a:p>
          <a:p>
            <a:pPr>
              <a:lnSpc>
                <a:spcPct val="90000"/>
              </a:lnSpc>
            </a:pPr>
            <a:r>
              <a:rPr lang="en-US">
                <a:cs typeface="Arial" charset="0"/>
              </a:rPr>
              <a:t>	Coupon interest:	C = 3.884   (126 days of accrued interest as of T)</a:t>
            </a:r>
          </a:p>
          <a:p>
            <a:pPr>
              <a:lnSpc>
                <a:spcPct val="90000"/>
              </a:lnSpc>
            </a:pPr>
            <a:r>
              <a:rPr lang="en-US">
                <a:cs typeface="Arial" charset="0"/>
              </a:rPr>
              <a:t>	Bond current price:	B</a:t>
            </a:r>
            <a:r>
              <a:rPr lang="en-US" baseline="-25000">
                <a:cs typeface="Arial" charset="0"/>
              </a:rPr>
              <a:t>0</a:t>
            </a:r>
            <a:r>
              <a:rPr lang="en-US">
                <a:cs typeface="Arial" charset="0"/>
              </a:rPr>
              <a:t> = 151 2/32 + 42 days accrued interest </a:t>
            </a:r>
          </a:p>
          <a:p>
            <a:pPr>
              <a:lnSpc>
                <a:spcPct val="90000"/>
              </a:lnSpc>
            </a:pPr>
            <a:r>
              <a:rPr lang="en-US">
                <a:cs typeface="Arial" charset="0"/>
              </a:rPr>
              <a:t>			     =  152.357</a:t>
            </a:r>
          </a:p>
          <a:p>
            <a:pPr>
              <a:lnSpc>
                <a:spcPct val="90000"/>
              </a:lnSpc>
            </a:pPr>
            <a:r>
              <a:rPr lang="en-US">
                <a:cs typeface="Arial" charset="0"/>
              </a:rPr>
              <a:t>	Delivery factor	DF = 1.2992</a:t>
            </a:r>
          </a:p>
          <a:p>
            <a:pPr>
              <a:lnSpc>
                <a:spcPct val="90000"/>
              </a:lnSpc>
            </a:pPr>
            <a:endParaRPr lang="en-US">
              <a:cs typeface="Arial" charset="0"/>
            </a:endParaRPr>
          </a:p>
          <a:p>
            <a:pPr>
              <a:lnSpc>
                <a:spcPct val="90000"/>
              </a:lnSpc>
            </a:pPr>
            <a:r>
              <a:rPr lang="en-US">
                <a:cs typeface="Arial" charset="0"/>
              </a:rPr>
              <a:t>Futures fair value	F</a:t>
            </a:r>
            <a:r>
              <a:rPr lang="en-US" baseline="30000">
                <a:cs typeface="Arial" charset="0"/>
              </a:rPr>
              <a:t>eq</a:t>
            </a:r>
            <a:r>
              <a:rPr lang="en-US">
                <a:cs typeface="Arial" charset="0"/>
              </a:rPr>
              <a:t> = (1 / 1.2992) x (152.357 x (1 + .0551 x 84/360 ) - 3.884)</a:t>
            </a:r>
          </a:p>
          <a:p>
            <a:pPr>
              <a:lnSpc>
                <a:spcPct val="90000"/>
              </a:lnSpc>
            </a:pPr>
            <a:r>
              <a:rPr lang="en-US">
                <a:cs typeface="Arial" charset="0"/>
              </a:rPr>
              <a:t>		      =  115.788</a:t>
            </a:r>
          </a:p>
          <a:p>
            <a:pPr>
              <a:lnSpc>
                <a:spcPct val="90000"/>
              </a:lnSpc>
            </a:pPr>
            <a:endParaRPr lang="en-US">
              <a:cs typeface="Arial" charset="0"/>
            </a:endParaRPr>
          </a:p>
          <a:p>
            <a:pPr>
              <a:lnSpc>
                <a:spcPct val="90000"/>
              </a:lnSpc>
            </a:pPr>
            <a:r>
              <a:rPr lang="en-US">
                <a:cs typeface="Arial" charset="0"/>
              </a:rPr>
              <a:t>The actual DEC future closed at 115.750 on that date.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35235">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35235">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35235">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35235">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35235">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35235">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35235">
                                            <p:txEl>
                                              <p:pRg st="9" end="9"/>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35235">
                                            <p:txEl>
                                              <p:pRg st="10" end="1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35235">
                                            <p:txEl>
                                              <p:pRg st="12" end="12"/>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735235">
                                            <p:txEl>
                                              <p:pRg st="13" end="13"/>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735235">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FUNC-UB.0043  Futures and Options Spring 2017                           Part I: Forwards and Futures                                               ©2017 Figlewski</a:t>
            </a:r>
            <a:endParaRPr lang="en-US"/>
          </a:p>
        </p:txBody>
      </p:sp>
      <p:sp>
        <p:nvSpPr>
          <p:cNvPr id="5" name="Slide Number Placeholder 4"/>
          <p:cNvSpPr>
            <a:spLocks noGrp="1"/>
          </p:cNvSpPr>
          <p:nvPr>
            <p:ph type="sldNum" sz="quarter" idx="11"/>
          </p:nvPr>
        </p:nvSpPr>
        <p:spPr/>
        <p:txBody>
          <a:bodyPr/>
          <a:lstStyle/>
          <a:p>
            <a:fld id="{F61E7171-DD7F-4210-B96C-B5653F1F6668}" type="slidenum">
              <a:rPr lang="en-US"/>
              <a:pPr/>
              <a:t>147</a:t>
            </a:fld>
            <a:endParaRPr lang="en-US"/>
          </a:p>
        </p:txBody>
      </p:sp>
      <p:sp>
        <p:nvSpPr>
          <p:cNvPr id="763906" name="Rectangle 2"/>
          <p:cNvSpPr>
            <a:spLocks noGrp="1" noChangeArrowheads="1"/>
          </p:cNvSpPr>
          <p:nvPr>
            <p:ph type="title"/>
          </p:nvPr>
        </p:nvSpPr>
        <p:spPr/>
        <p:txBody>
          <a:bodyPr/>
          <a:lstStyle/>
          <a:p>
            <a:r>
              <a:rPr lang="en-US" dirty="0"/>
              <a:t>Sessions 9-10:  Implementing Risk Management Strategies </a:t>
            </a:r>
          </a:p>
        </p:txBody>
      </p:sp>
      <p:sp>
        <p:nvSpPr>
          <p:cNvPr id="763907" name="Rectangle 3"/>
          <p:cNvSpPr>
            <a:spLocks noGrp="1" noChangeArrowheads="1"/>
          </p:cNvSpPr>
          <p:nvPr>
            <p:ph type="body" idx="1"/>
          </p:nvPr>
        </p:nvSpPr>
        <p:spPr>
          <a:xfrm>
            <a:off x="673100" y="927100"/>
            <a:ext cx="7937500" cy="5486400"/>
          </a:xfrm>
        </p:spPr>
        <p:txBody>
          <a:bodyPr/>
          <a:lstStyle/>
          <a:p>
            <a:r>
              <a:rPr lang="en-US" sz="1600" dirty="0" smtClean="0">
                <a:cs typeface="Arial" charset="0"/>
              </a:rPr>
              <a:t>Some of the most important and most actively used derivatives are those based on short-term interest rates: interest rate futures, forward rate agreements, swaps, caps and floors, and more.</a:t>
            </a:r>
          </a:p>
          <a:p>
            <a:endParaRPr lang="en-US" sz="1050" dirty="0" smtClean="0">
              <a:cs typeface="Arial" charset="0"/>
            </a:endParaRPr>
          </a:p>
          <a:p>
            <a:r>
              <a:rPr lang="en-US" sz="1600" dirty="0" smtClean="0">
                <a:cs typeface="Arial" charset="0"/>
              </a:rPr>
              <a:t>The most basic such instrument is the forward rate agreement (FRA</a:t>
            </a:r>
            <a:r>
              <a:rPr lang="en-US" sz="1600" dirty="0">
                <a:cs typeface="Arial" charset="0"/>
              </a:rPr>
              <a:t>). </a:t>
            </a:r>
            <a:r>
              <a:rPr lang="en-US" sz="1600" dirty="0" smtClean="0">
                <a:cs typeface="Arial" charset="0"/>
              </a:rPr>
              <a:t>A </a:t>
            </a:r>
            <a:r>
              <a:rPr lang="en-US" sz="1600" dirty="0">
                <a:cs typeface="Arial" charset="0"/>
              </a:rPr>
              <a:t>FRA fixes the </a:t>
            </a:r>
            <a:r>
              <a:rPr lang="en-US" sz="1600" dirty="0" smtClean="0">
                <a:cs typeface="Arial" charset="0"/>
              </a:rPr>
              <a:t>level of some interest rate, </a:t>
            </a:r>
            <a:r>
              <a:rPr lang="en-US" sz="1600" dirty="0">
                <a:cs typeface="Arial" charset="0"/>
              </a:rPr>
              <a:t>such as 90-day </a:t>
            </a:r>
            <a:r>
              <a:rPr lang="en-US" sz="1600" dirty="0" smtClean="0">
                <a:cs typeface="Arial" charset="0"/>
              </a:rPr>
              <a:t>LIBOR, </a:t>
            </a:r>
            <a:r>
              <a:rPr lang="en-US" sz="1600" dirty="0">
                <a:cs typeface="Arial" charset="0"/>
              </a:rPr>
              <a:t>to be paid on the notional principal at a specified strike value.  The payment period (the "tenor") begins on the contract's maturity date.  If at FRA </a:t>
            </a:r>
            <a:r>
              <a:rPr lang="en-US" sz="1600" dirty="0" smtClean="0">
                <a:cs typeface="Arial" charset="0"/>
              </a:rPr>
              <a:t>maturity the </a:t>
            </a:r>
            <a:r>
              <a:rPr lang="en-US" sz="1600" dirty="0">
                <a:cs typeface="Arial" charset="0"/>
              </a:rPr>
              <a:t>market rate </a:t>
            </a:r>
            <a:r>
              <a:rPr lang="en-US" sz="1600" dirty="0" smtClean="0">
                <a:cs typeface="Arial" charset="0"/>
              </a:rPr>
              <a:t>for that tenor is </a:t>
            </a:r>
            <a:r>
              <a:rPr lang="en-US" sz="1600" dirty="0">
                <a:cs typeface="Arial" charset="0"/>
              </a:rPr>
              <a:t>above the strike rate, the </a:t>
            </a:r>
            <a:r>
              <a:rPr lang="en-US" sz="1600" dirty="0" smtClean="0">
                <a:cs typeface="Arial" charset="0"/>
              </a:rPr>
              <a:t>short </a:t>
            </a:r>
            <a:r>
              <a:rPr lang="en-US" sz="1600" dirty="0">
                <a:cs typeface="Arial" charset="0"/>
              </a:rPr>
              <a:t>FRA counterparty </a:t>
            </a:r>
            <a:r>
              <a:rPr lang="en-US" sz="1600" dirty="0" smtClean="0">
                <a:cs typeface="Arial" charset="0"/>
              </a:rPr>
              <a:t>pays the long the </a:t>
            </a:r>
            <a:r>
              <a:rPr lang="en-US" sz="1600" dirty="0">
                <a:cs typeface="Arial" charset="0"/>
              </a:rPr>
              <a:t>difference in interest cost between the two rates.  If the market rate is lower than the strike rate, the long </a:t>
            </a:r>
            <a:r>
              <a:rPr lang="en-US" sz="1600" dirty="0" smtClean="0">
                <a:cs typeface="Arial" charset="0"/>
              </a:rPr>
              <a:t>pays the difference to </a:t>
            </a:r>
            <a:r>
              <a:rPr lang="en-US" sz="1600" dirty="0">
                <a:cs typeface="Arial" charset="0"/>
              </a:rPr>
              <a:t>the </a:t>
            </a:r>
            <a:r>
              <a:rPr lang="en-US" sz="1600" dirty="0" smtClean="0">
                <a:cs typeface="Arial" charset="0"/>
              </a:rPr>
              <a:t>short.</a:t>
            </a:r>
          </a:p>
          <a:p>
            <a:endParaRPr lang="en-US" sz="1050" dirty="0">
              <a:cs typeface="Arial" charset="0"/>
            </a:endParaRPr>
          </a:p>
          <a:p>
            <a:r>
              <a:rPr lang="en-US" sz="1600" dirty="0" smtClean="0">
                <a:cs typeface="Arial" charset="0"/>
              </a:rPr>
              <a:t>The Eurodollar futures contract is effectively the same thing, except that it is marked to market daily.  Setting up a hedge correctly with FRAs or Euro$ futures becomes considerably trickier than one might first imagine because of the potential timing mismatch in the cash flows.  </a:t>
            </a:r>
          </a:p>
          <a:p>
            <a:endParaRPr lang="en-US" sz="1600" dirty="0">
              <a:cs typeface="Arial" charset="0"/>
            </a:endParaRPr>
          </a:p>
        </p:txBody>
      </p:sp>
    </p:spTree>
    <p:extLst>
      <p:ext uri="{BB962C8B-B14F-4D97-AF65-F5344CB8AC3E}">
        <p14:creationId xmlns:p14="http://schemas.microsoft.com/office/powerpoint/2010/main" val="3330122241"/>
      </p:ext>
    </p:extLst>
  </p:cSld>
  <p:clrMapOvr>
    <a:masterClrMapping/>
  </p:clrMapOvr>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Slide Number Placeholder 4"/>
          <p:cNvSpPr>
            <a:spLocks noGrp="1"/>
          </p:cNvSpPr>
          <p:nvPr>
            <p:ph type="sldNum" sz="quarter" idx="11"/>
          </p:nvPr>
        </p:nvSpPr>
        <p:spPr/>
        <p:txBody>
          <a:bodyPr/>
          <a:lstStyle/>
          <a:p>
            <a:fld id="{F61E7171-DD7F-4210-B96C-B5653F1F6668}" type="slidenum">
              <a:rPr lang="en-US"/>
              <a:pPr/>
              <a:t>148</a:t>
            </a:fld>
            <a:endParaRPr lang="en-US"/>
          </a:p>
        </p:txBody>
      </p:sp>
      <p:sp>
        <p:nvSpPr>
          <p:cNvPr id="763906" name="Rectangle 2"/>
          <p:cNvSpPr>
            <a:spLocks noGrp="1" noChangeArrowheads="1"/>
          </p:cNvSpPr>
          <p:nvPr>
            <p:ph type="title"/>
          </p:nvPr>
        </p:nvSpPr>
        <p:spPr/>
        <p:txBody>
          <a:bodyPr/>
          <a:lstStyle/>
          <a:p>
            <a:r>
              <a:rPr lang="en-US" dirty="0"/>
              <a:t>Sessions 9-10:  Implementing Risk Management Strategies </a:t>
            </a:r>
          </a:p>
        </p:txBody>
      </p:sp>
      <p:sp>
        <p:nvSpPr>
          <p:cNvPr id="763907" name="Rectangle 3"/>
          <p:cNvSpPr>
            <a:spLocks noGrp="1" noChangeArrowheads="1"/>
          </p:cNvSpPr>
          <p:nvPr>
            <p:ph type="body" idx="1"/>
          </p:nvPr>
        </p:nvSpPr>
        <p:spPr/>
        <p:txBody>
          <a:bodyPr/>
          <a:lstStyle/>
          <a:p>
            <a:r>
              <a:rPr lang="en-US" sz="1600" dirty="0" smtClean="0">
                <a:cs typeface="Arial" charset="0"/>
              </a:rPr>
              <a:t>The objective of hedging is to achieve a combined position in which the random change in the value of the thing you are hedging is exactly offset by the change in the value of the hedge instrument(s).</a:t>
            </a:r>
          </a:p>
          <a:p>
            <a:endParaRPr lang="en-US" sz="1600" dirty="0" smtClean="0">
              <a:cs typeface="Arial" charset="0"/>
            </a:endParaRPr>
          </a:p>
          <a:p>
            <a:r>
              <a:rPr lang="en-US" sz="1600" dirty="0" smtClean="0">
                <a:cs typeface="Arial" charset="0"/>
              </a:rPr>
              <a:t>This offset must be in terms of equal numbers of dollars on the same date.  Proper hedging with interest rate products requires careful attention to both of these requirements.</a:t>
            </a:r>
          </a:p>
          <a:p>
            <a:endParaRPr lang="en-US" sz="1600" dirty="0" smtClean="0">
              <a:cs typeface="Arial" charset="0"/>
            </a:endParaRPr>
          </a:p>
          <a:p>
            <a:r>
              <a:rPr lang="en-US" sz="1600" b="1" dirty="0">
                <a:cs typeface="Arial" charset="0"/>
              </a:rPr>
              <a:t>First:  On what date is the uncertainty going to be resolved?</a:t>
            </a:r>
            <a:r>
              <a:rPr lang="en-US" sz="1600" dirty="0">
                <a:cs typeface="Arial" charset="0"/>
              </a:rPr>
              <a:t>  The hedge should be set up so its payoff is determined by the market rate on the date that the rate you are worried about is set</a:t>
            </a:r>
            <a:r>
              <a:rPr lang="en-US" sz="1600" dirty="0" smtClean="0">
                <a:cs typeface="Arial" charset="0"/>
              </a:rPr>
              <a:t>.</a:t>
            </a:r>
          </a:p>
          <a:p>
            <a:endParaRPr lang="en-US" sz="1600" dirty="0">
              <a:cs typeface="Arial" charset="0"/>
            </a:endParaRPr>
          </a:p>
          <a:p>
            <a:r>
              <a:rPr lang="en-US" sz="1600" b="1" dirty="0">
                <a:cs typeface="Arial" charset="0"/>
              </a:rPr>
              <a:t>Second:  </a:t>
            </a:r>
            <a:r>
              <a:rPr lang="en-US" sz="1600" b="1" dirty="0" smtClean="0">
                <a:cs typeface="Arial" charset="0"/>
              </a:rPr>
              <a:t>What are the DV01s </a:t>
            </a:r>
            <a:r>
              <a:rPr lang="en-US" sz="1600" b="1" dirty="0">
                <a:cs typeface="Arial" charset="0"/>
              </a:rPr>
              <a:t>for the item being hedged and for the hedge instrument</a:t>
            </a:r>
            <a:r>
              <a:rPr lang="en-US" sz="1600" b="1" dirty="0" smtClean="0">
                <a:cs typeface="Arial" charset="0"/>
              </a:rPr>
              <a:t>?</a:t>
            </a:r>
            <a:r>
              <a:rPr lang="en-US" sz="1600" dirty="0" smtClean="0">
                <a:cs typeface="Arial" charset="0"/>
              </a:rPr>
              <a:t>  </a:t>
            </a:r>
            <a:r>
              <a:rPr lang="en-US" sz="1600" dirty="0">
                <a:cs typeface="Arial" charset="0"/>
              </a:rPr>
              <a:t>The size of the hedge position should be set so that this rate change produces cash flows that are equal in dollars (and opposite in sign</a:t>
            </a:r>
            <a:r>
              <a:rPr lang="en-US" sz="1600" dirty="0" smtClean="0">
                <a:cs typeface="Arial" charset="0"/>
              </a:rPr>
              <a:t>).  But this will depend on...</a:t>
            </a:r>
            <a:endParaRPr lang="en-US" sz="1600" dirty="0">
              <a:cs typeface="Arial" charset="0"/>
            </a:endParaRPr>
          </a:p>
          <a:p>
            <a:endParaRPr lang="en-US" sz="1600" dirty="0">
              <a:cs typeface="Arial" charset="0"/>
            </a:endParaRPr>
          </a:p>
          <a:p>
            <a:r>
              <a:rPr lang="en-US" sz="1600" b="1" dirty="0">
                <a:cs typeface="Arial" charset="0"/>
              </a:rPr>
              <a:t>Third:  On what </a:t>
            </a:r>
            <a:r>
              <a:rPr lang="en-US" sz="1600" b="1" dirty="0" smtClean="0">
                <a:cs typeface="Arial" charset="0"/>
              </a:rPr>
              <a:t>date are </a:t>
            </a:r>
            <a:r>
              <a:rPr lang="en-US" sz="1600" b="1" dirty="0">
                <a:cs typeface="Arial" charset="0"/>
              </a:rPr>
              <a:t>the cash flows </a:t>
            </a:r>
            <a:r>
              <a:rPr lang="en-US" sz="1600" b="1" dirty="0" smtClean="0">
                <a:cs typeface="Arial" charset="0"/>
              </a:rPr>
              <a:t>paid</a:t>
            </a:r>
            <a:r>
              <a:rPr lang="en-US" sz="1600" b="1" dirty="0">
                <a:cs typeface="Arial" charset="0"/>
              </a:rPr>
              <a:t>?</a:t>
            </a:r>
            <a:r>
              <a:rPr lang="en-US" sz="1600" dirty="0">
                <a:cs typeface="Arial" charset="0"/>
              </a:rPr>
              <a:t>  If the cash flows on the hedge vehicle don't occur on the same date, </a:t>
            </a:r>
            <a:r>
              <a:rPr lang="en-US" sz="1600" dirty="0" smtClean="0">
                <a:cs typeface="Arial" charset="0"/>
              </a:rPr>
              <a:t>the DV01s must </a:t>
            </a:r>
            <a:r>
              <a:rPr lang="en-US" sz="1600" dirty="0">
                <a:cs typeface="Arial" charset="0"/>
              </a:rPr>
              <a:t>be </a:t>
            </a:r>
            <a:r>
              <a:rPr lang="en-US" sz="1600" dirty="0" smtClean="0">
                <a:cs typeface="Arial" charset="0"/>
              </a:rPr>
              <a:t>adjusted </a:t>
            </a:r>
            <a:r>
              <a:rPr lang="en-US" sz="1600" dirty="0">
                <a:cs typeface="Arial" charset="0"/>
              </a:rPr>
              <a:t>to bring them to a common point in time</a:t>
            </a:r>
            <a:r>
              <a:rPr lang="en-US" sz="1600" dirty="0" smtClean="0">
                <a:cs typeface="Arial" charset="0"/>
              </a:rPr>
              <a:t>.  THEN the number of contracts to produce dollar equivalence can be determined</a:t>
            </a:r>
            <a:endParaRPr lang="en-US" sz="1600" dirty="0">
              <a:cs typeface="Arial" charset="0"/>
            </a:endParaRPr>
          </a:p>
        </p:txBody>
      </p:sp>
      <p:sp>
        <p:nvSpPr>
          <p:cNvPr id="7" name="Footer Placeholder 3"/>
          <p:cNvSpPr>
            <a:spLocks noGrp="1"/>
          </p:cNvSpPr>
          <p:nvPr>
            <p:ph type="ftr" sz="quarter" idx="10"/>
          </p:nvPr>
        </p:nvSpPr>
        <p:spPr>
          <a:xfrm>
            <a:off x="685800" y="6477000"/>
            <a:ext cx="7239000" cy="228600"/>
          </a:xfrm>
        </p:spPr>
        <p:txBody>
          <a:bodyPr/>
          <a:lstStyle/>
          <a:p>
            <a:r>
              <a:rPr lang="en-US" smtClean="0"/>
              <a:t>FUNC-UB.0043  Futures and Options Spring 2017                           Part I: Forwards and Futures                                               ©2017 Figlewski</a:t>
            </a:r>
            <a:endParaRPr lang="en-US"/>
          </a:p>
        </p:txBody>
      </p:sp>
    </p:spTree>
    <p:extLst>
      <p:ext uri="{BB962C8B-B14F-4D97-AF65-F5344CB8AC3E}">
        <p14:creationId xmlns:p14="http://schemas.microsoft.com/office/powerpoint/2010/main" val="2689219878"/>
      </p:ext>
    </p:extLst>
  </p:cSld>
  <p:clrMapOvr>
    <a:masterClrMapping/>
  </p:clrMapOvr>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1"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fld id="{251846FE-9D38-41F6-84A0-2C7DEB3A2CD1}" type="slidenum">
              <a:rPr lang="en-US" sz="900"/>
              <a:pPr/>
              <a:t>149</a:t>
            </a:fld>
            <a:endParaRPr lang="en-US" sz="900"/>
          </a:p>
        </p:txBody>
      </p:sp>
      <p:sp>
        <p:nvSpPr>
          <p:cNvPr id="22532" name="Rectangle 2"/>
          <p:cNvSpPr>
            <a:spLocks noGrp="1" noChangeArrowheads="1"/>
          </p:cNvSpPr>
          <p:nvPr>
            <p:ph type="title"/>
          </p:nvPr>
        </p:nvSpPr>
        <p:spPr/>
        <p:txBody>
          <a:bodyPr/>
          <a:lstStyle/>
          <a:p>
            <a:r>
              <a:rPr lang="en-US" dirty="0"/>
              <a:t>Sessions 9-10:  Implementing Risk Management Strategies </a:t>
            </a:r>
            <a:endParaRPr lang="en-US" dirty="0" smtClean="0"/>
          </a:p>
        </p:txBody>
      </p:sp>
      <p:sp>
        <p:nvSpPr>
          <p:cNvPr id="596995" name="Rectangle 3"/>
          <p:cNvSpPr>
            <a:spLocks noGrp="1" noChangeArrowheads="1"/>
          </p:cNvSpPr>
          <p:nvPr>
            <p:ph type="body" idx="1"/>
          </p:nvPr>
        </p:nvSpPr>
        <p:spPr>
          <a:xfrm>
            <a:off x="685800" y="873826"/>
            <a:ext cx="7772400" cy="5486400"/>
          </a:xfrm>
        </p:spPr>
        <p:txBody>
          <a:bodyPr/>
          <a:lstStyle/>
          <a:p>
            <a:endParaRPr lang="en-US" sz="1600" dirty="0" smtClean="0">
              <a:cs typeface="Arial" charset="0"/>
            </a:endParaRPr>
          </a:p>
          <a:p>
            <a:pPr marL="0" indent="0"/>
            <a:r>
              <a:rPr lang="en-US" sz="1600" dirty="0" smtClean="0">
                <a:cs typeface="Arial" charset="0"/>
              </a:rPr>
              <a:t>A </a:t>
            </a:r>
            <a:r>
              <a:rPr lang="en-US" sz="1600" dirty="0">
                <a:cs typeface="Arial" charset="0"/>
              </a:rPr>
              <a:t>FRA fixes the level of some interest rate, such as 90-day LIBOR, to be paid on the notional principal at a specified strike value. </a:t>
            </a:r>
          </a:p>
          <a:p>
            <a:endParaRPr lang="en-US" sz="1600" dirty="0">
              <a:cs typeface="Arial" charset="0"/>
            </a:endParaRPr>
          </a:p>
          <a:p>
            <a:pPr marL="0" indent="0"/>
            <a:r>
              <a:rPr lang="en-US" sz="1600" dirty="0">
                <a:cs typeface="Arial" charset="0"/>
              </a:rPr>
              <a:t>The Eurodollar futures contract is effectively the same thing, except that it is marked to market daily.  We will see that setting up a hedge correctly with FRAs </a:t>
            </a:r>
            <a:r>
              <a:rPr lang="en-US" sz="1600" dirty="0" smtClean="0">
                <a:cs typeface="Arial" charset="0"/>
              </a:rPr>
              <a:t>can be easy but hedging with Eurodollar </a:t>
            </a:r>
            <a:r>
              <a:rPr lang="en-US" sz="1600" dirty="0">
                <a:cs typeface="Arial" charset="0"/>
              </a:rPr>
              <a:t>futures becomes </a:t>
            </a:r>
            <a:r>
              <a:rPr lang="en-US" sz="1600" dirty="0" smtClean="0">
                <a:cs typeface="Arial" charset="0"/>
              </a:rPr>
              <a:t>a little trickier </a:t>
            </a:r>
            <a:r>
              <a:rPr lang="en-US" sz="1600" dirty="0">
                <a:cs typeface="Arial" charset="0"/>
              </a:rPr>
              <a:t>than one might first imagine.</a:t>
            </a:r>
          </a:p>
          <a:p>
            <a:endParaRPr lang="en-US" sz="1600" dirty="0" smtClean="0">
              <a:cs typeface="Arial" charset="0"/>
            </a:endParaRPr>
          </a:p>
          <a:p>
            <a:pPr marL="0" indent="0"/>
            <a:r>
              <a:rPr lang="en-US" sz="1600" dirty="0" smtClean="0">
                <a:cs typeface="Arial" charset="0"/>
              </a:rPr>
              <a:t>Recall that the Eurodollar futures price is defined by:  F = 100 – Annual Rate, the underlying is 90-day LIBOR, and the notional is $1 million.  This makes the DV01 $25 per contract, payable immediately, effectively at time 0.</a:t>
            </a:r>
            <a:endParaRPr lang="en-US" sz="1600" dirty="0">
              <a:cs typeface="Arial" charset="0"/>
            </a:endParaRPr>
          </a:p>
          <a:p>
            <a:pPr marL="0" indent="0" algn="ctr"/>
            <a:endParaRPr lang="en-US" sz="1600" dirty="0" smtClean="0">
              <a:cs typeface="Arial" charset="0"/>
            </a:endParaRPr>
          </a:p>
        </p:txBody>
      </p:sp>
      <p:sp>
        <p:nvSpPr>
          <p:cNvPr id="6" name="Footer Placeholder 3"/>
          <p:cNvSpPr>
            <a:spLocks noGrp="1"/>
          </p:cNvSpPr>
          <p:nvPr>
            <p:ph type="ftr" sz="quarter" idx="10"/>
          </p:nvPr>
        </p:nvSpPr>
        <p:spPr>
          <a:xfrm>
            <a:off x="685800" y="6477000"/>
            <a:ext cx="7239000" cy="228600"/>
          </a:xfrm>
        </p:spPr>
        <p:txBody>
          <a:bodyPr/>
          <a:lstStyle/>
          <a:p>
            <a:r>
              <a:rPr lang="en-US" smtClean="0"/>
              <a:t>FUNC-UB.0043  Futures and Options Spring 2017                           Part I: Forwards and Futures                                               ©2017 Figlewski</a:t>
            </a:r>
            <a:endParaRPr lang="en-US"/>
          </a:p>
        </p:txBody>
      </p:sp>
    </p:spTree>
    <p:extLst>
      <p:ext uri="{BB962C8B-B14F-4D97-AF65-F5344CB8AC3E}">
        <p14:creationId xmlns:p14="http://schemas.microsoft.com/office/powerpoint/2010/main" val="2766335075"/>
      </p:ext>
    </p:extLst>
  </p:cSld>
  <p:clrMapOvr>
    <a:masterClrMapping/>
  </p:clrMapOvr>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1"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fld id="{251846FE-9D38-41F6-84A0-2C7DEB3A2CD1}" type="slidenum">
              <a:rPr lang="en-US" sz="900"/>
              <a:pPr/>
              <a:t>150</a:t>
            </a:fld>
            <a:endParaRPr lang="en-US" sz="900"/>
          </a:p>
        </p:txBody>
      </p:sp>
      <p:sp>
        <p:nvSpPr>
          <p:cNvPr id="22532" name="Rectangle 2"/>
          <p:cNvSpPr>
            <a:spLocks noGrp="1" noChangeArrowheads="1"/>
          </p:cNvSpPr>
          <p:nvPr>
            <p:ph type="title"/>
          </p:nvPr>
        </p:nvSpPr>
        <p:spPr/>
        <p:txBody>
          <a:bodyPr/>
          <a:lstStyle/>
          <a:p>
            <a:r>
              <a:rPr lang="en-US" dirty="0"/>
              <a:t>Sessions 9-10:  Implementing Risk Management Strategies </a:t>
            </a:r>
            <a:endParaRPr lang="en-US" dirty="0" smtClean="0"/>
          </a:p>
        </p:txBody>
      </p:sp>
      <p:sp>
        <p:nvSpPr>
          <p:cNvPr id="596995" name="Rectangle 3"/>
          <p:cNvSpPr>
            <a:spLocks noGrp="1" noChangeArrowheads="1"/>
          </p:cNvSpPr>
          <p:nvPr>
            <p:ph type="body" idx="1"/>
          </p:nvPr>
        </p:nvSpPr>
        <p:spPr>
          <a:xfrm>
            <a:off x="652346" y="851807"/>
            <a:ext cx="7772400" cy="5459186"/>
          </a:xfrm>
        </p:spPr>
        <p:txBody>
          <a:bodyPr/>
          <a:lstStyle/>
          <a:p>
            <a:pPr marL="285750" indent="-285750"/>
            <a:r>
              <a:rPr lang="en-US" sz="1600" dirty="0" smtClean="0">
                <a:cs typeface="Arial" charset="0"/>
              </a:rPr>
              <a:t>In setting up an interest rate hedge with a forward rate agreement, there are three relevant dates: </a:t>
            </a:r>
          </a:p>
          <a:p>
            <a:pPr marL="625475" lvl="1" indent="-225425">
              <a:lnSpc>
                <a:spcPct val="150000"/>
              </a:lnSpc>
              <a:buFont typeface="Arial" pitchFamily="34" charset="0"/>
              <a:buChar char="•"/>
            </a:pPr>
            <a:r>
              <a:rPr lang="en-US" dirty="0" smtClean="0">
                <a:cs typeface="Arial" charset="0"/>
              </a:rPr>
              <a:t>today, </a:t>
            </a:r>
          </a:p>
          <a:p>
            <a:pPr marL="625475" lvl="1" indent="-225425">
              <a:lnSpc>
                <a:spcPct val="150000"/>
              </a:lnSpc>
              <a:buFont typeface="Arial" pitchFamily="34" charset="0"/>
              <a:buChar char="•"/>
            </a:pPr>
            <a:r>
              <a:rPr lang="en-US" dirty="0" smtClean="0">
                <a:cs typeface="Arial" charset="0"/>
              </a:rPr>
              <a:t>the date on which the cash flow you are trying to hedge will occur, </a:t>
            </a:r>
          </a:p>
          <a:p>
            <a:pPr marL="625475" lvl="1" indent="-225425">
              <a:lnSpc>
                <a:spcPct val="150000"/>
              </a:lnSpc>
              <a:buFont typeface="Arial" pitchFamily="34" charset="0"/>
              <a:buChar char="•"/>
            </a:pPr>
            <a:r>
              <a:rPr lang="en-US" dirty="0" smtClean="0">
                <a:cs typeface="Arial" charset="0"/>
              </a:rPr>
              <a:t>and the date on which the </a:t>
            </a:r>
            <a:r>
              <a:rPr lang="en-US" u="sng" dirty="0" smtClean="0">
                <a:cs typeface="Arial" charset="0"/>
              </a:rPr>
              <a:t>uncertainty</a:t>
            </a:r>
            <a:r>
              <a:rPr lang="en-US" dirty="0" smtClean="0">
                <a:cs typeface="Arial" charset="0"/>
              </a:rPr>
              <a:t> over that cash flow is resolved.</a:t>
            </a:r>
          </a:p>
          <a:p>
            <a:pPr marL="0" indent="0"/>
            <a:endParaRPr lang="en-US" sz="1600" dirty="0">
              <a:cs typeface="Arial" charset="0"/>
            </a:endParaRPr>
          </a:p>
          <a:p>
            <a:pPr marL="0" indent="0"/>
            <a:r>
              <a:rPr lang="en-US" sz="1600" dirty="0" smtClean="0">
                <a:cs typeface="Arial" charset="0"/>
              </a:rPr>
              <a:t>Dollar equivalence requires that the cash flow on the hedge position should be equal in size and opposite sign, </a:t>
            </a:r>
            <a:r>
              <a:rPr lang="en-US" sz="1600" u="sng" dirty="0" smtClean="0">
                <a:cs typeface="Arial" charset="0"/>
              </a:rPr>
              <a:t>as of the same date</a:t>
            </a:r>
            <a:r>
              <a:rPr lang="en-US" sz="1600" dirty="0" smtClean="0">
                <a:cs typeface="Arial" charset="0"/>
              </a:rPr>
              <a:t>.  Getting </a:t>
            </a:r>
            <a:r>
              <a:rPr lang="en-US" sz="1600" dirty="0">
                <a:cs typeface="Arial" charset="0"/>
              </a:rPr>
              <a:t>this right when </a:t>
            </a:r>
            <a:r>
              <a:rPr lang="en-US" sz="1600" dirty="0" smtClean="0">
                <a:cs typeface="Arial" charset="0"/>
              </a:rPr>
              <a:t>the cash flow and the resolution of uncertainty are on different dates involves present-valuing or future-valuing the cash flow from the hedge to get it to match up </a:t>
            </a:r>
            <a:r>
              <a:rPr lang="en-US" sz="1600" dirty="0">
                <a:cs typeface="Arial" charset="0"/>
              </a:rPr>
              <a:t>at the same </a:t>
            </a:r>
            <a:r>
              <a:rPr lang="en-US" sz="1600" dirty="0" smtClean="0">
                <a:cs typeface="Arial" charset="0"/>
              </a:rPr>
              <a:t>time with the cash flow being hedged.</a:t>
            </a:r>
          </a:p>
          <a:p>
            <a:pPr marL="0" indent="0"/>
            <a:endParaRPr lang="en-US" sz="1600" dirty="0">
              <a:cs typeface="Arial" charset="0"/>
            </a:endParaRPr>
          </a:p>
          <a:p>
            <a:pPr marL="0" indent="0"/>
            <a:r>
              <a:rPr lang="en-US" sz="1600" dirty="0" smtClean="0">
                <a:cs typeface="Arial" charset="0"/>
              </a:rPr>
              <a:t>Futures and forwards are basically the same kind of contract, but because futures are marked to market every day, their cash flows begin immediately as soon as the interest rate changes, while a forward contract does not pay until it reaches maturity.  (There might be adjustments in the collateral requirements for the FRA, but this doesn't involve cash payments to the counterparty.)</a:t>
            </a:r>
          </a:p>
          <a:p>
            <a:pPr marL="0" indent="0"/>
            <a:endParaRPr lang="en-US" sz="1600" dirty="0" smtClean="0">
              <a:cs typeface="Arial" charset="0"/>
            </a:endParaRPr>
          </a:p>
          <a:p>
            <a:pPr marL="0" indent="0"/>
            <a:r>
              <a:rPr lang="en-US" sz="1600" dirty="0" smtClean="0">
                <a:cs typeface="Arial" charset="0"/>
              </a:rPr>
              <a:t>This key difference leads to different hedge design for the two.</a:t>
            </a:r>
          </a:p>
          <a:p>
            <a:pPr marL="0" indent="0"/>
            <a:endParaRPr lang="en-US" sz="1600" dirty="0">
              <a:cs typeface="Arial" charset="0"/>
            </a:endParaRPr>
          </a:p>
        </p:txBody>
      </p:sp>
      <p:sp>
        <p:nvSpPr>
          <p:cNvPr id="7" name="Footer Placeholder 3"/>
          <p:cNvSpPr>
            <a:spLocks noGrp="1"/>
          </p:cNvSpPr>
          <p:nvPr>
            <p:ph type="ftr" sz="quarter" idx="10"/>
          </p:nvPr>
        </p:nvSpPr>
        <p:spPr>
          <a:xfrm>
            <a:off x="685800" y="6477000"/>
            <a:ext cx="7239000" cy="228600"/>
          </a:xfrm>
        </p:spPr>
        <p:txBody>
          <a:bodyPr/>
          <a:lstStyle/>
          <a:p>
            <a:r>
              <a:rPr lang="en-US" smtClean="0"/>
              <a:t>FUNC-UB.0043  Futures and Options Spring 2017                           Part I: Forwards and Futures                                               ©2017 Figlewski</a:t>
            </a:r>
            <a:endParaRPr lang="en-US"/>
          </a:p>
        </p:txBody>
      </p:sp>
    </p:spTree>
    <p:extLst>
      <p:ext uri="{BB962C8B-B14F-4D97-AF65-F5344CB8AC3E}">
        <p14:creationId xmlns:p14="http://schemas.microsoft.com/office/powerpoint/2010/main" val="1050521539"/>
      </p:ext>
    </p:extLst>
  </p:cSld>
  <p:clrMapOvr>
    <a:masterClrMapping/>
  </p:clrMapOvr>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1"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fld id="{251846FE-9D38-41F6-84A0-2C7DEB3A2CD1}" type="slidenum">
              <a:rPr lang="en-US" sz="900"/>
              <a:pPr/>
              <a:t>151</a:t>
            </a:fld>
            <a:endParaRPr lang="en-US" sz="900"/>
          </a:p>
        </p:txBody>
      </p:sp>
      <p:sp>
        <p:nvSpPr>
          <p:cNvPr id="22532" name="Rectangle 2"/>
          <p:cNvSpPr>
            <a:spLocks noGrp="1" noChangeArrowheads="1"/>
          </p:cNvSpPr>
          <p:nvPr>
            <p:ph type="title"/>
          </p:nvPr>
        </p:nvSpPr>
        <p:spPr/>
        <p:txBody>
          <a:bodyPr/>
          <a:lstStyle/>
          <a:p>
            <a:r>
              <a:rPr lang="en-US" dirty="0"/>
              <a:t>Sessions 9-10:  Implementing Risk Management Strategies </a:t>
            </a:r>
            <a:endParaRPr lang="en-US" dirty="0" smtClean="0"/>
          </a:p>
        </p:txBody>
      </p:sp>
      <p:sp>
        <p:nvSpPr>
          <p:cNvPr id="596995" name="Rectangle 3"/>
          <p:cNvSpPr>
            <a:spLocks noGrp="1" noChangeArrowheads="1"/>
          </p:cNvSpPr>
          <p:nvPr>
            <p:ph type="body" idx="1"/>
          </p:nvPr>
        </p:nvSpPr>
        <p:spPr>
          <a:xfrm>
            <a:off x="533400" y="762000"/>
            <a:ext cx="8305800" cy="5715000"/>
          </a:xfrm>
        </p:spPr>
        <p:txBody>
          <a:bodyPr/>
          <a:lstStyle/>
          <a:p>
            <a:pPr marL="0" indent="0"/>
            <a:r>
              <a:rPr lang="en-US" sz="1600" dirty="0" smtClean="0">
                <a:cs typeface="Arial" charset="0"/>
              </a:rPr>
              <a:t>Here are </a:t>
            </a:r>
            <a:r>
              <a:rPr lang="en-US" sz="1600" dirty="0">
                <a:cs typeface="Arial" charset="0"/>
              </a:rPr>
              <a:t>futures quotes for the next 8 </a:t>
            </a:r>
            <a:r>
              <a:rPr lang="en-US" sz="1600" dirty="0" smtClean="0">
                <a:cs typeface="Arial" charset="0"/>
              </a:rPr>
              <a:t>quarters and the forward interest rates extracted from those futures quotes .  The discount function computed from these rates, PV($1), is used for discounting future cash flows.  </a:t>
            </a:r>
            <a:endParaRPr lang="en-US" sz="1600" dirty="0">
              <a:cs typeface="Arial" charset="0"/>
            </a:endParaRPr>
          </a:p>
          <a:p>
            <a:pPr marL="0" indent="0" algn="ctr"/>
            <a:r>
              <a:rPr lang="en-US" sz="1600" dirty="0" smtClean="0">
                <a:cs typeface="Arial" charset="0"/>
              </a:rPr>
              <a:t>Spot interest rate:  r</a:t>
            </a:r>
            <a:r>
              <a:rPr lang="en-US" sz="1600" baseline="-25000" dirty="0" smtClean="0">
                <a:cs typeface="Arial" charset="0"/>
              </a:rPr>
              <a:t>0</a:t>
            </a:r>
            <a:r>
              <a:rPr lang="en-US" sz="1600" dirty="0" smtClean="0">
                <a:cs typeface="Arial" charset="0"/>
              </a:rPr>
              <a:t> = 5.00%</a:t>
            </a:r>
          </a:p>
          <a:p>
            <a:pPr marL="0" indent="0" algn="ctr"/>
            <a:r>
              <a:rPr lang="en-US" sz="1600" dirty="0" smtClean="0">
                <a:cs typeface="Arial" charset="0"/>
              </a:rPr>
              <a:t>Notional:  V = $100,000,000</a:t>
            </a:r>
          </a:p>
          <a:p>
            <a:pPr marL="0" indent="0" algn="ctr"/>
            <a:endParaRPr lang="en-US" sz="1600" dirty="0">
              <a:cs typeface="Arial" charset="0"/>
            </a:endParaRPr>
          </a:p>
          <a:p>
            <a:pPr marL="0" indent="0"/>
            <a:endParaRPr lang="en-US" sz="1600" dirty="0" smtClean="0">
              <a:cs typeface="Arial" charset="0"/>
            </a:endParaRPr>
          </a:p>
          <a:p>
            <a:pPr marL="0" indent="0"/>
            <a:endParaRPr lang="en-US" sz="1600" dirty="0">
              <a:cs typeface="Arial" charset="0"/>
            </a:endParaRPr>
          </a:p>
          <a:p>
            <a:pPr marL="0" indent="0"/>
            <a:endParaRPr lang="en-US" sz="1600" dirty="0" smtClean="0">
              <a:cs typeface="Arial" charset="0"/>
            </a:endParaRPr>
          </a:p>
          <a:p>
            <a:pPr marL="0" indent="0"/>
            <a:endParaRPr lang="en-US" sz="1600" dirty="0">
              <a:cs typeface="Arial" charset="0"/>
            </a:endParaRPr>
          </a:p>
          <a:p>
            <a:pPr marL="0" indent="0"/>
            <a:endParaRPr lang="en-US" sz="1600" dirty="0" smtClean="0">
              <a:cs typeface="Arial" charset="0"/>
            </a:endParaRPr>
          </a:p>
          <a:p>
            <a:pPr marL="0" indent="0"/>
            <a:endParaRPr lang="en-US" sz="1600" dirty="0">
              <a:cs typeface="Arial" charset="0"/>
            </a:endParaRPr>
          </a:p>
          <a:p>
            <a:pPr marL="0" indent="0"/>
            <a:endParaRPr lang="en-US" sz="1600" dirty="0" smtClean="0">
              <a:cs typeface="Arial" charset="0"/>
            </a:endParaRPr>
          </a:p>
          <a:p>
            <a:pPr marL="0" indent="0"/>
            <a:endParaRPr lang="en-US" sz="1600" dirty="0">
              <a:cs typeface="Arial" charset="0"/>
            </a:endParaRPr>
          </a:p>
          <a:p>
            <a:pPr marL="0" indent="0"/>
            <a:r>
              <a:rPr lang="en-US" sz="1600" dirty="0" smtClean="0">
                <a:cs typeface="Arial" charset="0"/>
              </a:rPr>
              <a:t>To </a:t>
            </a:r>
            <a:r>
              <a:rPr lang="en-US" sz="1600" dirty="0">
                <a:cs typeface="Arial" charset="0"/>
              </a:rPr>
              <a:t>compute </a:t>
            </a:r>
            <a:r>
              <a:rPr lang="en-US" sz="1600" dirty="0" smtClean="0">
                <a:cs typeface="Arial" charset="0"/>
              </a:rPr>
              <a:t>DV01s for a 1 basis point change in the interest rate, </a:t>
            </a:r>
            <a:r>
              <a:rPr lang="en-US" sz="1600" dirty="0">
                <a:cs typeface="Arial" charset="0"/>
              </a:rPr>
              <a:t>we consider </a:t>
            </a:r>
            <a:r>
              <a:rPr lang="en-US" sz="1600" dirty="0" smtClean="0">
                <a:cs typeface="Arial" charset="0"/>
              </a:rPr>
              <a:t>two possibilities: either the rate changes for just one future period and all the others stay the same, or else the whole yield curve moves and </a:t>
            </a:r>
            <a:r>
              <a:rPr lang="en-US" sz="1600" dirty="0">
                <a:cs typeface="Arial" charset="0"/>
              </a:rPr>
              <a:t>all </a:t>
            </a:r>
            <a:r>
              <a:rPr lang="en-US" sz="1600" dirty="0" smtClean="0">
                <a:cs typeface="Arial" charset="0"/>
              </a:rPr>
              <a:t>future rates go up a basis point.</a:t>
            </a:r>
            <a:endParaRPr lang="en-US" sz="1600" dirty="0">
              <a:cs typeface="Arial" charset="0"/>
            </a:endParaRPr>
          </a:p>
          <a:p>
            <a:pPr marL="0" indent="0"/>
            <a:endParaRPr lang="en-US" sz="1100" dirty="0" smtClean="0">
              <a:cs typeface="Arial" charset="0"/>
            </a:endParaRPr>
          </a:p>
          <a:p>
            <a:pPr marL="0" indent="0"/>
            <a:r>
              <a:rPr lang="en-US" sz="1600" dirty="0" smtClean="0">
                <a:cs typeface="Arial" charset="0"/>
              </a:rPr>
              <a:t>Notice how discounting works here.  When the short rate is different for different periods, it is easiest to discount by PV($1) the price of a pure discount bond that pays $1 on the date in question.</a:t>
            </a:r>
          </a:p>
        </p:txBody>
      </p:sp>
      <p:graphicFrame>
        <p:nvGraphicFramePr>
          <p:cNvPr id="2" name="Object 1"/>
          <p:cNvGraphicFramePr>
            <a:graphicFrameLocks noChangeAspect="1"/>
          </p:cNvGraphicFramePr>
          <p:nvPr>
            <p:extLst>
              <p:ext uri="{D42A27DB-BD31-4B8C-83A1-F6EECF244321}">
                <p14:modId xmlns:p14="http://schemas.microsoft.com/office/powerpoint/2010/main" val="3101335788"/>
              </p:ext>
            </p:extLst>
          </p:nvPr>
        </p:nvGraphicFramePr>
        <p:xfrm>
          <a:off x="770818" y="2209800"/>
          <a:ext cx="7403955" cy="2474831"/>
        </p:xfrm>
        <a:graphic>
          <a:graphicData uri="http://schemas.openxmlformats.org/presentationml/2006/ole">
            <mc:AlternateContent xmlns:mc="http://schemas.openxmlformats.org/markup-compatibility/2006">
              <mc:Choice xmlns:v="urn:schemas-microsoft-com:vml" Requires="v">
                <p:oleObj spid="_x0000_s1002533" name="Worksheet" r:id="rId3" imgW="6867590" imgH="2295540" progId="Excel.Sheet.12">
                  <p:embed/>
                </p:oleObj>
              </mc:Choice>
              <mc:Fallback>
                <p:oleObj name="Worksheet" r:id="rId3" imgW="6867590" imgH="2295540" progId="Excel.Sheet.12">
                  <p:embed/>
                  <p:pic>
                    <p:nvPicPr>
                      <p:cNvPr id="0" name=""/>
                      <p:cNvPicPr>
                        <a:picLocks noChangeAspect="1" noChangeArrowheads="1"/>
                      </p:cNvPicPr>
                      <p:nvPr/>
                    </p:nvPicPr>
                    <p:blipFill>
                      <a:blip r:embed="rId4"/>
                      <a:srcRect/>
                      <a:stretch>
                        <a:fillRect/>
                      </a:stretch>
                    </p:blipFill>
                    <p:spPr bwMode="auto">
                      <a:xfrm>
                        <a:off x="770818" y="2209800"/>
                        <a:ext cx="7403955" cy="2474831"/>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 name="Footer Placeholder 3"/>
          <p:cNvSpPr>
            <a:spLocks noGrp="1"/>
          </p:cNvSpPr>
          <p:nvPr>
            <p:ph type="ftr" sz="quarter" idx="10"/>
          </p:nvPr>
        </p:nvSpPr>
        <p:spPr>
          <a:xfrm>
            <a:off x="685800" y="6477000"/>
            <a:ext cx="7239000" cy="228600"/>
          </a:xfrm>
        </p:spPr>
        <p:txBody>
          <a:bodyPr/>
          <a:lstStyle/>
          <a:p>
            <a:r>
              <a:rPr lang="en-US" smtClean="0"/>
              <a:t>FUNC-UB.0043  Futures and Options Spring 2017                           Part I: Forwards and Futures                                               ©2017 Figlewski</a:t>
            </a:r>
            <a:endParaRPr lang="en-US"/>
          </a:p>
        </p:txBody>
      </p:sp>
    </p:spTree>
    <p:extLst>
      <p:ext uri="{BB962C8B-B14F-4D97-AF65-F5344CB8AC3E}">
        <p14:creationId xmlns:p14="http://schemas.microsoft.com/office/powerpoint/2010/main" val="3283862793"/>
      </p:ext>
    </p:extLst>
  </p:cSld>
  <p:clrMapOvr>
    <a:masterClrMapping/>
  </p:clrMapOvr>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1"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fld id="{251846FE-9D38-41F6-84A0-2C7DEB3A2CD1}" type="slidenum">
              <a:rPr lang="en-US" sz="900"/>
              <a:pPr/>
              <a:t>152</a:t>
            </a:fld>
            <a:endParaRPr lang="en-US" sz="900"/>
          </a:p>
        </p:txBody>
      </p:sp>
      <p:sp>
        <p:nvSpPr>
          <p:cNvPr id="22532" name="Rectangle 2"/>
          <p:cNvSpPr>
            <a:spLocks noGrp="1" noChangeArrowheads="1"/>
          </p:cNvSpPr>
          <p:nvPr>
            <p:ph type="title"/>
          </p:nvPr>
        </p:nvSpPr>
        <p:spPr/>
        <p:txBody>
          <a:bodyPr/>
          <a:lstStyle/>
          <a:p>
            <a:r>
              <a:rPr lang="en-US" dirty="0"/>
              <a:t>Sessions 9-10:  Implementing Risk Management Strategies </a:t>
            </a:r>
            <a:endParaRPr lang="en-US" dirty="0" smtClean="0"/>
          </a:p>
        </p:txBody>
      </p:sp>
      <p:sp>
        <p:nvSpPr>
          <p:cNvPr id="596995" name="Rectangle 3"/>
          <p:cNvSpPr>
            <a:spLocks noGrp="1" noChangeArrowheads="1"/>
          </p:cNvSpPr>
          <p:nvPr>
            <p:ph type="body" idx="1"/>
          </p:nvPr>
        </p:nvSpPr>
        <p:spPr>
          <a:xfrm>
            <a:off x="685800" y="838200"/>
            <a:ext cx="7772400" cy="5638800"/>
          </a:xfrm>
        </p:spPr>
        <p:txBody>
          <a:bodyPr/>
          <a:lstStyle/>
          <a:p>
            <a:pPr marL="0" indent="0" algn="ctr"/>
            <a:r>
              <a:rPr lang="en-US" sz="1600" b="1" u="sng" dirty="0" smtClean="0">
                <a:cs typeface="Arial" charset="0"/>
              </a:rPr>
              <a:t>Hedging with a FRA</a:t>
            </a:r>
            <a:r>
              <a:rPr lang="en-US" sz="1600" dirty="0" smtClean="0">
                <a:cs typeface="Arial" charset="0"/>
              </a:rPr>
              <a:t>  </a:t>
            </a:r>
          </a:p>
          <a:p>
            <a:pPr marL="0" indent="0" algn="ctr"/>
            <a:endParaRPr lang="en-US" sz="1100" u="sng" dirty="0" smtClean="0">
              <a:cs typeface="Arial" charset="0"/>
            </a:endParaRPr>
          </a:p>
          <a:p>
            <a:pPr marL="0" indent="0" algn="ctr"/>
            <a:r>
              <a:rPr lang="en-US" sz="1600" u="sng" dirty="0" smtClean="0">
                <a:cs typeface="Arial" charset="0"/>
              </a:rPr>
              <a:t>Hedging the quarterly interest payment on a floating rate loan that will occur on date t</a:t>
            </a:r>
            <a:r>
              <a:rPr lang="en-US" sz="1600" u="sng" baseline="-25000" dirty="0" smtClean="0">
                <a:cs typeface="Arial" charset="0"/>
              </a:rPr>
              <a:t>4</a:t>
            </a:r>
            <a:r>
              <a:rPr lang="en-US" sz="1600" u="sng" dirty="0" smtClean="0">
                <a:cs typeface="Arial" charset="0"/>
              </a:rPr>
              <a:t>.</a:t>
            </a:r>
          </a:p>
          <a:p>
            <a:pPr marL="0" indent="0" algn="ctr"/>
            <a:endParaRPr lang="en-US" sz="1100" u="sng" dirty="0">
              <a:cs typeface="Arial" charset="0"/>
            </a:endParaRPr>
          </a:p>
          <a:p>
            <a:pPr marL="0" indent="0"/>
            <a:r>
              <a:rPr lang="en-US" sz="1600" dirty="0">
                <a:cs typeface="Arial" charset="0"/>
              </a:rPr>
              <a:t>At </a:t>
            </a:r>
            <a:r>
              <a:rPr lang="en-US" sz="1600" b="1" dirty="0" smtClean="0">
                <a:cs typeface="Arial" charset="0"/>
              </a:rPr>
              <a:t>t</a:t>
            </a:r>
            <a:r>
              <a:rPr lang="en-US" sz="1600" b="1" baseline="-25000" dirty="0" smtClean="0">
                <a:cs typeface="Arial" charset="0"/>
              </a:rPr>
              <a:t>4</a:t>
            </a:r>
            <a:r>
              <a:rPr lang="en-US" sz="1600" dirty="0" smtClean="0">
                <a:cs typeface="Arial" charset="0"/>
              </a:rPr>
              <a:t> the cash flow will be: 	     (notional) x (rate at </a:t>
            </a:r>
            <a:r>
              <a:rPr lang="en-US" sz="1600" b="1" dirty="0" smtClean="0">
                <a:cs typeface="Arial" charset="0"/>
              </a:rPr>
              <a:t>t</a:t>
            </a:r>
            <a:r>
              <a:rPr lang="en-US" sz="1600" b="1" baseline="-25000" dirty="0" smtClean="0">
                <a:cs typeface="Arial" charset="0"/>
              </a:rPr>
              <a:t>3</a:t>
            </a:r>
            <a:r>
              <a:rPr lang="en-US" sz="1600" dirty="0" smtClean="0">
                <a:cs typeface="Arial" charset="0"/>
              </a:rPr>
              <a:t>) x (interval from </a:t>
            </a:r>
            <a:r>
              <a:rPr lang="en-US" sz="1600" b="1" dirty="0" smtClean="0">
                <a:cs typeface="Arial" charset="0"/>
              </a:rPr>
              <a:t>t</a:t>
            </a:r>
            <a:r>
              <a:rPr lang="en-US" sz="1600" b="1" baseline="-25000" dirty="0" smtClean="0">
                <a:cs typeface="Arial" charset="0"/>
              </a:rPr>
              <a:t>3</a:t>
            </a:r>
            <a:r>
              <a:rPr lang="en-US" sz="1600" b="1" dirty="0" smtClean="0">
                <a:cs typeface="Arial" charset="0"/>
              </a:rPr>
              <a:t> to t</a:t>
            </a:r>
            <a:r>
              <a:rPr lang="en-US" sz="1600" b="1" baseline="-25000" dirty="0" smtClean="0">
                <a:cs typeface="Arial" charset="0"/>
              </a:rPr>
              <a:t>4</a:t>
            </a:r>
            <a:r>
              <a:rPr lang="en-US" sz="1600" dirty="0" smtClean="0">
                <a:cs typeface="Arial" charset="0"/>
              </a:rPr>
              <a:t>) </a:t>
            </a:r>
          </a:p>
          <a:p>
            <a:pPr marL="0" indent="0"/>
            <a:r>
              <a:rPr lang="en-US" sz="1600" dirty="0" smtClean="0">
                <a:cs typeface="Arial" charset="0"/>
              </a:rPr>
              <a:t>At the current forward rate this is:      100,000,000 x 5.75% x 0.25    =    $1,437,500</a:t>
            </a:r>
          </a:p>
          <a:p>
            <a:pPr marL="0" indent="0"/>
            <a:endParaRPr lang="en-US" sz="1200" dirty="0" smtClean="0">
              <a:cs typeface="Arial" charset="0"/>
            </a:endParaRPr>
          </a:p>
          <a:p>
            <a:pPr marL="0" indent="0"/>
            <a:r>
              <a:rPr lang="en-US" sz="1600" dirty="0">
                <a:cs typeface="Arial" charset="0"/>
              </a:rPr>
              <a:t>WHEN IS THE UNCERTAINTY RESOLVED?  At </a:t>
            </a:r>
            <a:r>
              <a:rPr lang="en-US" sz="1600" b="1" dirty="0">
                <a:cs typeface="Arial" charset="0"/>
              </a:rPr>
              <a:t>t</a:t>
            </a:r>
            <a:r>
              <a:rPr lang="en-US" sz="1600" b="1" baseline="-25000" dirty="0">
                <a:cs typeface="Arial" charset="0"/>
              </a:rPr>
              <a:t>3</a:t>
            </a:r>
            <a:r>
              <a:rPr lang="en-US" sz="1600" dirty="0">
                <a:cs typeface="Arial" charset="0"/>
              </a:rPr>
              <a:t> when the interest rate that determines the size of the interest payment is set.  So we need </a:t>
            </a:r>
            <a:r>
              <a:rPr lang="en-US" sz="1600" dirty="0" smtClean="0">
                <a:cs typeface="Arial" charset="0"/>
              </a:rPr>
              <a:t>our </a:t>
            </a:r>
            <a:r>
              <a:rPr lang="en-US" sz="1600" dirty="0">
                <a:cs typeface="Arial" charset="0"/>
              </a:rPr>
              <a:t>hedge </a:t>
            </a:r>
            <a:r>
              <a:rPr lang="en-US" sz="1600" dirty="0" smtClean="0">
                <a:cs typeface="Arial" charset="0"/>
              </a:rPr>
              <a:t>to mature </a:t>
            </a:r>
            <a:r>
              <a:rPr lang="en-US" sz="1600" dirty="0">
                <a:cs typeface="Arial" charset="0"/>
              </a:rPr>
              <a:t>at </a:t>
            </a:r>
            <a:r>
              <a:rPr lang="en-US" sz="1600" b="1" dirty="0">
                <a:cs typeface="Arial" charset="0"/>
              </a:rPr>
              <a:t>t</a:t>
            </a:r>
            <a:r>
              <a:rPr lang="en-US" sz="1600" b="1" baseline="-25000" dirty="0">
                <a:cs typeface="Arial" charset="0"/>
              </a:rPr>
              <a:t>3</a:t>
            </a:r>
            <a:r>
              <a:rPr lang="en-US" sz="1600" dirty="0">
                <a:cs typeface="Arial" charset="0"/>
              </a:rPr>
              <a:t>.</a:t>
            </a:r>
          </a:p>
          <a:p>
            <a:pPr marL="0" indent="0"/>
            <a:endParaRPr lang="en-US" sz="1100" dirty="0">
              <a:cs typeface="Arial" charset="0"/>
            </a:endParaRPr>
          </a:p>
          <a:p>
            <a:pPr marL="0" indent="0"/>
            <a:r>
              <a:rPr lang="en-US" sz="1600" dirty="0" smtClean="0">
                <a:cs typeface="Arial" charset="0"/>
              </a:rPr>
              <a:t>Suppose the rate at </a:t>
            </a:r>
            <a:r>
              <a:rPr lang="en-US" sz="1600" b="1" dirty="0" smtClean="0">
                <a:cs typeface="Arial" charset="0"/>
              </a:rPr>
              <a:t>t</a:t>
            </a:r>
            <a:r>
              <a:rPr lang="en-US" sz="1600" b="1" baseline="-25000" dirty="0" smtClean="0">
                <a:cs typeface="Arial" charset="0"/>
              </a:rPr>
              <a:t>3</a:t>
            </a:r>
            <a:r>
              <a:rPr lang="en-US" sz="1600" dirty="0" smtClean="0">
                <a:cs typeface="Arial" charset="0"/>
              </a:rPr>
              <a:t> goes up 1 </a:t>
            </a:r>
            <a:r>
              <a:rPr lang="en-US" sz="1600" dirty="0" err="1" smtClean="0">
                <a:cs typeface="Arial" charset="0"/>
              </a:rPr>
              <a:t>b.p</a:t>
            </a:r>
            <a:r>
              <a:rPr lang="en-US" sz="1600" dirty="0" smtClean="0">
                <a:cs typeface="Arial" charset="0"/>
              </a:rPr>
              <a:t>.:  100,000,000 </a:t>
            </a:r>
            <a:r>
              <a:rPr lang="en-US" sz="1600" dirty="0">
                <a:cs typeface="Arial" charset="0"/>
              </a:rPr>
              <a:t>x </a:t>
            </a:r>
            <a:r>
              <a:rPr lang="en-US" sz="1600" dirty="0" smtClean="0">
                <a:cs typeface="Arial" charset="0"/>
              </a:rPr>
              <a:t>5.76% </a:t>
            </a:r>
            <a:r>
              <a:rPr lang="en-US" sz="1600" dirty="0">
                <a:cs typeface="Arial" charset="0"/>
              </a:rPr>
              <a:t>x 0.25    =    $</a:t>
            </a:r>
            <a:r>
              <a:rPr lang="en-US" sz="1600" dirty="0" smtClean="0">
                <a:cs typeface="Arial" charset="0"/>
              </a:rPr>
              <a:t>1,440,000</a:t>
            </a:r>
          </a:p>
          <a:p>
            <a:pPr marL="0" indent="0"/>
            <a:r>
              <a:rPr lang="en-US" sz="1600" dirty="0" smtClean="0">
                <a:cs typeface="Arial" charset="0"/>
              </a:rPr>
              <a:t>The DV01 as of </a:t>
            </a:r>
            <a:r>
              <a:rPr lang="en-US" sz="1600" b="1" dirty="0" smtClean="0">
                <a:cs typeface="Arial" charset="0"/>
              </a:rPr>
              <a:t>t</a:t>
            </a:r>
            <a:r>
              <a:rPr lang="en-US" sz="1600" b="1" baseline="-25000" dirty="0" smtClean="0">
                <a:cs typeface="Arial" charset="0"/>
              </a:rPr>
              <a:t>4</a:t>
            </a:r>
            <a:r>
              <a:rPr lang="en-US" sz="1600" dirty="0" smtClean="0">
                <a:cs typeface="Arial" charset="0"/>
              </a:rPr>
              <a:t> is therefore:	 $1,440,000  -  $1,437,500   =   $2500.</a:t>
            </a:r>
          </a:p>
          <a:p>
            <a:pPr marL="0" indent="0"/>
            <a:endParaRPr lang="en-US" sz="1600" dirty="0" smtClean="0">
              <a:cs typeface="Arial" charset="0"/>
            </a:endParaRPr>
          </a:p>
          <a:p>
            <a:pPr marL="0" indent="0"/>
            <a:r>
              <a:rPr lang="en-US" sz="1600" dirty="0" smtClean="0">
                <a:cs typeface="Arial" charset="0"/>
              </a:rPr>
              <a:t>To offset the risk, hedge with a $100 million FRA that fixes a rate for the period </a:t>
            </a:r>
            <a:r>
              <a:rPr lang="en-US" sz="1600" dirty="0">
                <a:cs typeface="Arial" charset="0"/>
              </a:rPr>
              <a:t>from </a:t>
            </a:r>
            <a:r>
              <a:rPr lang="en-US" sz="1600" b="1" dirty="0">
                <a:cs typeface="Arial" charset="0"/>
              </a:rPr>
              <a:t>t</a:t>
            </a:r>
            <a:r>
              <a:rPr lang="en-US" sz="1600" b="1" baseline="-25000" dirty="0">
                <a:cs typeface="Arial" charset="0"/>
              </a:rPr>
              <a:t>3</a:t>
            </a:r>
            <a:r>
              <a:rPr lang="en-US" sz="1600" b="1" dirty="0">
                <a:cs typeface="Arial" charset="0"/>
              </a:rPr>
              <a:t> to </a:t>
            </a:r>
            <a:r>
              <a:rPr lang="en-US" sz="1600" b="1" dirty="0" smtClean="0">
                <a:cs typeface="Arial" charset="0"/>
              </a:rPr>
              <a:t>t</a:t>
            </a:r>
            <a:r>
              <a:rPr lang="en-US" sz="1600" b="1" baseline="-25000" dirty="0" smtClean="0">
                <a:cs typeface="Arial" charset="0"/>
              </a:rPr>
              <a:t>4</a:t>
            </a:r>
            <a:r>
              <a:rPr lang="en-US" sz="1600" dirty="0">
                <a:cs typeface="Arial" charset="0"/>
              </a:rPr>
              <a:t>.</a:t>
            </a:r>
            <a:r>
              <a:rPr lang="en-US" sz="1600" dirty="0" smtClean="0">
                <a:cs typeface="Arial" charset="0"/>
              </a:rPr>
              <a:t>  But </a:t>
            </a:r>
            <a:r>
              <a:rPr lang="en-US" sz="1600" dirty="0">
                <a:cs typeface="Arial" charset="0"/>
              </a:rPr>
              <a:t>if the FRA's cash flow occurs at </a:t>
            </a:r>
            <a:r>
              <a:rPr lang="en-US" sz="1600" b="1" dirty="0">
                <a:cs typeface="Arial" charset="0"/>
              </a:rPr>
              <a:t>t</a:t>
            </a:r>
            <a:r>
              <a:rPr lang="en-US" sz="1600" b="1" baseline="-25000" dirty="0">
                <a:cs typeface="Arial" charset="0"/>
              </a:rPr>
              <a:t>3</a:t>
            </a:r>
            <a:r>
              <a:rPr lang="en-US" sz="1600" dirty="0">
                <a:cs typeface="Arial" charset="0"/>
              </a:rPr>
              <a:t>, the </a:t>
            </a:r>
            <a:r>
              <a:rPr lang="en-US" sz="1600" dirty="0" smtClean="0">
                <a:cs typeface="Arial" charset="0"/>
              </a:rPr>
              <a:t>timing of the cash flows </a:t>
            </a:r>
            <a:r>
              <a:rPr lang="en-US" sz="1600" dirty="0">
                <a:cs typeface="Arial" charset="0"/>
              </a:rPr>
              <a:t>doesn't match up.  </a:t>
            </a:r>
            <a:endParaRPr lang="en-US" sz="1600" dirty="0" smtClean="0">
              <a:cs typeface="Arial" charset="0"/>
            </a:endParaRPr>
          </a:p>
          <a:p>
            <a:pPr marL="0" indent="0"/>
            <a:endParaRPr lang="en-US" sz="1100" dirty="0" smtClean="0">
              <a:cs typeface="Arial" charset="0"/>
            </a:endParaRPr>
          </a:p>
          <a:p>
            <a:pPr marL="0" indent="0"/>
            <a:r>
              <a:rPr lang="en-US" sz="1600" dirty="0" smtClean="0">
                <a:cs typeface="Arial" charset="0"/>
              </a:rPr>
              <a:t>Real world FRAs are often designed so that a perfect hedge of the interest payment </a:t>
            </a:r>
            <a:r>
              <a:rPr lang="en-US" sz="1600" u="sng" dirty="0" smtClean="0">
                <a:cs typeface="Arial" charset="0"/>
              </a:rPr>
              <a:t>is</a:t>
            </a:r>
            <a:r>
              <a:rPr lang="en-US" sz="1600" dirty="0" smtClean="0">
                <a:cs typeface="Arial" charset="0"/>
              </a:rPr>
              <a:t> possible.  When date </a:t>
            </a:r>
            <a:r>
              <a:rPr lang="en-US" sz="1600" b="1" dirty="0" smtClean="0">
                <a:cs typeface="Arial" charset="0"/>
              </a:rPr>
              <a:t>t</a:t>
            </a:r>
            <a:r>
              <a:rPr lang="en-US" sz="1600" b="1" baseline="-25000" dirty="0" smtClean="0">
                <a:cs typeface="Arial" charset="0"/>
              </a:rPr>
              <a:t>3</a:t>
            </a:r>
            <a:r>
              <a:rPr lang="en-US" sz="1600" dirty="0" smtClean="0">
                <a:cs typeface="Arial" charset="0"/>
              </a:rPr>
              <a:t> arrives, the payoff on the FRA is set equal to the </a:t>
            </a:r>
            <a:r>
              <a:rPr lang="en-US" sz="1600" u="sng" dirty="0" smtClean="0">
                <a:cs typeface="Arial" charset="0"/>
              </a:rPr>
              <a:t>present value</a:t>
            </a:r>
            <a:r>
              <a:rPr lang="en-US" sz="1600" dirty="0" smtClean="0">
                <a:cs typeface="Arial" charset="0"/>
              </a:rPr>
              <a:t> of the payoff, (r</a:t>
            </a:r>
            <a:r>
              <a:rPr lang="en-US" sz="1600" baseline="-25000" dirty="0" smtClean="0">
                <a:cs typeface="Arial" charset="0"/>
              </a:rPr>
              <a:t>t3</a:t>
            </a:r>
            <a:r>
              <a:rPr lang="en-US" sz="1600" dirty="0" smtClean="0">
                <a:cs typeface="Arial" charset="0"/>
              </a:rPr>
              <a:t> – s), where s is the strike rate on the FRA.  The discounting is done at the </a:t>
            </a:r>
            <a:r>
              <a:rPr lang="en-US" sz="1600" b="1" dirty="0" smtClean="0">
                <a:cs typeface="Arial" charset="0"/>
              </a:rPr>
              <a:t>t</a:t>
            </a:r>
            <a:r>
              <a:rPr lang="en-US" sz="1600" b="1" baseline="-25000" dirty="0" smtClean="0">
                <a:cs typeface="Arial" charset="0"/>
              </a:rPr>
              <a:t>3 </a:t>
            </a:r>
            <a:r>
              <a:rPr lang="en-US" sz="1600" dirty="0" smtClean="0">
                <a:cs typeface="Arial" charset="0"/>
              </a:rPr>
              <a:t>market rate r</a:t>
            </a:r>
            <a:r>
              <a:rPr lang="en-US" sz="1600" baseline="-25000" dirty="0" smtClean="0">
                <a:cs typeface="Arial" charset="0"/>
              </a:rPr>
              <a:t>t3</a:t>
            </a:r>
            <a:r>
              <a:rPr lang="en-US" sz="1600" dirty="0" smtClean="0">
                <a:cs typeface="Arial" charset="0"/>
              </a:rPr>
              <a:t>.  That way the cash flow on the FRA exactly offsets the extra interest above the strike rate s that is caused by the realized rate r</a:t>
            </a:r>
            <a:r>
              <a:rPr lang="en-US" sz="1600" baseline="-25000" dirty="0" smtClean="0">
                <a:cs typeface="Arial" charset="0"/>
              </a:rPr>
              <a:t>t3</a:t>
            </a:r>
            <a:endParaRPr lang="en-US" sz="1600" dirty="0">
              <a:cs typeface="Arial" charset="0"/>
            </a:endParaRPr>
          </a:p>
        </p:txBody>
      </p:sp>
      <p:sp>
        <p:nvSpPr>
          <p:cNvPr id="6" name="Footer Placeholder 3"/>
          <p:cNvSpPr>
            <a:spLocks noGrp="1"/>
          </p:cNvSpPr>
          <p:nvPr>
            <p:ph type="ftr" sz="quarter" idx="10"/>
          </p:nvPr>
        </p:nvSpPr>
        <p:spPr>
          <a:xfrm>
            <a:off x="685800" y="6477000"/>
            <a:ext cx="7239000" cy="228600"/>
          </a:xfrm>
        </p:spPr>
        <p:txBody>
          <a:bodyPr/>
          <a:lstStyle/>
          <a:p>
            <a:r>
              <a:rPr lang="en-US" smtClean="0"/>
              <a:t>FUNC-UB.0043  Futures and Options Spring 2017                           Part I: Forwards and Futures                                               ©2017 Figlewski</a:t>
            </a:r>
            <a:endParaRPr lang="en-US"/>
          </a:p>
        </p:txBody>
      </p:sp>
    </p:spTree>
    <p:extLst>
      <p:ext uri="{BB962C8B-B14F-4D97-AF65-F5344CB8AC3E}">
        <p14:creationId xmlns:p14="http://schemas.microsoft.com/office/powerpoint/2010/main" val="695592219"/>
      </p:ext>
    </p:extLst>
  </p:cSld>
  <p:clrMapOvr>
    <a:masterClrMapping/>
  </p:clrMapOvr>
  <p:timing>
    <p:tnLst>
      <p:par>
        <p:cT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1"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Times New Roman" pitchFamily="18" charset="0"/>
              </a:defRPr>
            </a:lvl1pPr>
            <a:lvl2pPr marL="742950" indent="-285750">
              <a:defRPr sz="1200">
                <a:solidFill>
                  <a:schemeClr val="tx1"/>
                </a:solidFill>
                <a:latin typeface="Times New Roman" pitchFamily="18" charset="0"/>
              </a:defRPr>
            </a:lvl2pPr>
            <a:lvl3pPr marL="1143000" indent="-228600">
              <a:defRPr sz="1200">
                <a:solidFill>
                  <a:schemeClr val="tx1"/>
                </a:solidFill>
                <a:latin typeface="Times New Roman" pitchFamily="18" charset="0"/>
              </a:defRPr>
            </a:lvl3pPr>
            <a:lvl4pPr marL="1600200" indent="-228600">
              <a:defRPr sz="1200">
                <a:solidFill>
                  <a:schemeClr val="tx1"/>
                </a:solidFill>
                <a:latin typeface="Times New Roman" pitchFamily="18" charset="0"/>
              </a:defRPr>
            </a:lvl4pPr>
            <a:lvl5pPr marL="2057400" indent="-228600">
              <a:defRPr sz="1200">
                <a:solidFill>
                  <a:schemeClr val="tx1"/>
                </a:solidFill>
                <a:latin typeface="Times New Roman" pitchFamily="18" charset="0"/>
              </a:defRPr>
            </a:lvl5pPr>
            <a:lvl6pPr marL="2514600" indent="-228600" eaLnBrk="0" fontAlgn="base" hangingPunct="0">
              <a:spcBef>
                <a:spcPct val="0"/>
              </a:spcBef>
              <a:spcAft>
                <a:spcPct val="0"/>
              </a:spcAft>
              <a:defRPr sz="1200">
                <a:solidFill>
                  <a:schemeClr val="tx1"/>
                </a:solidFill>
                <a:latin typeface="Times New Roman" pitchFamily="18" charset="0"/>
              </a:defRPr>
            </a:lvl6pPr>
            <a:lvl7pPr marL="2971800" indent="-228600" eaLnBrk="0" fontAlgn="base" hangingPunct="0">
              <a:spcBef>
                <a:spcPct val="0"/>
              </a:spcBef>
              <a:spcAft>
                <a:spcPct val="0"/>
              </a:spcAft>
              <a:defRPr sz="1200">
                <a:solidFill>
                  <a:schemeClr val="tx1"/>
                </a:solidFill>
                <a:latin typeface="Times New Roman" pitchFamily="18" charset="0"/>
              </a:defRPr>
            </a:lvl7pPr>
            <a:lvl8pPr marL="3429000" indent="-228600" eaLnBrk="0" fontAlgn="base" hangingPunct="0">
              <a:spcBef>
                <a:spcPct val="0"/>
              </a:spcBef>
              <a:spcAft>
                <a:spcPct val="0"/>
              </a:spcAft>
              <a:defRPr sz="1200">
                <a:solidFill>
                  <a:schemeClr val="tx1"/>
                </a:solidFill>
                <a:latin typeface="Times New Roman" pitchFamily="18" charset="0"/>
              </a:defRPr>
            </a:lvl8pPr>
            <a:lvl9pPr marL="3886200" indent="-228600" eaLnBrk="0" fontAlgn="base" hangingPunct="0">
              <a:spcBef>
                <a:spcPct val="0"/>
              </a:spcBef>
              <a:spcAft>
                <a:spcPct val="0"/>
              </a:spcAft>
              <a:defRPr sz="1200">
                <a:solidFill>
                  <a:schemeClr val="tx1"/>
                </a:solidFill>
                <a:latin typeface="Times New Roman" pitchFamily="18" charset="0"/>
              </a:defRPr>
            </a:lvl9pPr>
          </a:lstStyle>
          <a:p>
            <a:fld id="{251846FE-9D38-41F6-84A0-2C7DEB3A2CD1}" type="slidenum">
              <a:rPr lang="en-US" sz="900"/>
              <a:pPr/>
              <a:t>153</a:t>
            </a:fld>
            <a:endParaRPr lang="en-US" sz="900"/>
          </a:p>
        </p:txBody>
      </p:sp>
      <p:sp>
        <p:nvSpPr>
          <p:cNvPr id="22532" name="Rectangle 2"/>
          <p:cNvSpPr>
            <a:spLocks noGrp="1" noChangeArrowheads="1"/>
          </p:cNvSpPr>
          <p:nvPr>
            <p:ph type="title"/>
          </p:nvPr>
        </p:nvSpPr>
        <p:spPr/>
        <p:txBody>
          <a:bodyPr/>
          <a:lstStyle/>
          <a:p>
            <a:r>
              <a:rPr lang="en-US" dirty="0"/>
              <a:t>Sessions 9-10:  Implementing Risk Management Strategies </a:t>
            </a:r>
            <a:endParaRPr lang="en-US" dirty="0" smtClean="0"/>
          </a:p>
        </p:txBody>
      </p:sp>
      <p:sp>
        <p:nvSpPr>
          <p:cNvPr id="596995" name="Rectangle 3"/>
          <p:cNvSpPr>
            <a:spLocks noGrp="1" noChangeArrowheads="1"/>
          </p:cNvSpPr>
          <p:nvPr>
            <p:ph type="body" idx="1"/>
          </p:nvPr>
        </p:nvSpPr>
        <p:spPr/>
        <p:txBody>
          <a:bodyPr/>
          <a:lstStyle/>
          <a:p>
            <a:pPr marL="0" indent="0" algn="ctr"/>
            <a:r>
              <a:rPr lang="en-US" sz="1600" b="1" u="sng" dirty="0" smtClean="0">
                <a:cs typeface="Arial" charset="0"/>
              </a:rPr>
              <a:t>Hedging with Eurodollar Futures</a:t>
            </a:r>
            <a:r>
              <a:rPr lang="en-US" sz="1600" dirty="0" smtClean="0">
                <a:cs typeface="Arial" charset="0"/>
              </a:rPr>
              <a:t>  </a:t>
            </a:r>
          </a:p>
          <a:p>
            <a:pPr marL="0" indent="0" algn="ctr"/>
            <a:r>
              <a:rPr lang="en-US" sz="1600" u="sng" dirty="0" smtClean="0">
                <a:cs typeface="Arial" charset="0"/>
              </a:rPr>
              <a:t>Hedging the quarterly interest payment on a floating rate loan that will occur on date t</a:t>
            </a:r>
            <a:r>
              <a:rPr lang="en-US" sz="1600" u="sng" baseline="-25000" dirty="0" smtClean="0">
                <a:cs typeface="Arial" charset="0"/>
              </a:rPr>
              <a:t>4</a:t>
            </a:r>
            <a:r>
              <a:rPr lang="en-US" sz="1600" u="sng" dirty="0" smtClean="0">
                <a:cs typeface="Arial" charset="0"/>
              </a:rPr>
              <a:t>.</a:t>
            </a:r>
          </a:p>
          <a:p>
            <a:pPr marL="0" indent="0" algn="ctr"/>
            <a:endParaRPr lang="en-US" sz="1100" u="sng" dirty="0">
              <a:cs typeface="Arial" charset="0"/>
            </a:endParaRPr>
          </a:p>
          <a:p>
            <a:pPr marL="0" indent="0"/>
            <a:r>
              <a:rPr lang="en-US" sz="1600" dirty="0">
                <a:cs typeface="Arial" charset="0"/>
              </a:rPr>
              <a:t>At </a:t>
            </a:r>
            <a:r>
              <a:rPr lang="en-US" sz="1600" b="1" dirty="0" smtClean="0">
                <a:cs typeface="Arial" charset="0"/>
              </a:rPr>
              <a:t>t</a:t>
            </a:r>
            <a:r>
              <a:rPr lang="en-US" sz="1600" b="1" baseline="-25000" dirty="0" smtClean="0">
                <a:cs typeface="Arial" charset="0"/>
              </a:rPr>
              <a:t>4</a:t>
            </a:r>
            <a:r>
              <a:rPr lang="en-US" sz="1600" dirty="0" smtClean="0">
                <a:cs typeface="Arial" charset="0"/>
              </a:rPr>
              <a:t> the cash flow will be:      100,000,000 x 5.75% x 0.25    =    $1,437,500</a:t>
            </a:r>
          </a:p>
          <a:p>
            <a:pPr marL="0" indent="0"/>
            <a:endParaRPr lang="en-US" sz="1200" dirty="0" smtClean="0">
              <a:cs typeface="Arial" charset="0"/>
            </a:endParaRPr>
          </a:p>
          <a:p>
            <a:pPr marL="0" indent="0"/>
            <a:r>
              <a:rPr lang="en-US" sz="1600" dirty="0" smtClean="0">
                <a:cs typeface="Arial" charset="0"/>
              </a:rPr>
              <a:t>The uncertainty is resolved at </a:t>
            </a:r>
            <a:r>
              <a:rPr lang="en-US" sz="1600" b="1" dirty="0">
                <a:cs typeface="Arial" charset="0"/>
              </a:rPr>
              <a:t>t</a:t>
            </a:r>
            <a:r>
              <a:rPr lang="en-US" sz="1600" b="1" baseline="-25000" dirty="0">
                <a:cs typeface="Arial" charset="0"/>
              </a:rPr>
              <a:t>3</a:t>
            </a:r>
            <a:r>
              <a:rPr lang="en-US" sz="1600" dirty="0">
                <a:cs typeface="Arial" charset="0"/>
              </a:rPr>
              <a:t> </a:t>
            </a:r>
            <a:r>
              <a:rPr lang="en-US" sz="1600" dirty="0" smtClean="0">
                <a:cs typeface="Arial" charset="0"/>
              </a:rPr>
              <a:t>so </a:t>
            </a:r>
            <a:r>
              <a:rPr lang="en-US" sz="1600" dirty="0">
                <a:cs typeface="Arial" charset="0"/>
              </a:rPr>
              <a:t>we </a:t>
            </a:r>
            <a:r>
              <a:rPr lang="en-US" sz="1600" dirty="0" smtClean="0">
                <a:cs typeface="Arial" charset="0"/>
              </a:rPr>
              <a:t>use the futures contract that matures at </a:t>
            </a:r>
            <a:r>
              <a:rPr lang="en-US" sz="1600" b="1" dirty="0" smtClean="0">
                <a:cs typeface="Arial" charset="0"/>
              </a:rPr>
              <a:t>t</a:t>
            </a:r>
            <a:r>
              <a:rPr lang="en-US" sz="1600" b="1" baseline="-25000" dirty="0" smtClean="0">
                <a:cs typeface="Arial" charset="0"/>
              </a:rPr>
              <a:t>3</a:t>
            </a:r>
            <a:r>
              <a:rPr lang="en-US" sz="1600" dirty="0">
                <a:cs typeface="Arial" charset="0"/>
              </a:rPr>
              <a:t> </a:t>
            </a:r>
            <a:r>
              <a:rPr lang="en-US" sz="1600" dirty="0" smtClean="0">
                <a:cs typeface="Arial" charset="0"/>
              </a:rPr>
              <a:t>(or immediately after).</a:t>
            </a:r>
            <a:endParaRPr lang="en-US" sz="1600" dirty="0">
              <a:cs typeface="Arial" charset="0"/>
            </a:endParaRPr>
          </a:p>
          <a:p>
            <a:pPr marL="0" indent="0"/>
            <a:endParaRPr lang="en-US" sz="1100" dirty="0">
              <a:cs typeface="Arial" charset="0"/>
            </a:endParaRPr>
          </a:p>
          <a:p>
            <a:pPr marL="0" indent="0"/>
            <a:r>
              <a:rPr lang="en-US" sz="1600" dirty="0" smtClean="0">
                <a:cs typeface="Arial" charset="0"/>
              </a:rPr>
              <a:t>The DV01 on the loan payment as of </a:t>
            </a:r>
            <a:r>
              <a:rPr lang="en-US" sz="1600" b="1" dirty="0" smtClean="0">
                <a:cs typeface="Arial" charset="0"/>
              </a:rPr>
              <a:t>t</a:t>
            </a:r>
            <a:r>
              <a:rPr lang="en-US" sz="1600" b="1" baseline="-25000" dirty="0" smtClean="0">
                <a:cs typeface="Arial" charset="0"/>
              </a:rPr>
              <a:t>4</a:t>
            </a:r>
            <a:r>
              <a:rPr lang="en-US" sz="1600" dirty="0" smtClean="0">
                <a:cs typeface="Arial" charset="0"/>
              </a:rPr>
              <a:t> is :	    $2500.</a:t>
            </a:r>
          </a:p>
          <a:p>
            <a:pPr marL="0" indent="0"/>
            <a:r>
              <a:rPr lang="en-US" sz="1600" dirty="0" smtClean="0">
                <a:cs typeface="Arial" charset="0"/>
              </a:rPr>
              <a:t>The DV01 on a Eurodollar futures contract (as of </a:t>
            </a:r>
            <a:r>
              <a:rPr lang="en-US" sz="1600" b="1" dirty="0" smtClean="0">
                <a:cs typeface="Arial" charset="0"/>
              </a:rPr>
              <a:t>t</a:t>
            </a:r>
            <a:r>
              <a:rPr lang="en-US" sz="1600" b="1" baseline="-25000" dirty="0" smtClean="0">
                <a:cs typeface="Arial" charset="0"/>
              </a:rPr>
              <a:t>0</a:t>
            </a:r>
            <a:r>
              <a:rPr lang="en-US" sz="1600" dirty="0" smtClean="0">
                <a:cs typeface="Arial" charset="0"/>
              </a:rPr>
              <a:t> ) is : $25.</a:t>
            </a:r>
          </a:p>
          <a:p>
            <a:pPr marL="0" indent="0"/>
            <a:endParaRPr lang="en-US" sz="1600" dirty="0" smtClean="0">
              <a:cs typeface="Arial" charset="0"/>
            </a:endParaRPr>
          </a:p>
          <a:p>
            <a:pPr marL="0" indent="0"/>
            <a:r>
              <a:rPr lang="en-US" sz="1600" dirty="0" smtClean="0">
                <a:cs typeface="Arial" charset="0"/>
              </a:rPr>
              <a:t>If the futures price changes, the futures cash flow begins immediately.  To bring the $2500 loan DV01 back to the present, multiply by the </a:t>
            </a:r>
            <a:r>
              <a:rPr lang="en-US" sz="1600" b="1" dirty="0" smtClean="0">
                <a:cs typeface="Arial" charset="0"/>
              </a:rPr>
              <a:t>t</a:t>
            </a:r>
            <a:r>
              <a:rPr lang="en-US" sz="1600" b="1" baseline="-25000" dirty="0" smtClean="0">
                <a:cs typeface="Arial" charset="0"/>
              </a:rPr>
              <a:t>4</a:t>
            </a:r>
            <a:r>
              <a:rPr lang="en-US" sz="1600" dirty="0" smtClean="0">
                <a:cs typeface="Arial" charset="0"/>
              </a:rPr>
              <a:t> discount factor  0.94801 to get </a:t>
            </a:r>
          </a:p>
          <a:p>
            <a:pPr marL="0" indent="0"/>
            <a:endParaRPr lang="en-US" sz="1600" dirty="0" smtClean="0">
              <a:cs typeface="Arial" charset="0"/>
            </a:endParaRPr>
          </a:p>
          <a:p>
            <a:pPr marL="0" indent="0"/>
            <a:r>
              <a:rPr lang="en-US" sz="1600" dirty="0" smtClean="0">
                <a:cs typeface="Arial" charset="0"/>
              </a:rPr>
              <a:t>The DV01 on the loan payment as of </a:t>
            </a:r>
            <a:r>
              <a:rPr lang="en-US" sz="1600" b="1" dirty="0" smtClean="0">
                <a:cs typeface="Arial" charset="0"/>
              </a:rPr>
              <a:t>t</a:t>
            </a:r>
            <a:r>
              <a:rPr lang="en-US" sz="1600" b="1" baseline="-25000" dirty="0" smtClean="0">
                <a:cs typeface="Arial" charset="0"/>
              </a:rPr>
              <a:t>0</a:t>
            </a:r>
            <a:r>
              <a:rPr lang="en-US" sz="1600" dirty="0" smtClean="0">
                <a:cs typeface="Arial" charset="0"/>
              </a:rPr>
              <a:t> is :	    $2500 x 0.98401  =  $2370.</a:t>
            </a:r>
          </a:p>
          <a:p>
            <a:pPr marL="0" indent="0"/>
            <a:r>
              <a:rPr lang="en-US" sz="1600" dirty="0">
                <a:cs typeface="Arial" charset="0"/>
              </a:rPr>
              <a:t>The DV01 </a:t>
            </a:r>
            <a:r>
              <a:rPr lang="en-US" sz="1600" dirty="0" smtClean="0">
                <a:cs typeface="Arial" charset="0"/>
              </a:rPr>
              <a:t>on a Euro$ future is (as </a:t>
            </a:r>
            <a:r>
              <a:rPr lang="en-US" sz="1600" dirty="0">
                <a:cs typeface="Arial" charset="0"/>
              </a:rPr>
              <a:t>of </a:t>
            </a:r>
            <a:r>
              <a:rPr lang="en-US" sz="1600" b="1" dirty="0">
                <a:cs typeface="Arial" charset="0"/>
              </a:rPr>
              <a:t>t</a:t>
            </a:r>
            <a:r>
              <a:rPr lang="en-US" sz="1600" b="1" baseline="-25000" dirty="0">
                <a:cs typeface="Arial" charset="0"/>
              </a:rPr>
              <a:t>0</a:t>
            </a:r>
            <a:r>
              <a:rPr lang="en-US" sz="1600" dirty="0">
                <a:cs typeface="Arial" charset="0"/>
              </a:rPr>
              <a:t> </a:t>
            </a:r>
            <a:r>
              <a:rPr lang="en-US" sz="1600" dirty="0" smtClean="0">
                <a:cs typeface="Arial" charset="0"/>
              </a:rPr>
              <a:t>):</a:t>
            </a:r>
            <a:r>
              <a:rPr lang="en-US" sz="1600" dirty="0">
                <a:cs typeface="Arial" charset="0"/>
              </a:rPr>
              <a:t>	    $</a:t>
            </a:r>
            <a:r>
              <a:rPr lang="en-US" sz="1600" dirty="0" smtClean="0">
                <a:cs typeface="Arial" charset="0"/>
              </a:rPr>
              <a:t>25</a:t>
            </a:r>
            <a:endParaRPr lang="en-US" sz="1600" dirty="0">
              <a:cs typeface="Arial" charset="0"/>
            </a:endParaRPr>
          </a:p>
          <a:p>
            <a:pPr marL="0" indent="0"/>
            <a:endParaRPr lang="en-US" sz="1050" dirty="0" smtClean="0">
              <a:cs typeface="Arial" charset="0"/>
            </a:endParaRPr>
          </a:p>
          <a:p>
            <a:pPr marL="0" indent="0"/>
            <a:r>
              <a:rPr lang="en-US" sz="1600" dirty="0" smtClean="0">
                <a:cs typeface="Arial" charset="0"/>
              </a:rPr>
              <a:t>Hedge the interest on the $100 million loan with:  </a:t>
            </a:r>
          </a:p>
          <a:p>
            <a:pPr marL="0" indent="0"/>
            <a:r>
              <a:rPr lang="en-US" sz="1600" dirty="0" smtClean="0">
                <a:cs typeface="Arial" charset="0"/>
              </a:rPr>
              <a:t>	(2370 / 25)  =  94.8 ==&gt; 95 </a:t>
            </a:r>
            <a:r>
              <a:rPr lang="en-US" sz="1600" b="1" dirty="0" smtClean="0">
                <a:cs typeface="Arial" charset="0"/>
              </a:rPr>
              <a:t>t</a:t>
            </a:r>
            <a:r>
              <a:rPr lang="en-US" sz="1600" b="1" baseline="-25000" dirty="0" smtClean="0">
                <a:cs typeface="Arial" charset="0"/>
              </a:rPr>
              <a:t>3</a:t>
            </a:r>
            <a:r>
              <a:rPr lang="en-US" sz="1600" dirty="0" smtClean="0">
                <a:cs typeface="Arial" charset="0"/>
              </a:rPr>
              <a:t> Eurodollar futures contracts.</a:t>
            </a:r>
          </a:p>
          <a:p>
            <a:pPr marL="0" indent="0"/>
            <a:r>
              <a:rPr lang="en-US" sz="1600" dirty="0" smtClean="0">
                <a:cs typeface="Arial" charset="0"/>
              </a:rPr>
              <a:t>The extra discounting needed when hedging with futures is called </a:t>
            </a:r>
            <a:r>
              <a:rPr lang="en-US" sz="1600" b="1" dirty="0" smtClean="0">
                <a:cs typeface="Arial" charset="0"/>
              </a:rPr>
              <a:t>"tailing the hedge"</a:t>
            </a:r>
            <a:r>
              <a:rPr lang="en-US" sz="1600" dirty="0" smtClean="0">
                <a:cs typeface="Arial" charset="0"/>
              </a:rPr>
              <a:t>.</a:t>
            </a:r>
          </a:p>
        </p:txBody>
      </p:sp>
      <p:sp>
        <p:nvSpPr>
          <p:cNvPr id="6" name="Footer Placeholder 3"/>
          <p:cNvSpPr>
            <a:spLocks noGrp="1"/>
          </p:cNvSpPr>
          <p:nvPr>
            <p:ph type="ftr" sz="quarter" idx="10"/>
          </p:nvPr>
        </p:nvSpPr>
        <p:spPr>
          <a:xfrm>
            <a:off x="685800" y="6477000"/>
            <a:ext cx="7239000" cy="228600"/>
          </a:xfrm>
        </p:spPr>
        <p:txBody>
          <a:bodyPr/>
          <a:lstStyle/>
          <a:p>
            <a:r>
              <a:rPr lang="en-US" smtClean="0"/>
              <a:t>FUNC-UB.0043  Futures and Options Spring 2017                           Part I: Forwards and Futures                                               ©2017 Figlewski</a:t>
            </a:r>
            <a:endParaRPr lang="en-US"/>
          </a:p>
        </p:txBody>
      </p:sp>
    </p:spTree>
    <p:extLst>
      <p:ext uri="{BB962C8B-B14F-4D97-AF65-F5344CB8AC3E}">
        <p14:creationId xmlns:p14="http://schemas.microsoft.com/office/powerpoint/2010/main" val="2005832644"/>
      </p:ext>
    </p:extLst>
  </p:cSld>
  <p:clrMapOvr>
    <a:masterClrMapping/>
  </p:clrMapOvr>
  <p:timing>
    <p:tnLst>
      <p:par>
        <p:cTn id="1" dur="indefinite" restart="never" nodeType="tmRoot"/>
      </p:par>
    </p:tnLst>
  </p:timing>
</p:sld>
</file>

<file path=ppt/theme/theme1.xml><?xml version="1.0" encoding="utf-8"?>
<a:theme xmlns:a="http://schemas.openxmlformats.org/drawingml/2006/main" name="Derivatives Boot Camp Day 1-1">
  <a:themeElements>
    <a:clrScheme name="Derivatives Boot Camp Day 1-1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rivatives Boot Camp Day 1-1">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600" b="0" i="1"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600" b="0" i="1"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rivatives Boot Camp Day 1-1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rivatives Boot Camp Day 1-1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rivatives Boot Camp Day 1-1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rivatives Boot Camp Day 1-1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rivatives Boot Camp Day 1-1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rivatives Boot Camp Day 1-1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rivatives Boot Camp Day 1-1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C:\WINDOWS\Application Data\Microsoft\Templates\Derivatives Boot Camp Day 1-1.ppt.pot</Template>
  <TotalTime>59359</TotalTime>
  <Words>21529</Words>
  <Application>Microsoft Office PowerPoint</Application>
  <PresentationFormat>On-screen Show (4:3)</PresentationFormat>
  <Paragraphs>2329</Paragraphs>
  <Slides>153</Slides>
  <Notes>23</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4</vt:i4>
      </vt:variant>
      <vt:variant>
        <vt:lpstr>Slide Titles</vt:lpstr>
      </vt:variant>
      <vt:variant>
        <vt:i4>153</vt:i4>
      </vt:variant>
    </vt:vector>
  </HeadingPairs>
  <TitlesOfParts>
    <vt:vector size="163" baseType="lpstr">
      <vt:lpstr>Arial</vt:lpstr>
      <vt:lpstr>Symbol</vt:lpstr>
      <vt:lpstr>Times New Roman</vt:lpstr>
      <vt:lpstr>Verdana</vt:lpstr>
      <vt:lpstr>Wingdings 3</vt:lpstr>
      <vt:lpstr>Derivatives Boot Camp Day 1-1</vt:lpstr>
      <vt:lpstr>Worksheet</vt:lpstr>
      <vt:lpstr>Equation</vt:lpstr>
      <vt:lpstr>Document</vt:lpstr>
      <vt:lpstr>Macro-Enabled Worksheet</vt:lpstr>
      <vt:lpstr>Sessions 1&amp;2:  Course Overview and Introduction to Derivatives</vt:lpstr>
      <vt:lpstr>Sessions 1&amp;2:  Course Overview and Introduction to Derivatives</vt:lpstr>
      <vt:lpstr>Sessions 1&amp;2:  Course Overview and Introduction to Derivatives</vt:lpstr>
      <vt:lpstr>Sessions 1&amp;2:  Course Overview and Introduction to Derivatives</vt:lpstr>
      <vt:lpstr>Sessions 1&amp;2:  Course Overview and Introduction to Derivatives</vt:lpstr>
      <vt:lpstr>Sessions 1&amp;2:  Course Overview and Introduction to Derivatives</vt:lpstr>
      <vt:lpstr>Sessions 1&amp;2:  Course Overview and Introduction to Derivatives</vt:lpstr>
      <vt:lpstr>Sessions 1&amp;2:  Course Overview and Introduction to Derivatives</vt:lpstr>
      <vt:lpstr>Sessions 1&amp;2:  Course Overview and Introduction to Derivatives</vt:lpstr>
      <vt:lpstr>Sessions 1&amp;2:  Course Overview and Introduction to Derivatives</vt:lpstr>
      <vt:lpstr>Sessions 1&amp;2:  Course Overview and Introduction to Derivatives</vt:lpstr>
      <vt:lpstr>Sessions 1&amp;2:  Course Overview and Introduction to Derivatives</vt:lpstr>
      <vt:lpstr>Sessions 1&amp;2:  Course Overview and Introduction to Derivatives</vt:lpstr>
      <vt:lpstr>Sessions 1&amp;2:  Course Overview and Introduction to Derivatives</vt:lpstr>
      <vt:lpstr>Sessions 1&amp;2:  Course Overview and Introduction to Derivatives</vt:lpstr>
      <vt:lpstr>Sessions 1&amp;2:  Course Overview and Introduction to Derivatives</vt:lpstr>
      <vt:lpstr>Sessions 1&amp;2:  Course Overview and Introduction to Derivatives</vt:lpstr>
      <vt:lpstr>Sessions 1&amp;2:  Course Overview and Introduction to Derivatives</vt:lpstr>
      <vt:lpstr>Sessions 1&amp;2:  Course Overview and Introduction to Derivatives</vt:lpstr>
      <vt:lpstr>Sessions 1&amp;2:  Course Overview and Introduction to Derivatives</vt:lpstr>
      <vt:lpstr>Sessions 1&amp;2:  Course Overview and Introduction to Derivatives</vt:lpstr>
      <vt:lpstr>Sessions 1&amp;2:  Course Overview and Introduction to Derivatives</vt:lpstr>
      <vt:lpstr>Sessions 1&amp;2:  Course Overview and Introduction to Derivatives</vt:lpstr>
      <vt:lpstr>Sessions 1&amp;2:  Course Overview and Introduction to Derivatives</vt:lpstr>
      <vt:lpstr>Sessions 1&amp;2:  Course Overview and Introduction to Derivatives</vt:lpstr>
      <vt:lpstr>Sessions 1&amp;2:  Course Overview and Introduction to Derivatives</vt:lpstr>
      <vt:lpstr>Sessions 1&amp;2:  Course Overview and Introduction to Derivatives</vt:lpstr>
      <vt:lpstr>Sessions 1&amp;2:  Course Overview and Introduction to Derivatives</vt:lpstr>
      <vt:lpstr>Sessions 1&amp;2:  Course Overview and Introduction to Derivatives</vt:lpstr>
      <vt:lpstr>Sessions 1&amp;2:  Course Overview and Introduction to Derivatives</vt:lpstr>
      <vt:lpstr>Sessions 1&amp;2:  Course Overview and Introduction to Derivatives</vt:lpstr>
      <vt:lpstr>Sessions 3-5:  Managing Risk with Forwards and Futures</vt:lpstr>
      <vt:lpstr>Sessions 3&amp;4:  Managing Risk with Forwards and Futures</vt:lpstr>
      <vt:lpstr>Sessions 3-5:  Managing Risk with Forwards and Futures</vt:lpstr>
      <vt:lpstr>Sessions 3&amp;4:  Managing Risk with Forwards and Futures</vt:lpstr>
      <vt:lpstr>Sessions 3&amp;4:  Managing Risk with Forwards and Futures</vt:lpstr>
      <vt:lpstr>Sessions 3&amp;4:  Managing Risk with Forwards and Futures</vt:lpstr>
      <vt:lpstr>Sessions 3&amp;4:  Managing Risk with Forwards and Futures</vt:lpstr>
      <vt:lpstr>Sessions 3-5:  Managing Risk with Forwards and Futures</vt:lpstr>
      <vt:lpstr>Sessions 3-5:  Managing Risk with Forwards and Futures</vt:lpstr>
      <vt:lpstr>Sessions 3&amp;4:  Managing Risk with Forwards and Futures</vt:lpstr>
      <vt:lpstr>Sessions 3&amp;4:  Managing Risk with Forwards and Futures</vt:lpstr>
      <vt:lpstr>Sessions 3&amp;4:  Managing Risk with Forwards and Futures</vt:lpstr>
      <vt:lpstr>Sessions 3-5:  Managing Risk with Forwards and Futures</vt:lpstr>
      <vt:lpstr>Sessions 3&amp;4:  Managing Risk with Forwards and Futures</vt:lpstr>
      <vt:lpstr>Sessions 3&amp;4:  Managing Risk with Forwards and Futures</vt:lpstr>
      <vt:lpstr>Sessions 3&amp;4:  Managing Risk with Forwards and Futures</vt:lpstr>
      <vt:lpstr>Sessions 3&amp;4:  Managing Risk with Forwards and Futures</vt:lpstr>
      <vt:lpstr>Sessions 3&amp;4:  Managing Risk with Forwards and Futures</vt:lpstr>
      <vt:lpstr>Sessions 3&amp;4:  Managing Risk with Forwards and Futures</vt:lpstr>
      <vt:lpstr>Sessions 3&amp;4:  Managing Risk with Forwards and Futures</vt:lpstr>
      <vt:lpstr>Sessions 3&amp;4:  Managing Risk with Forwards and Futures</vt:lpstr>
      <vt:lpstr>Sessions 3&amp;4:  Managing Risk with Forwards and Futures</vt:lpstr>
      <vt:lpstr>Sessions 3&amp;4:  Managing Risk with Forwards and Futures</vt:lpstr>
      <vt:lpstr>Sessions 3&amp;4:  Managing Risk with Forwards and Futures</vt:lpstr>
      <vt:lpstr>Sessions 3&amp;4:  Managing Risk with Forwards and Futures</vt:lpstr>
      <vt:lpstr>Sessions 3&amp;4:  Managing Risk with Forwards and Futures</vt:lpstr>
      <vt:lpstr>Sessions 3&amp;4:  Managing Risk with Forwards and Futures</vt:lpstr>
      <vt:lpstr>Sessions 3&amp;4:  Managing Risk with Forwards and Futures</vt:lpstr>
      <vt:lpstr>Sessions 3&amp;4:  Managing Risk with Forwards and Futures</vt:lpstr>
      <vt:lpstr>Sessions 3&amp;4:  Managing Risk with Forwards and Futures</vt:lpstr>
      <vt:lpstr>Sessions 3&amp;4:  Managing Risk with Forwards and Futures</vt:lpstr>
      <vt:lpstr>Sessions 3&amp;4:  Managing Risk with Forwards and Futures</vt:lpstr>
      <vt:lpstr>Sessions 3&amp;4:  Managing Risk with Forwards and Futures</vt:lpstr>
      <vt:lpstr>Sessions 3&amp;4:  Managing Risk with Forwards and Futures</vt:lpstr>
      <vt:lpstr>Sessions 3&amp;4:  Managing Risk with Forwards and Futures</vt:lpstr>
      <vt:lpstr>Sessions 3&amp;4:  Managing Risk with Forwards and Futures</vt:lpstr>
      <vt:lpstr>Sessions 3&amp;4:  Managing Risk with Forwards and Futures</vt:lpstr>
      <vt:lpstr>Sessions 3&amp;4:  Managing Risk with Forwards and Futures</vt:lpstr>
      <vt:lpstr>Sessions 3&amp;4:  Managing Risk with Forwards and Futures</vt:lpstr>
      <vt:lpstr>Sessions 3&amp;4:  Managing Risk with Forwards and Futures</vt:lpstr>
      <vt:lpstr>Sessions 3&amp;4:  Managing Risk with Forwards and Futures</vt:lpstr>
      <vt:lpstr>Sessions 3&amp;4:  Managing Risk with Forwards and Futures</vt:lpstr>
      <vt:lpstr>Sessions 3&amp;4:  Managing Risk with Forwards and Futures</vt:lpstr>
      <vt:lpstr>Sessions 3&amp;4:  Managing Risk with Forwards and Futures</vt:lpstr>
      <vt:lpstr>Sessions 3&amp;4:  Managing Risk with Forwards and Futures</vt:lpstr>
      <vt:lpstr>Sessions 3&amp;4:  Managing Risk with Forwards and Futures</vt:lpstr>
      <vt:lpstr>Sessions 3&amp;4:  Managing Risk with Forwards and Futures</vt:lpstr>
      <vt:lpstr>Sessions 3&amp;4:  Managing Risk with Forwards and Futures</vt:lpstr>
      <vt:lpstr>Sessions 3&amp;4:  Managing Risk with Forwards and Futures</vt:lpstr>
      <vt:lpstr>Sessions 5-6:  Futures Pricing and Cash-Futures Arbitrage</vt:lpstr>
      <vt:lpstr>Sessions 5-6:  Futures Pricing and Cash-Futures Arbitrage</vt:lpstr>
      <vt:lpstr>Sessions 5-6:  Futures Pricing and Cash-Futures Arbitrage</vt:lpstr>
      <vt:lpstr>Sessions 5-6:  Futures Pricing and Cash-Futures Arbitrage</vt:lpstr>
      <vt:lpstr>Sessions 5-6:  Futures Pricing and Cash-Futures Arbitrage</vt:lpstr>
      <vt:lpstr>Sessions 5-6:  Futures Pricing and Cash-Futures Arbitrage</vt:lpstr>
      <vt:lpstr>Sessions 5-6:  Futures Pricing and Cash-Futures Arbitrage</vt:lpstr>
      <vt:lpstr>Sessions 5-6:  Futures Pricing and Cash-Futures Arbitrage</vt:lpstr>
      <vt:lpstr>Sessions 5-6:  Futures Pricing and Cash-Futures Arbitrage</vt:lpstr>
      <vt:lpstr>Sessions 5-6:  Futures Pricing and Cash-Futures Arbitrage</vt:lpstr>
      <vt:lpstr>Sessions 5-6:  Futures Pricing and Cash-Futures Arbitrage</vt:lpstr>
      <vt:lpstr>Sessions 5-6:  Futures Pricing and Cash-Futures Arbitrage</vt:lpstr>
      <vt:lpstr>Sessions 5-6:  Futures Pricing and Cash-Futures Arbitrage</vt:lpstr>
      <vt:lpstr>Sessions 5-6:  Futures Pricing and Cash-Futures Arbitrage</vt:lpstr>
      <vt:lpstr>Sessions 5-6:  Futures Pricing and Cash-Futures Arbitrage</vt:lpstr>
      <vt:lpstr>Sessions 5-6:  Futures Pricing and Cash-Futures Arbitrage</vt:lpstr>
      <vt:lpstr>Sessions 5-6:  Futures Pricing and Cash-Futures Arbitrage</vt:lpstr>
      <vt:lpstr>Sessions 5-6:  Futures Pricing and Cash-Futures Arbitrage</vt:lpstr>
      <vt:lpstr>Sessions 5-6:  Futures Pricing and Cash-Futures Arbitrage</vt:lpstr>
      <vt:lpstr>Sessions 5-6:  Futures Pricing and Cash-Futures Arbitrage</vt:lpstr>
      <vt:lpstr>Sessions 5-6:  Futures Pricing and Cash-Futures Arbitrage</vt:lpstr>
      <vt:lpstr>Sessions 5-6:  Futures Pricing and Cash-Futures Arbitrage</vt:lpstr>
      <vt:lpstr>Sessions 5-6:  Futures Pricing and Cash-Futures Arbitrage</vt:lpstr>
      <vt:lpstr>Sessions 5-6:  Futures Pricing and Cash-Futures Arbitrage</vt:lpstr>
      <vt:lpstr>Sessions 5-6:  Futures Pricing and Cash-Futures Arbitrage</vt:lpstr>
      <vt:lpstr>Session 7:  FX Marketmaking Game</vt:lpstr>
      <vt:lpstr>Session 7:  FX Marketmaking Game</vt:lpstr>
      <vt:lpstr>Session 8:  Arbitrage Trades in Practice</vt:lpstr>
      <vt:lpstr>Session 8:  Arbitrage Trades in Practice</vt:lpstr>
      <vt:lpstr>Session 8:  Arbitrage Trades in Practice</vt:lpstr>
      <vt:lpstr>Session 8:  Arbitrage Trades in Practice</vt:lpstr>
      <vt:lpstr>Session 8:  Arbitrage Trades in Practice</vt:lpstr>
      <vt:lpstr>Session 8:  Arbitrage Trades in Practice</vt:lpstr>
      <vt:lpstr>Session 8:  Arbitrage Trades in Practice</vt:lpstr>
      <vt:lpstr>Session 8:  Arbitrage Trades in Practice</vt:lpstr>
      <vt:lpstr>Session 8:  Arbitrage Trades in Practice</vt:lpstr>
      <vt:lpstr>Session 8:  Arbitrage Trades in Practice</vt:lpstr>
      <vt:lpstr>Session 8:  Arbitrage Trades in Practice</vt:lpstr>
      <vt:lpstr>Session 8:  Arbitrage Trades in Practice</vt:lpstr>
      <vt:lpstr>Sessions 9-10:  Implementing Risk Management Strategies </vt:lpstr>
      <vt:lpstr>Sessions 9-10:  Implementing Risk Management Strategies </vt:lpstr>
      <vt:lpstr>Sessions 9-10:  Implementing Risk Management Strategies </vt:lpstr>
      <vt:lpstr>Sessions 9-10:  Implementing Risk Management Strategies </vt:lpstr>
      <vt:lpstr>Sessions 9-10:  Implementing Risk Management Strategies </vt:lpstr>
      <vt:lpstr>Sessions 9-10:  Implementing Risk Management Strategies </vt:lpstr>
      <vt:lpstr>Sessions 9-10:  Implementing Risk Management Strategies </vt:lpstr>
      <vt:lpstr>Sessions 9-10:  Implementing Risk Management Strategies </vt:lpstr>
      <vt:lpstr>Sessions 9-10:  Implementing Risk Management Strategies </vt:lpstr>
      <vt:lpstr>Sessions 9-10:  Implementing Risk Management Strategies </vt:lpstr>
      <vt:lpstr>Sessions 9-10:  Implementing Risk Management Strategies </vt:lpstr>
      <vt:lpstr>Sessions 9-10:  Implementing Risk Management Strategies </vt:lpstr>
      <vt:lpstr>Sessions 9-10:  Implementing Risk Management Strategies </vt:lpstr>
      <vt:lpstr>Sessions 9-10:  Implementing Risk Management Strategies </vt:lpstr>
      <vt:lpstr>Sessions 9-10:  Implementing Risk Management Strategies </vt:lpstr>
      <vt:lpstr>Sessions 9-10:  Implementing Risk Management Strategies </vt:lpstr>
      <vt:lpstr>Sessions 9-10:  Implementing Risk Management Strategies </vt:lpstr>
      <vt:lpstr>Sessions 9-10:  Implementing Risk Management Strategies </vt:lpstr>
      <vt:lpstr>Sessions 9-10:  Implementing Risk Management Strategies </vt:lpstr>
      <vt:lpstr>Sessions 9-10:  Implementing Risk Management Strategies </vt:lpstr>
      <vt:lpstr>Sessions 9-10:  Implementing Risk Management Strategies </vt:lpstr>
      <vt:lpstr>Sessions 9-10:  Implementing Risk Management Strategies </vt:lpstr>
      <vt:lpstr>Sessions 9-10:  Implementing Risk Management Strategies </vt:lpstr>
      <vt:lpstr>Sessions 9-10:  Implementing Risk Management Strategies </vt:lpstr>
      <vt:lpstr>Sessions 9-10:  Implementing Risk Management Strategies </vt:lpstr>
      <vt:lpstr>Sessions 9-10:  Implementing Risk Management Strategies </vt:lpstr>
      <vt:lpstr>Sessions 9-10:  Implementing Risk Management Strategies </vt:lpstr>
      <vt:lpstr>Sessions 9-10:  Implementing Risk Management Strategies </vt:lpstr>
      <vt:lpstr>Sessions 9-10:  Implementing Risk Management Strategies </vt:lpstr>
      <vt:lpstr>Sessions 9-10:  Implementing Risk Management Strategies </vt:lpstr>
      <vt:lpstr>Sessions 9-10:  Implementing Risk Management Strategies </vt:lpstr>
      <vt:lpstr>Sessions 9-10:  Implementing Risk Management Strategies </vt:lpstr>
      <vt:lpstr>Sessions 9-10:  Implementing Risk Management Strategies </vt:lpstr>
      <vt:lpstr>Sessions 9-10:  Implementing Risk Management Strategies </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Day 1: Course Overview and Derivatives Basics</dc:title>
  <dc:creator>Valued Gateway Client</dc:creator>
  <cp:lastModifiedBy>.</cp:lastModifiedBy>
  <cp:revision>1232</cp:revision>
  <cp:lastPrinted>2017-02-24T21:02:45Z</cp:lastPrinted>
  <dcterms:created xsi:type="dcterms:W3CDTF">2000-05-10T01:46:30Z</dcterms:created>
  <dcterms:modified xsi:type="dcterms:W3CDTF">2022-09-17T14:46:07Z</dcterms:modified>
</cp:coreProperties>
</file>